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108" r:id="rId2"/>
  </p:sldMasterIdLst>
  <p:notesMasterIdLst>
    <p:notesMasterId r:id="rId20"/>
  </p:notesMasterIdLst>
  <p:handoutMasterIdLst>
    <p:handoutMasterId r:id="rId21"/>
  </p:handoutMasterIdLst>
  <p:sldIdLst>
    <p:sldId id="349" r:id="rId3"/>
    <p:sldId id="445" r:id="rId4"/>
    <p:sldId id="425" r:id="rId5"/>
    <p:sldId id="422" r:id="rId6"/>
    <p:sldId id="388" r:id="rId7"/>
    <p:sldId id="516" r:id="rId8"/>
    <p:sldId id="517" r:id="rId9"/>
    <p:sldId id="436" r:id="rId10"/>
    <p:sldId id="518" r:id="rId11"/>
    <p:sldId id="519" r:id="rId12"/>
    <p:sldId id="438" r:id="rId13"/>
    <p:sldId id="521" r:id="rId14"/>
    <p:sldId id="439" r:id="rId15"/>
    <p:sldId id="525" r:id="rId16"/>
    <p:sldId id="444" r:id="rId17"/>
    <p:sldId id="527" r:id="rId18"/>
    <p:sldId id="515" r:id="rId19"/>
  </p:sldIdLst>
  <p:sldSz cx="9144000" cy="6858000" type="screen4x3"/>
  <p:notesSz cx="6858000" cy="93122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91F"/>
    <a:srgbClr val="00A249"/>
    <a:srgbClr val="BC0000"/>
    <a:srgbClr val="FFFFFF"/>
    <a:srgbClr val="CC6600"/>
    <a:srgbClr val="2717FB"/>
    <a:srgbClr val="FC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7436" autoAdjust="0"/>
  </p:normalViewPr>
  <p:slideViewPr>
    <p:cSldViewPr>
      <p:cViewPr>
        <p:scale>
          <a:sx n="80" d="100"/>
          <a:sy n="80" d="100"/>
        </p:scale>
        <p:origin x="-168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06A3DE-3477-4BEB-B6B7-9DE58E89A506}" type="doc">
      <dgm:prSet loTypeId="urn:microsoft.com/office/officeart/2005/8/layout/radial3" loCatId="relationship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72593C5-DBB9-4E7F-9FF6-10D8B8ABF2BD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Vulnerabilidad País</a:t>
          </a:r>
          <a:endParaRPr lang="es-ES" sz="16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C32070-09EB-4CC8-9486-58070CBB966E}" type="parTrans" cxnId="{F476B5C7-CED4-4215-AA0C-E9BA6BD6918B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72F62-0D75-45A6-95D0-06DDDABE33E4}" type="sibTrans" cxnId="{F476B5C7-CED4-4215-AA0C-E9BA6BD6918B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566D6-D409-4CDF-B8D7-5C109AECB63D}">
      <dgm:prSet phldrT="[Texto]" custT="1"/>
      <dgm:spPr/>
      <dgm:t>
        <a:bodyPr/>
        <a:lstStyle/>
        <a:p>
          <a:r>
            <a:rPr lang="es-MX" sz="1400" b="0" dirty="0" smtClean="0">
              <a:latin typeface="Arial" panose="020B0604020202020204" pitchFamily="34" charset="0"/>
              <a:cs typeface="Arial" panose="020B0604020202020204" pitchFamily="34" charset="0"/>
            </a:rPr>
            <a:t>V. Social: </a:t>
          </a:r>
        </a:p>
        <a:p>
          <a:r>
            <a:rPr kumimoji="0" lang="es-MX" sz="14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Pobreza general 51%; pobreza extrema 15.2%; </a:t>
          </a:r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F8007-BDD4-4E4B-BF4A-262D4E3D4A95}" type="parTrans" cxnId="{8D687D16-95B7-4C25-A0A9-7A9D0B1FF1D8}">
      <dgm:prSet custT="1"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3E8C87-98AF-4233-AC04-007C7E58F4D4}" type="sibTrans" cxnId="{8D687D16-95B7-4C25-A0A9-7A9D0B1FF1D8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03FA72-E2C7-4BBE-99DC-4FC5A1B383C3}">
      <dgm:prSet phldrT="[Texto]" custT="1"/>
      <dgm:spPr/>
      <dgm:t>
        <a:bodyPr/>
        <a:lstStyle/>
        <a:p>
          <a:r>
            <a:rPr lang="es-MX" sz="1400" b="0" dirty="0" smtClean="0">
              <a:latin typeface="Arial" panose="020B0604020202020204" pitchFamily="34" charset="0"/>
              <a:cs typeface="Arial" panose="020B0604020202020204" pitchFamily="34" charset="0"/>
            </a:rPr>
            <a:t>V. Natural:</a:t>
          </a:r>
        </a:p>
        <a:p>
          <a:r>
            <a:rPr lang="es-MX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s-MX" sz="14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Ruta de huracanes del Océano Atlántico y tormentas del Pacífico</a:t>
          </a:r>
          <a:endParaRPr lang="es-MX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134B9-017E-449A-8BB2-6C4D7E0D7D8E}" type="parTrans" cxnId="{38730748-7707-40F8-84ED-FF29A773C0E8}">
      <dgm:prSet custT="1"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F5D7B6-2F77-4952-8C39-D48F98181AF6}" type="sibTrans" cxnId="{38730748-7707-40F8-84ED-FF29A773C0E8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12268B-0735-42AC-87D3-15EEE2EE5A17}">
      <dgm:prSet phldrT="[Texto]" custT="1"/>
      <dgm:spPr/>
      <dgm:t>
        <a:bodyPr/>
        <a:lstStyle/>
        <a:p>
          <a:endParaRPr lang="es-MX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MX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MX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1400" b="0" dirty="0" smtClean="0">
              <a:latin typeface="Arial" panose="020B0604020202020204" pitchFamily="34" charset="0"/>
              <a:cs typeface="Arial" panose="020B0604020202020204" pitchFamily="34" charset="0"/>
            </a:rPr>
            <a:t>V. Ambiental. </a:t>
          </a:r>
        </a:p>
        <a:p>
          <a:r>
            <a:rPr kumimoji="0" lang="es-ES" sz="14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Ambiente degradado y empobrecido por actitudes y comportamientos consumistas</a:t>
          </a:r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134A8F-1C9D-437B-B88B-AA6C16F024B9}" type="parTrans" cxnId="{B0FE9729-6D01-4DEF-B887-B67ED91EED88}">
      <dgm:prSet custT="1"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B8B66F-62E6-4921-9FE3-B29373EFB1A0}" type="sibTrans" cxnId="{B0FE9729-6D01-4DEF-B887-B67ED91EED88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34324-AFA7-4C9F-8C71-90124919DAE9}">
      <dgm:prSet phldrT="[Texto]" custT="1"/>
      <dgm:spPr/>
      <dgm:t>
        <a:bodyPr/>
        <a:lstStyle/>
        <a:p>
          <a:r>
            <a:rPr lang="es-MX" sz="1400" b="0" dirty="0" smtClean="0"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es-MX" sz="1400" b="0" u="sng" dirty="0" smtClean="0">
              <a:latin typeface="Arial" panose="020B0604020202020204" pitchFamily="34" charset="0"/>
              <a:cs typeface="Arial" panose="020B0604020202020204" pitchFamily="34" charset="0"/>
            </a:rPr>
            <a:t>. Económica: </a:t>
          </a:r>
        </a:p>
        <a:p>
          <a:r>
            <a:rPr kumimoji="0" lang="es-MX" sz="14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Economía pequeña y abierta / Rezagos en crecimiento </a:t>
          </a:r>
        </a:p>
        <a:p>
          <a:r>
            <a:rPr kumimoji="0" lang="es-MX" sz="1400" b="0" i="0" u="none" strike="noStrike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económico por terremotos, tormentas y sequias</a:t>
          </a:r>
          <a:endParaRPr lang="es-E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F3014-8C4C-4B3D-8AF6-5FA6CFA0F15F}" type="parTrans" cxnId="{18909D22-C444-402E-989F-6CB2B4FF50CD}">
      <dgm:prSet custT="1"/>
      <dgm:spPr/>
      <dgm:t>
        <a:bodyPr/>
        <a:lstStyle/>
        <a:p>
          <a:endParaRPr lang="es-ES" sz="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1798C-965A-46A2-8A9C-41BD8C42C1C6}" type="sibTrans" cxnId="{18909D22-C444-402E-989F-6CB2B4FF50CD}">
      <dgm:prSet/>
      <dgm:spPr/>
      <dgm:t>
        <a:bodyPr/>
        <a:lstStyle/>
        <a:p>
          <a:endParaRPr lang="es-E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DE3A87-D9C3-44A8-993D-B75A926B7007}" type="pres">
      <dgm:prSet presAssocID="{1A06A3DE-3477-4BEB-B6B7-9DE58E89A50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2F41298F-B3D8-4B4D-9FFB-3001C1160DD1}" type="pres">
      <dgm:prSet presAssocID="{1A06A3DE-3477-4BEB-B6B7-9DE58E89A506}" presName="radial" presStyleCnt="0">
        <dgm:presLayoutVars>
          <dgm:animLvl val="ctr"/>
        </dgm:presLayoutVars>
      </dgm:prSet>
      <dgm:spPr/>
      <dgm:t>
        <a:bodyPr/>
        <a:lstStyle/>
        <a:p>
          <a:endParaRPr lang="es-GT"/>
        </a:p>
      </dgm:t>
    </dgm:pt>
    <dgm:pt modelId="{7871F404-D70F-436F-9E99-8E023ADC3734}" type="pres">
      <dgm:prSet presAssocID="{A72593C5-DBB9-4E7F-9FF6-10D8B8ABF2BD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99C2859D-047E-4117-8543-17B0904B918A}" type="pres">
      <dgm:prSet presAssocID="{239566D6-D409-4CDF-B8D7-5C109AECB63D}" presName="node" presStyleLbl="vennNode1" presStyleIdx="1" presStyleCnt="5" custScaleX="245611" custScaleY="149621" custRadScaleRad="84649" custRadScaleInc="-735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43D1AF84-0751-4A64-AEFB-225513E799F0}" type="pres">
      <dgm:prSet presAssocID="{EB03FA72-E2C7-4BBE-99DC-4FC5A1B383C3}" presName="node" presStyleLbl="vennNode1" presStyleIdx="2" presStyleCnt="5" custScaleX="261578" custScaleY="149066" custRadScaleRad="97548" custRadScaleInc="-14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8675C-BB58-4908-A5E3-E16A92653B9C}" type="pres">
      <dgm:prSet presAssocID="{2D12268B-0735-42AC-87D3-15EEE2EE5A17}" presName="node" presStyleLbl="vennNode1" presStyleIdx="3" presStyleCnt="5" custScaleX="258597" custScaleY="158793" custRadScaleRad="81781" custRadScaleInc="2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7202F-D348-4CE9-882E-019EF04578D0}" type="pres">
      <dgm:prSet presAssocID="{ED834324-AFA7-4C9F-8C71-90124919DAE9}" presName="node" presStyleLbl="vennNode1" presStyleIdx="4" presStyleCnt="5" custScaleX="244635" custScaleY="168579" custRadScaleRad="102479" custRadScaleInc="-221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8D687D16-95B7-4C25-A0A9-7A9D0B1FF1D8}" srcId="{A72593C5-DBB9-4E7F-9FF6-10D8B8ABF2BD}" destId="{239566D6-D409-4CDF-B8D7-5C109AECB63D}" srcOrd="0" destOrd="0" parTransId="{566F8007-BDD4-4E4B-BF4A-262D4E3D4A95}" sibTransId="{2F3E8C87-98AF-4233-AC04-007C7E58F4D4}"/>
    <dgm:cxn modelId="{D60982DE-3058-41F8-8062-5FA58422106B}" type="presOf" srcId="{2D12268B-0735-42AC-87D3-15EEE2EE5A17}" destId="{EC48675C-BB58-4908-A5E3-E16A92653B9C}" srcOrd="0" destOrd="0" presId="urn:microsoft.com/office/officeart/2005/8/layout/radial3"/>
    <dgm:cxn modelId="{1C1790A8-59A4-4B68-A730-3D4F62C0D90C}" type="presOf" srcId="{239566D6-D409-4CDF-B8D7-5C109AECB63D}" destId="{99C2859D-047E-4117-8543-17B0904B918A}" srcOrd="0" destOrd="0" presId="urn:microsoft.com/office/officeart/2005/8/layout/radial3"/>
    <dgm:cxn modelId="{FE0E5E42-A668-4867-ABD4-F7E4830AF172}" type="presOf" srcId="{EB03FA72-E2C7-4BBE-99DC-4FC5A1B383C3}" destId="{43D1AF84-0751-4A64-AEFB-225513E799F0}" srcOrd="0" destOrd="0" presId="urn:microsoft.com/office/officeart/2005/8/layout/radial3"/>
    <dgm:cxn modelId="{9614046C-D6F0-4DFD-B49B-0CF1828DE4EC}" type="presOf" srcId="{ED834324-AFA7-4C9F-8C71-90124919DAE9}" destId="{9C37202F-D348-4CE9-882E-019EF04578D0}" srcOrd="0" destOrd="0" presId="urn:microsoft.com/office/officeart/2005/8/layout/radial3"/>
    <dgm:cxn modelId="{551BEF4A-2C4C-4A4A-A6F0-02E86F7C314C}" type="presOf" srcId="{1A06A3DE-3477-4BEB-B6B7-9DE58E89A506}" destId="{44DE3A87-D9C3-44A8-993D-B75A926B7007}" srcOrd="0" destOrd="0" presId="urn:microsoft.com/office/officeart/2005/8/layout/radial3"/>
    <dgm:cxn modelId="{18909D22-C444-402E-989F-6CB2B4FF50CD}" srcId="{A72593C5-DBB9-4E7F-9FF6-10D8B8ABF2BD}" destId="{ED834324-AFA7-4C9F-8C71-90124919DAE9}" srcOrd="3" destOrd="0" parTransId="{BF7F3014-8C4C-4B3D-8AF6-5FA6CFA0F15F}" sibTransId="{93F1798C-965A-46A2-8A9C-41BD8C42C1C6}"/>
    <dgm:cxn modelId="{8149712C-A52C-4C45-B76C-FEA745F92384}" type="presOf" srcId="{A72593C5-DBB9-4E7F-9FF6-10D8B8ABF2BD}" destId="{7871F404-D70F-436F-9E99-8E023ADC3734}" srcOrd="0" destOrd="0" presId="urn:microsoft.com/office/officeart/2005/8/layout/radial3"/>
    <dgm:cxn modelId="{38730748-7707-40F8-84ED-FF29A773C0E8}" srcId="{A72593C5-DBB9-4E7F-9FF6-10D8B8ABF2BD}" destId="{EB03FA72-E2C7-4BBE-99DC-4FC5A1B383C3}" srcOrd="1" destOrd="0" parTransId="{824134B9-017E-449A-8BB2-6C4D7E0D7D8E}" sibTransId="{27F5D7B6-2F77-4952-8C39-D48F98181AF6}"/>
    <dgm:cxn modelId="{F476B5C7-CED4-4215-AA0C-E9BA6BD6918B}" srcId="{1A06A3DE-3477-4BEB-B6B7-9DE58E89A506}" destId="{A72593C5-DBB9-4E7F-9FF6-10D8B8ABF2BD}" srcOrd="0" destOrd="0" parTransId="{98C32070-09EB-4CC8-9486-58070CBB966E}" sibTransId="{7C972F62-0D75-45A6-95D0-06DDDABE33E4}"/>
    <dgm:cxn modelId="{B0FE9729-6D01-4DEF-B887-B67ED91EED88}" srcId="{A72593C5-DBB9-4E7F-9FF6-10D8B8ABF2BD}" destId="{2D12268B-0735-42AC-87D3-15EEE2EE5A17}" srcOrd="2" destOrd="0" parTransId="{15134A8F-1C9D-437B-B88B-AA6C16F024B9}" sibTransId="{F8B8B66F-62E6-4921-9FE3-B29373EFB1A0}"/>
    <dgm:cxn modelId="{24FA6132-0343-401F-9B3D-107F0A2C7A16}" type="presParOf" srcId="{44DE3A87-D9C3-44A8-993D-B75A926B7007}" destId="{2F41298F-B3D8-4B4D-9FFB-3001C1160DD1}" srcOrd="0" destOrd="0" presId="urn:microsoft.com/office/officeart/2005/8/layout/radial3"/>
    <dgm:cxn modelId="{3B47612C-79E0-46F7-83C2-1E113B5370A9}" type="presParOf" srcId="{2F41298F-B3D8-4B4D-9FFB-3001C1160DD1}" destId="{7871F404-D70F-436F-9E99-8E023ADC3734}" srcOrd="0" destOrd="0" presId="urn:microsoft.com/office/officeart/2005/8/layout/radial3"/>
    <dgm:cxn modelId="{236872CA-924F-429C-86CC-D411E6505452}" type="presParOf" srcId="{2F41298F-B3D8-4B4D-9FFB-3001C1160DD1}" destId="{99C2859D-047E-4117-8543-17B0904B918A}" srcOrd="1" destOrd="0" presId="urn:microsoft.com/office/officeart/2005/8/layout/radial3"/>
    <dgm:cxn modelId="{0454915F-306E-47F3-8814-78CABDC0AE3E}" type="presParOf" srcId="{2F41298F-B3D8-4B4D-9FFB-3001C1160DD1}" destId="{43D1AF84-0751-4A64-AEFB-225513E799F0}" srcOrd="2" destOrd="0" presId="urn:microsoft.com/office/officeart/2005/8/layout/radial3"/>
    <dgm:cxn modelId="{194CD8DC-390D-4B93-BE48-5B18453730BB}" type="presParOf" srcId="{2F41298F-B3D8-4B4D-9FFB-3001C1160DD1}" destId="{EC48675C-BB58-4908-A5E3-E16A92653B9C}" srcOrd="3" destOrd="0" presId="urn:microsoft.com/office/officeart/2005/8/layout/radial3"/>
    <dgm:cxn modelId="{CA527F88-CA0F-4109-BFE9-EC80046B9C98}" type="presParOf" srcId="{2F41298F-B3D8-4B4D-9FFB-3001C1160DD1}" destId="{9C37202F-D348-4CE9-882E-019EF04578D0}" srcOrd="4" destOrd="0" presId="urn:microsoft.com/office/officeart/2005/8/layout/radial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D0E3A-F96A-427C-BA1F-45915A12F37D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GT"/>
        </a:p>
      </dgm:t>
    </dgm:pt>
    <dgm:pt modelId="{8AF402F4-8A39-4506-BE03-48933D2ED91F}">
      <dgm:prSet phldrT="[Texto]" custT="1"/>
      <dgm:spPr/>
      <dgm:t>
        <a:bodyPr/>
        <a:lstStyle/>
        <a:p>
          <a:r>
            <a:rPr lang="es-GT" sz="10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Reducción de la Vulnerabilidad y Mejoramiento de la Adaptación al Cambio Climático en Sectores Clave de la Sociedad.</a:t>
          </a:r>
          <a:endParaRPr lang="es-GT" sz="1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C056E8-1DAA-45E4-93DC-F2D8C49B3FC2}" type="parTrans" cxnId="{C9EB2352-EEEE-4C6C-ABEA-920F46935C72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F298B-6F99-4179-80DE-C3C181A577A6}" type="sibTrans" cxnId="{C9EB2352-EEEE-4C6C-ABEA-920F46935C72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345E5D-F6A4-4C89-A527-A4EA7811AAF2}">
      <dgm:prSet phldrT="[Texto]" custT="1"/>
      <dgm:spPr/>
      <dgm:t>
        <a:bodyPr/>
        <a:lstStyle/>
        <a:p>
          <a:r>
            <a:rPr lang="es-GT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Salud Humana</a:t>
          </a:r>
          <a:endParaRPr lang="es-G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CA8E4C-D05B-40B5-8145-D2962EE5A6BB}" type="parTrans" cxnId="{2A6F6160-993A-44CA-9315-C5998CA1EE69}">
      <dgm:prSet custT="1"/>
      <dgm:spPr/>
      <dgm:t>
        <a:bodyPr/>
        <a:lstStyle/>
        <a:p>
          <a:endParaRPr lang="es-GT" sz="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8BE93C-E9DC-498A-ACF3-6A754923EC5C}" type="sibTrans" cxnId="{2A6F6160-993A-44CA-9315-C5998CA1EE69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887385-A639-4F60-88A5-329A7C9159FE}">
      <dgm:prSet phldrT="[Texto]" custT="1"/>
      <dgm:spPr/>
      <dgm:t>
        <a:bodyPr/>
        <a:lstStyle/>
        <a:p>
          <a:r>
            <a:rPr lang="es-GT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Agricultura, Ganadería y Seguridad Alimentaria</a:t>
          </a:r>
          <a:endParaRPr lang="es-G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0539F6-C7EE-43BC-BCD0-C143A06D0CCB}" type="parTrans" cxnId="{623A6A3C-2F78-44D6-960B-97753A7401F9}">
      <dgm:prSet custT="1"/>
      <dgm:spPr/>
      <dgm:t>
        <a:bodyPr/>
        <a:lstStyle/>
        <a:p>
          <a:endParaRPr lang="es-GT" sz="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F5E3F-03D2-48F0-B51B-087127CF566F}" type="sibTrans" cxnId="{623A6A3C-2F78-44D6-960B-97753A7401F9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8D6D1-5DBA-4C55-B4C7-DC3F44F1ED7B}">
      <dgm:prSet phldrT="[Texto]" custT="1"/>
      <dgm:spPr/>
      <dgm:t>
        <a:bodyPr/>
        <a:lstStyle/>
        <a:p>
          <a:r>
            <a:rPr lang="es-GT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 forestales</a:t>
          </a:r>
          <a:endParaRPr lang="es-G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8D2B5E-731B-44C8-94FC-AC4559DA576A}" type="parTrans" cxnId="{B694B5B7-3AFB-4CBD-B1C8-F595208D172E}">
      <dgm:prSet custT="1"/>
      <dgm:spPr/>
      <dgm:t>
        <a:bodyPr/>
        <a:lstStyle/>
        <a:p>
          <a:endParaRPr lang="es-GT" sz="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96F970-EF22-4FD5-83D2-A339175BD601}" type="sibTrans" cxnId="{B694B5B7-3AFB-4CBD-B1C8-F595208D172E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D20B1-64DF-40EE-99EC-34CDDE082A01}">
      <dgm:prSet phldrT="[Texto]" custT="1"/>
      <dgm:spPr/>
      <dgm:t>
        <a:bodyPr/>
        <a:lstStyle/>
        <a:p>
          <a:r>
            <a:rPr lang="es-GT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Integrada de los Recursos Hídricos</a:t>
          </a:r>
          <a:endParaRPr lang="es-G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9C95F3-256C-4EC4-A2CD-869AF8C4D79A}" type="parTrans" cxnId="{4CDD02BF-9836-4868-9A05-061FF3D7086A}">
      <dgm:prSet custT="1"/>
      <dgm:spPr/>
      <dgm:t>
        <a:bodyPr/>
        <a:lstStyle/>
        <a:p>
          <a:endParaRPr lang="es-GT" sz="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258AA-8DF0-4F9F-9B24-24ED9D6A7687}" type="sibTrans" cxnId="{4CDD02BF-9836-4868-9A05-061FF3D7086A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BF71F-A01A-4EFD-9061-1EBD611B68AC}">
      <dgm:prSet phldrT="[Texto]" custT="1"/>
      <dgm:spPr/>
      <dgm:t>
        <a:bodyPr/>
        <a:lstStyle/>
        <a:p>
          <a:r>
            <a:rPr lang="es-GT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Conservación y Gestión de Ecosistemas</a:t>
          </a:r>
          <a:endParaRPr lang="es-G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75DF40-377F-48F4-8DAE-B4516F82D938}" type="parTrans" cxnId="{5120EECA-1610-47AB-9BE0-BBE2816CC33C}">
      <dgm:prSet custT="1"/>
      <dgm:spPr/>
      <dgm:t>
        <a:bodyPr/>
        <a:lstStyle/>
        <a:p>
          <a:endParaRPr lang="es-GT" sz="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5AE695-4444-47C3-9E80-47D5BE672E72}" type="sibTrans" cxnId="{5120EECA-1610-47AB-9BE0-BBE2816CC33C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E81197-BF5D-442E-AD52-3C474FEF7B6C}">
      <dgm:prSet phldrT="[Texto]" custT="1"/>
      <dgm:spPr/>
      <dgm:t>
        <a:bodyPr/>
        <a:lstStyle/>
        <a:p>
          <a:r>
            <a:rPr lang="es-GT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Calidad de la Infraestructura</a:t>
          </a:r>
          <a:endParaRPr lang="es-GT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3303E-C17B-4CDF-8E1F-84AC93A855B6}" type="sibTrans" cxnId="{762B204F-F67E-4A3E-AD6E-9CCE3616C5C8}">
      <dgm:prSet/>
      <dgm:spPr/>
      <dgm:t>
        <a:bodyPr/>
        <a:lstStyle/>
        <a:p>
          <a:endParaRPr lang="es-GT" sz="24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9024B9-B7D8-492C-A8E3-8D8AB7A758D9}" type="parTrans" cxnId="{762B204F-F67E-4A3E-AD6E-9CCE3616C5C8}">
      <dgm:prSet custT="1"/>
      <dgm:spPr/>
      <dgm:t>
        <a:bodyPr/>
        <a:lstStyle/>
        <a:p>
          <a:endParaRPr lang="es-GT" sz="8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16C8E5-68F3-46F8-8F0C-2231490FABFE}" type="pres">
      <dgm:prSet presAssocID="{049D0E3A-F96A-427C-BA1F-45915A12F3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7796723E-1079-4E1D-8A55-23E28CD6FE3A}" type="pres">
      <dgm:prSet presAssocID="{8AF402F4-8A39-4506-BE03-48933D2ED91F}" presName="centerShape" presStyleLbl="node0" presStyleIdx="0" presStyleCnt="1" custScaleX="163918"/>
      <dgm:spPr/>
      <dgm:t>
        <a:bodyPr/>
        <a:lstStyle/>
        <a:p>
          <a:endParaRPr lang="es-GT"/>
        </a:p>
      </dgm:t>
    </dgm:pt>
    <dgm:pt modelId="{964C6660-60EB-405E-9246-E5733319AEA3}" type="pres">
      <dgm:prSet presAssocID="{6FCA8E4C-D05B-40B5-8145-D2962EE5A6BB}" presName="parTrans" presStyleLbl="sibTrans2D1" presStyleIdx="0" presStyleCnt="6"/>
      <dgm:spPr/>
      <dgm:t>
        <a:bodyPr/>
        <a:lstStyle/>
        <a:p>
          <a:endParaRPr lang="es-GT"/>
        </a:p>
      </dgm:t>
    </dgm:pt>
    <dgm:pt modelId="{08844FF2-DCC3-4BEA-A757-16AE0A6C0320}" type="pres">
      <dgm:prSet presAssocID="{6FCA8E4C-D05B-40B5-8145-D2962EE5A6BB}" presName="connectorText" presStyleLbl="sibTrans2D1" presStyleIdx="0" presStyleCnt="6"/>
      <dgm:spPr/>
      <dgm:t>
        <a:bodyPr/>
        <a:lstStyle/>
        <a:p>
          <a:endParaRPr lang="es-GT"/>
        </a:p>
      </dgm:t>
    </dgm:pt>
    <dgm:pt modelId="{4BF4449A-86A2-4ECF-A9F6-5831A255F50B}" type="pres">
      <dgm:prSet presAssocID="{43345E5D-F6A4-4C89-A527-A4EA7811AAF2}" presName="node" presStyleLbl="node1" presStyleIdx="0" presStyleCnt="6" custScaleX="165728" custScaleY="10495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3F28B8C-BE55-400D-BF02-F863B173735E}" type="pres">
      <dgm:prSet presAssocID="{750539F6-C7EE-43BC-BCD0-C143A06D0CCB}" presName="parTrans" presStyleLbl="sibTrans2D1" presStyleIdx="1" presStyleCnt="6"/>
      <dgm:spPr/>
      <dgm:t>
        <a:bodyPr/>
        <a:lstStyle/>
        <a:p>
          <a:endParaRPr lang="es-GT"/>
        </a:p>
      </dgm:t>
    </dgm:pt>
    <dgm:pt modelId="{E5F7EED2-C75A-4F3C-A614-72B27B8F5B65}" type="pres">
      <dgm:prSet presAssocID="{750539F6-C7EE-43BC-BCD0-C143A06D0CCB}" presName="connectorText" presStyleLbl="sibTrans2D1" presStyleIdx="1" presStyleCnt="6"/>
      <dgm:spPr/>
      <dgm:t>
        <a:bodyPr/>
        <a:lstStyle/>
        <a:p>
          <a:endParaRPr lang="es-GT"/>
        </a:p>
      </dgm:t>
    </dgm:pt>
    <dgm:pt modelId="{33EBF641-35F6-42A7-A302-A1AC6786B318}" type="pres">
      <dgm:prSet presAssocID="{32887385-A639-4F60-88A5-329A7C9159FE}" presName="node" presStyleLbl="node1" presStyleIdx="1" presStyleCnt="6" custScaleX="165728" custScaleY="104955" custRadScaleRad="120057" custRadScaleInc="25706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D506885C-DC05-4E1E-9200-08E69607CBE0}" type="pres">
      <dgm:prSet presAssocID="{118D2B5E-731B-44C8-94FC-AC4559DA576A}" presName="parTrans" presStyleLbl="sibTrans2D1" presStyleIdx="2" presStyleCnt="6"/>
      <dgm:spPr/>
      <dgm:t>
        <a:bodyPr/>
        <a:lstStyle/>
        <a:p>
          <a:endParaRPr lang="es-GT"/>
        </a:p>
      </dgm:t>
    </dgm:pt>
    <dgm:pt modelId="{74CE833A-95D3-4DB4-A731-EA5C0D6710E3}" type="pres">
      <dgm:prSet presAssocID="{118D2B5E-731B-44C8-94FC-AC4559DA576A}" presName="connectorText" presStyleLbl="sibTrans2D1" presStyleIdx="2" presStyleCnt="6"/>
      <dgm:spPr/>
      <dgm:t>
        <a:bodyPr/>
        <a:lstStyle/>
        <a:p>
          <a:endParaRPr lang="es-GT"/>
        </a:p>
      </dgm:t>
    </dgm:pt>
    <dgm:pt modelId="{0869788B-6CEA-4B3F-8844-FBCC28565A72}" type="pres">
      <dgm:prSet presAssocID="{2128D6D1-5DBA-4C55-B4C7-DC3F44F1ED7B}" presName="node" presStyleLbl="node1" presStyleIdx="2" presStyleCnt="6" custScaleX="165728" custScaleY="104955" custRadScaleRad="121121" custRadScaleInc="-21715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3F71A906-E998-4519-A7D9-922238ADDA67}" type="pres">
      <dgm:prSet presAssocID="{519C95F3-256C-4EC4-A2CD-869AF8C4D79A}" presName="parTrans" presStyleLbl="sibTrans2D1" presStyleIdx="3" presStyleCnt="6"/>
      <dgm:spPr/>
      <dgm:t>
        <a:bodyPr/>
        <a:lstStyle/>
        <a:p>
          <a:endParaRPr lang="es-GT"/>
        </a:p>
      </dgm:t>
    </dgm:pt>
    <dgm:pt modelId="{19572DAB-5D13-4F4A-839B-D4051889FB2D}" type="pres">
      <dgm:prSet presAssocID="{519C95F3-256C-4EC4-A2CD-869AF8C4D79A}" presName="connectorText" presStyleLbl="sibTrans2D1" presStyleIdx="3" presStyleCnt="6"/>
      <dgm:spPr/>
      <dgm:t>
        <a:bodyPr/>
        <a:lstStyle/>
        <a:p>
          <a:endParaRPr lang="es-GT"/>
        </a:p>
      </dgm:t>
    </dgm:pt>
    <dgm:pt modelId="{C2B8FC56-9106-4FB6-BCA2-989F34A6FD61}" type="pres">
      <dgm:prSet presAssocID="{915D20B1-64DF-40EE-99EC-34CDDE082A01}" presName="node" presStyleLbl="node1" presStyleIdx="3" presStyleCnt="6" custScaleX="165728" custScaleY="104955" custRadScaleRad="106351" custRadScaleInc="-311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EFD08484-A396-4B84-B3D7-0B8664486B37}" type="pres">
      <dgm:prSet presAssocID="{C675DF40-377F-48F4-8DAE-B4516F82D938}" presName="parTrans" presStyleLbl="sibTrans2D1" presStyleIdx="4" presStyleCnt="6"/>
      <dgm:spPr/>
      <dgm:t>
        <a:bodyPr/>
        <a:lstStyle/>
        <a:p>
          <a:endParaRPr lang="es-GT"/>
        </a:p>
      </dgm:t>
    </dgm:pt>
    <dgm:pt modelId="{F56F29AA-246D-4201-AECF-655B3EC82C55}" type="pres">
      <dgm:prSet presAssocID="{C675DF40-377F-48F4-8DAE-B4516F82D938}" presName="connectorText" presStyleLbl="sibTrans2D1" presStyleIdx="4" presStyleCnt="6"/>
      <dgm:spPr/>
      <dgm:t>
        <a:bodyPr/>
        <a:lstStyle/>
        <a:p>
          <a:endParaRPr lang="es-GT"/>
        </a:p>
      </dgm:t>
    </dgm:pt>
    <dgm:pt modelId="{297110EB-7723-4CE2-B393-B8573EF9CADF}" type="pres">
      <dgm:prSet presAssocID="{24CBF71F-A01A-4EFD-9061-1EBD611B68AC}" presName="node" presStyleLbl="node1" presStyleIdx="4" presStyleCnt="6" custScaleX="165728" custScaleY="104955" custRadScaleRad="122190" custRadScaleInc="22440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B56DBCE6-ADFF-4A98-9FA4-B0F3A62AD2E4}" type="pres">
      <dgm:prSet presAssocID="{079024B9-B7D8-492C-A8E3-8D8AB7A758D9}" presName="parTrans" presStyleLbl="sibTrans2D1" presStyleIdx="5" presStyleCnt="6"/>
      <dgm:spPr/>
      <dgm:t>
        <a:bodyPr/>
        <a:lstStyle/>
        <a:p>
          <a:endParaRPr lang="es-GT"/>
        </a:p>
      </dgm:t>
    </dgm:pt>
    <dgm:pt modelId="{07417CDC-E8BA-48C6-AB03-414D5F1F08CE}" type="pres">
      <dgm:prSet presAssocID="{079024B9-B7D8-492C-A8E3-8D8AB7A758D9}" presName="connectorText" presStyleLbl="sibTrans2D1" presStyleIdx="5" presStyleCnt="6"/>
      <dgm:spPr/>
      <dgm:t>
        <a:bodyPr/>
        <a:lstStyle/>
        <a:p>
          <a:endParaRPr lang="es-GT"/>
        </a:p>
      </dgm:t>
    </dgm:pt>
    <dgm:pt modelId="{C3AF2332-731C-47B7-8C48-91C378FFF6E3}" type="pres">
      <dgm:prSet presAssocID="{F8E81197-BF5D-442E-AD52-3C474FEF7B6C}" presName="node" presStyleLbl="node1" presStyleIdx="5" presStyleCnt="6" custScaleX="165728" custScaleY="104955" custRadScaleRad="120765" custRadScaleInc="-10637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</dgm:ptLst>
  <dgm:cxnLst>
    <dgm:cxn modelId="{7F8841C0-2ED2-4B6F-A7CC-693552913C26}" type="presOf" srcId="{519C95F3-256C-4EC4-A2CD-869AF8C4D79A}" destId="{19572DAB-5D13-4F4A-839B-D4051889FB2D}" srcOrd="1" destOrd="0" presId="urn:microsoft.com/office/officeart/2005/8/layout/radial5"/>
    <dgm:cxn modelId="{F5702405-F458-44B0-95C9-F3D29853A7C8}" type="presOf" srcId="{118D2B5E-731B-44C8-94FC-AC4559DA576A}" destId="{D506885C-DC05-4E1E-9200-08E69607CBE0}" srcOrd="0" destOrd="0" presId="urn:microsoft.com/office/officeart/2005/8/layout/radial5"/>
    <dgm:cxn modelId="{0479D44A-B6B6-446C-A84C-629090DF0992}" type="presOf" srcId="{2128D6D1-5DBA-4C55-B4C7-DC3F44F1ED7B}" destId="{0869788B-6CEA-4B3F-8844-FBCC28565A72}" srcOrd="0" destOrd="0" presId="urn:microsoft.com/office/officeart/2005/8/layout/radial5"/>
    <dgm:cxn modelId="{51FAD681-B394-49D4-86DD-DF328642B44A}" type="presOf" srcId="{049D0E3A-F96A-427C-BA1F-45915A12F37D}" destId="{9916C8E5-68F3-46F8-8F0C-2231490FABFE}" srcOrd="0" destOrd="0" presId="urn:microsoft.com/office/officeart/2005/8/layout/radial5"/>
    <dgm:cxn modelId="{BBFEF939-F196-42D8-90BD-6C0DDEC2CE95}" type="presOf" srcId="{6FCA8E4C-D05B-40B5-8145-D2962EE5A6BB}" destId="{08844FF2-DCC3-4BEA-A757-16AE0A6C0320}" srcOrd="1" destOrd="0" presId="urn:microsoft.com/office/officeart/2005/8/layout/radial5"/>
    <dgm:cxn modelId="{3C63DD62-C31B-4DB1-B590-7BA3336C5DDD}" type="presOf" srcId="{750539F6-C7EE-43BC-BCD0-C143A06D0CCB}" destId="{C3F28B8C-BE55-400D-BF02-F863B173735E}" srcOrd="0" destOrd="0" presId="urn:microsoft.com/office/officeart/2005/8/layout/radial5"/>
    <dgm:cxn modelId="{D3672238-F899-4FA2-A909-02927E421506}" type="presOf" srcId="{C675DF40-377F-48F4-8DAE-B4516F82D938}" destId="{F56F29AA-246D-4201-AECF-655B3EC82C55}" srcOrd="1" destOrd="0" presId="urn:microsoft.com/office/officeart/2005/8/layout/radial5"/>
    <dgm:cxn modelId="{CCF308EC-9BCA-48DB-A640-952CFE44B395}" type="presOf" srcId="{915D20B1-64DF-40EE-99EC-34CDDE082A01}" destId="{C2B8FC56-9106-4FB6-BCA2-989F34A6FD61}" srcOrd="0" destOrd="0" presId="urn:microsoft.com/office/officeart/2005/8/layout/radial5"/>
    <dgm:cxn modelId="{762B204F-F67E-4A3E-AD6E-9CCE3616C5C8}" srcId="{8AF402F4-8A39-4506-BE03-48933D2ED91F}" destId="{F8E81197-BF5D-442E-AD52-3C474FEF7B6C}" srcOrd="5" destOrd="0" parTransId="{079024B9-B7D8-492C-A8E3-8D8AB7A758D9}" sibTransId="{2EF3303E-C17B-4CDF-8E1F-84AC93A855B6}"/>
    <dgm:cxn modelId="{4CDD02BF-9836-4868-9A05-061FF3D7086A}" srcId="{8AF402F4-8A39-4506-BE03-48933D2ED91F}" destId="{915D20B1-64DF-40EE-99EC-34CDDE082A01}" srcOrd="3" destOrd="0" parTransId="{519C95F3-256C-4EC4-A2CD-869AF8C4D79A}" sibTransId="{A4C258AA-8DF0-4F9F-9B24-24ED9D6A7687}"/>
    <dgm:cxn modelId="{F18AC19F-4104-4E43-8E53-38C652B9D51B}" type="presOf" srcId="{750539F6-C7EE-43BC-BCD0-C143A06D0CCB}" destId="{E5F7EED2-C75A-4F3C-A614-72B27B8F5B65}" srcOrd="1" destOrd="0" presId="urn:microsoft.com/office/officeart/2005/8/layout/radial5"/>
    <dgm:cxn modelId="{2A6F6160-993A-44CA-9315-C5998CA1EE69}" srcId="{8AF402F4-8A39-4506-BE03-48933D2ED91F}" destId="{43345E5D-F6A4-4C89-A527-A4EA7811AAF2}" srcOrd="0" destOrd="0" parTransId="{6FCA8E4C-D05B-40B5-8145-D2962EE5A6BB}" sibTransId="{BC8BE93C-E9DC-498A-ACF3-6A754923EC5C}"/>
    <dgm:cxn modelId="{46E7ACDF-C1DF-49E2-AB7D-02DD70DD691B}" type="presOf" srcId="{43345E5D-F6A4-4C89-A527-A4EA7811AAF2}" destId="{4BF4449A-86A2-4ECF-A9F6-5831A255F50B}" srcOrd="0" destOrd="0" presId="urn:microsoft.com/office/officeart/2005/8/layout/radial5"/>
    <dgm:cxn modelId="{B749ABAB-DC02-4F93-AF93-4E847BF284EE}" type="presOf" srcId="{079024B9-B7D8-492C-A8E3-8D8AB7A758D9}" destId="{B56DBCE6-ADFF-4A98-9FA4-B0F3A62AD2E4}" srcOrd="0" destOrd="0" presId="urn:microsoft.com/office/officeart/2005/8/layout/radial5"/>
    <dgm:cxn modelId="{5A4C700E-AC19-4F50-A232-1F95324C6CC1}" type="presOf" srcId="{8AF402F4-8A39-4506-BE03-48933D2ED91F}" destId="{7796723E-1079-4E1D-8A55-23E28CD6FE3A}" srcOrd="0" destOrd="0" presId="urn:microsoft.com/office/officeart/2005/8/layout/radial5"/>
    <dgm:cxn modelId="{8CE4921F-647E-489E-96C2-ABD93212DC4F}" type="presOf" srcId="{24CBF71F-A01A-4EFD-9061-1EBD611B68AC}" destId="{297110EB-7723-4CE2-B393-B8573EF9CADF}" srcOrd="0" destOrd="0" presId="urn:microsoft.com/office/officeart/2005/8/layout/radial5"/>
    <dgm:cxn modelId="{5120EECA-1610-47AB-9BE0-BBE2816CC33C}" srcId="{8AF402F4-8A39-4506-BE03-48933D2ED91F}" destId="{24CBF71F-A01A-4EFD-9061-1EBD611B68AC}" srcOrd="4" destOrd="0" parTransId="{C675DF40-377F-48F4-8DAE-B4516F82D938}" sibTransId="{625AE695-4444-47C3-9E80-47D5BE672E72}"/>
    <dgm:cxn modelId="{C9EB2352-EEEE-4C6C-ABEA-920F46935C72}" srcId="{049D0E3A-F96A-427C-BA1F-45915A12F37D}" destId="{8AF402F4-8A39-4506-BE03-48933D2ED91F}" srcOrd="0" destOrd="0" parTransId="{5AC056E8-1DAA-45E4-93DC-F2D8C49B3FC2}" sibTransId="{C09F298B-6F99-4179-80DE-C3C181A577A6}"/>
    <dgm:cxn modelId="{60BE5065-8B3D-4457-9372-193D9907C70D}" type="presOf" srcId="{519C95F3-256C-4EC4-A2CD-869AF8C4D79A}" destId="{3F71A906-E998-4519-A7D9-922238ADDA67}" srcOrd="0" destOrd="0" presId="urn:microsoft.com/office/officeart/2005/8/layout/radial5"/>
    <dgm:cxn modelId="{745F1787-50C3-4C6A-B62C-D4E8469D8E2C}" type="presOf" srcId="{F8E81197-BF5D-442E-AD52-3C474FEF7B6C}" destId="{C3AF2332-731C-47B7-8C48-91C378FFF6E3}" srcOrd="0" destOrd="0" presId="urn:microsoft.com/office/officeart/2005/8/layout/radial5"/>
    <dgm:cxn modelId="{7FB6BF3E-4DAA-4992-8509-40EB8EA9138F}" type="presOf" srcId="{6FCA8E4C-D05B-40B5-8145-D2962EE5A6BB}" destId="{964C6660-60EB-405E-9246-E5733319AEA3}" srcOrd="0" destOrd="0" presId="urn:microsoft.com/office/officeart/2005/8/layout/radial5"/>
    <dgm:cxn modelId="{B694B5B7-3AFB-4CBD-B1C8-F595208D172E}" srcId="{8AF402F4-8A39-4506-BE03-48933D2ED91F}" destId="{2128D6D1-5DBA-4C55-B4C7-DC3F44F1ED7B}" srcOrd="2" destOrd="0" parTransId="{118D2B5E-731B-44C8-94FC-AC4559DA576A}" sibTransId="{CC96F970-EF22-4FD5-83D2-A339175BD601}"/>
    <dgm:cxn modelId="{623A6A3C-2F78-44D6-960B-97753A7401F9}" srcId="{8AF402F4-8A39-4506-BE03-48933D2ED91F}" destId="{32887385-A639-4F60-88A5-329A7C9159FE}" srcOrd="1" destOrd="0" parTransId="{750539F6-C7EE-43BC-BCD0-C143A06D0CCB}" sibTransId="{096F5E3F-03D2-48F0-B51B-087127CF566F}"/>
    <dgm:cxn modelId="{A2FB607E-9B60-4A4B-A9AE-A58EB0055486}" type="presOf" srcId="{079024B9-B7D8-492C-A8E3-8D8AB7A758D9}" destId="{07417CDC-E8BA-48C6-AB03-414D5F1F08CE}" srcOrd="1" destOrd="0" presId="urn:microsoft.com/office/officeart/2005/8/layout/radial5"/>
    <dgm:cxn modelId="{B93646FA-4ECD-4F7B-862B-F8E7130DC166}" type="presOf" srcId="{C675DF40-377F-48F4-8DAE-B4516F82D938}" destId="{EFD08484-A396-4B84-B3D7-0B8664486B37}" srcOrd="0" destOrd="0" presId="urn:microsoft.com/office/officeart/2005/8/layout/radial5"/>
    <dgm:cxn modelId="{73CAB9DE-BBA0-40E3-BDF6-2049DE20D35D}" type="presOf" srcId="{32887385-A639-4F60-88A5-329A7C9159FE}" destId="{33EBF641-35F6-42A7-A302-A1AC6786B318}" srcOrd="0" destOrd="0" presId="urn:microsoft.com/office/officeart/2005/8/layout/radial5"/>
    <dgm:cxn modelId="{AA14B8C3-8E3B-4191-BAFC-C6D61D2BA015}" type="presOf" srcId="{118D2B5E-731B-44C8-94FC-AC4559DA576A}" destId="{74CE833A-95D3-4DB4-A731-EA5C0D6710E3}" srcOrd="1" destOrd="0" presId="urn:microsoft.com/office/officeart/2005/8/layout/radial5"/>
    <dgm:cxn modelId="{6BDD8074-DBE9-421C-BBFC-494962250B38}" type="presParOf" srcId="{9916C8E5-68F3-46F8-8F0C-2231490FABFE}" destId="{7796723E-1079-4E1D-8A55-23E28CD6FE3A}" srcOrd="0" destOrd="0" presId="urn:microsoft.com/office/officeart/2005/8/layout/radial5"/>
    <dgm:cxn modelId="{1BB88218-272C-47BF-A3C3-6DE6F78EA923}" type="presParOf" srcId="{9916C8E5-68F3-46F8-8F0C-2231490FABFE}" destId="{964C6660-60EB-405E-9246-E5733319AEA3}" srcOrd="1" destOrd="0" presId="urn:microsoft.com/office/officeart/2005/8/layout/radial5"/>
    <dgm:cxn modelId="{E163C9DB-D8E4-4407-B9D6-BF531B78AF7C}" type="presParOf" srcId="{964C6660-60EB-405E-9246-E5733319AEA3}" destId="{08844FF2-DCC3-4BEA-A757-16AE0A6C0320}" srcOrd="0" destOrd="0" presId="urn:microsoft.com/office/officeart/2005/8/layout/radial5"/>
    <dgm:cxn modelId="{FCBD2FF7-E5CF-4DEC-B8D9-25167F03A32E}" type="presParOf" srcId="{9916C8E5-68F3-46F8-8F0C-2231490FABFE}" destId="{4BF4449A-86A2-4ECF-A9F6-5831A255F50B}" srcOrd="2" destOrd="0" presId="urn:microsoft.com/office/officeart/2005/8/layout/radial5"/>
    <dgm:cxn modelId="{75FD466B-60A4-407F-80F4-67CA15C7AD21}" type="presParOf" srcId="{9916C8E5-68F3-46F8-8F0C-2231490FABFE}" destId="{C3F28B8C-BE55-400D-BF02-F863B173735E}" srcOrd="3" destOrd="0" presId="urn:microsoft.com/office/officeart/2005/8/layout/radial5"/>
    <dgm:cxn modelId="{F01A0340-8FD2-4922-8338-F5E8F9B7D1B5}" type="presParOf" srcId="{C3F28B8C-BE55-400D-BF02-F863B173735E}" destId="{E5F7EED2-C75A-4F3C-A614-72B27B8F5B65}" srcOrd="0" destOrd="0" presId="urn:microsoft.com/office/officeart/2005/8/layout/radial5"/>
    <dgm:cxn modelId="{7E8F69D5-1F36-4CF8-B75E-635FDEE6BB9B}" type="presParOf" srcId="{9916C8E5-68F3-46F8-8F0C-2231490FABFE}" destId="{33EBF641-35F6-42A7-A302-A1AC6786B318}" srcOrd="4" destOrd="0" presId="urn:microsoft.com/office/officeart/2005/8/layout/radial5"/>
    <dgm:cxn modelId="{EEAA739E-68B0-4014-89C6-14FD20D1EF88}" type="presParOf" srcId="{9916C8E5-68F3-46F8-8F0C-2231490FABFE}" destId="{D506885C-DC05-4E1E-9200-08E69607CBE0}" srcOrd="5" destOrd="0" presId="urn:microsoft.com/office/officeart/2005/8/layout/radial5"/>
    <dgm:cxn modelId="{72450E77-2537-45FC-B692-70A1A7169779}" type="presParOf" srcId="{D506885C-DC05-4E1E-9200-08E69607CBE0}" destId="{74CE833A-95D3-4DB4-A731-EA5C0D6710E3}" srcOrd="0" destOrd="0" presId="urn:microsoft.com/office/officeart/2005/8/layout/radial5"/>
    <dgm:cxn modelId="{CBE096B0-6A70-44C9-B378-8362ED2AEB24}" type="presParOf" srcId="{9916C8E5-68F3-46F8-8F0C-2231490FABFE}" destId="{0869788B-6CEA-4B3F-8844-FBCC28565A72}" srcOrd="6" destOrd="0" presId="urn:microsoft.com/office/officeart/2005/8/layout/radial5"/>
    <dgm:cxn modelId="{0AAC70F3-C324-4B85-B9A2-99EA644CB368}" type="presParOf" srcId="{9916C8E5-68F3-46F8-8F0C-2231490FABFE}" destId="{3F71A906-E998-4519-A7D9-922238ADDA67}" srcOrd="7" destOrd="0" presId="urn:microsoft.com/office/officeart/2005/8/layout/radial5"/>
    <dgm:cxn modelId="{140DDA66-B04B-4260-B66E-0408A1158CD1}" type="presParOf" srcId="{3F71A906-E998-4519-A7D9-922238ADDA67}" destId="{19572DAB-5D13-4F4A-839B-D4051889FB2D}" srcOrd="0" destOrd="0" presId="urn:microsoft.com/office/officeart/2005/8/layout/radial5"/>
    <dgm:cxn modelId="{9CDD803C-BB62-41D5-8015-3FD7D3222DFE}" type="presParOf" srcId="{9916C8E5-68F3-46F8-8F0C-2231490FABFE}" destId="{C2B8FC56-9106-4FB6-BCA2-989F34A6FD61}" srcOrd="8" destOrd="0" presId="urn:microsoft.com/office/officeart/2005/8/layout/radial5"/>
    <dgm:cxn modelId="{5A91DB5C-39A6-4C99-8C42-97AEBE990D2D}" type="presParOf" srcId="{9916C8E5-68F3-46F8-8F0C-2231490FABFE}" destId="{EFD08484-A396-4B84-B3D7-0B8664486B37}" srcOrd="9" destOrd="0" presId="urn:microsoft.com/office/officeart/2005/8/layout/radial5"/>
    <dgm:cxn modelId="{E0964483-477C-460C-9DC5-CB2AB3D18040}" type="presParOf" srcId="{EFD08484-A396-4B84-B3D7-0B8664486B37}" destId="{F56F29AA-246D-4201-AECF-655B3EC82C55}" srcOrd="0" destOrd="0" presId="urn:microsoft.com/office/officeart/2005/8/layout/radial5"/>
    <dgm:cxn modelId="{4AC7D5BF-28D6-449E-B18C-0BF61F9275EF}" type="presParOf" srcId="{9916C8E5-68F3-46F8-8F0C-2231490FABFE}" destId="{297110EB-7723-4CE2-B393-B8573EF9CADF}" srcOrd="10" destOrd="0" presId="urn:microsoft.com/office/officeart/2005/8/layout/radial5"/>
    <dgm:cxn modelId="{6CB96526-E6DB-45CC-8D99-464881DFA66C}" type="presParOf" srcId="{9916C8E5-68F3-46F8-8F0C-2231490FABFE}" destId="{B56DBCE6-ADFF-4A98-9FA4-B0F3A62AD2E4}" srcOrd="11" destOrd="0" presId="urn:microsoft.com/office/officeart/2005/8/layout/radial5"/>
    <dgm:cxn modelId="{DC5A5CA3-7352-409B-A999-7DF302D7DA89}" type="presParOf" srcId="{B56DBCE6-ADFF-4A98-9FA4-B0F3A62AD2E4}" destId="{07417CDC-E8BA-48C6-AB03-414D5F1F08CE}" srcOrd="0" destOrd="0" presId="urn:microsoft.com/office/officeart/2005/8/layout/radial5"/>
    <dgm:cxn modelId="{FF01ACAA-D3DF-422A-8DAA-8512CFDCB997}" type="presParOf" srcId="{9916C8E5-68F3-46F8-8F0C-2231490FABFE}" destId="{C3AF2332-731C-47B7-8C48-91C378FFF6E3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D4A36E-F995-4167-B89C-63C22E135B44}" type="doc">
      <dgm:prSet loTypeId="urn:microsoft.com/office/officeart/2005/8/layout/orgChart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GT"/>
        </a:p>
      </dgm:t>
    </dgm:pt>
    <dgm:pt modelId="{DAFA6D4C-95C5-4AB2-B8EA-0DAB05B42D80}">
      <dgm:prSet phldrT="[Texto]"/>
      <dgm:spPr/>
      <dgm:t>
        <a:bodyPr/>
        <a:lstStyle/>
        <a:p>
          <a:r>
            <a:rPr lang="es-MX" dirty="0" smtClean="0"/>
            <a:t>Promoción y Establecimiento de la Adaptación en el país</a:t>
          </a:r>
          <a:endParaRPr lang="es-GT" dirty="0"/>
        </a:p>
      </dgm:t>
    </dgm:pt>
    <dgm:pt modelId="{8E7FD264-55BA-40FE-A549-D7C151AE381A}" type="parTrans" cxnId="{C98F4F8E-B6F9-44CA-80AC-8FCC5BD5BEF1}">
      <dgm:prSet/>
      <dgm:spPr/>
      <dgm:t>
        <a:bodyPr/>
        <a:lstStyle/>
        <a:p>
          <a:endParaRPr lang="es-GT"/>
        </a:p>
      </dgm:t>
    </dgm:pt>
    <dgm:pt modelId="{6FDAA35B-751D-49BE-9EFC-1F1AF2BA7091}" type="sibTrans" cxnId="{C98F4F8E-B6F9-44CA-80AC-8FCC5BD5BEF1}">
      <dgm:prSet/>
      <dgm:spPr/>
      <dgm:t>
        <a:bodyPr/>
        <a:lstStyle/>
        <a:p>
          <a:endParaRPr lang="es-GT"/>
        </a:p>
      </dgm:t>
    </dgm:pt>
    <dgm:pt modelId="{18C05608-9E5C-4186-85EF-DDC53EDDB76B}">
      <dgm:prSet phldrT="[Texto]"/>
      <dgm:spPr/>
      <dgm:t>
        <a:bodyPr/>
        <a:lstStyle/>
        <a:p>
          <a:r>
            <a:rPr lang="es-MX" dirty="0" smtClean="0"/>
            <a:t>Plan de Acción Nacional de Adaptación  y Mitigación al Cambio Climático</a:t>
          </a:r>
          <a:endParaRPr lang="es-GT" dirty="0"/>
        </a:p>
      </dgm:t>
    </dgm:pt>
    <dgm:pt modelId="{92293306-0DEA-4DC2-8026-78A781614ED6}" type="parTrans" cxnId="{88CE5288-8427-45B7-A8BA-EAF1B04BCE0F}">
      <dgm:prSet/>
      <dgm:spPr>
        <a:ln>
          <a:solidFill>
            <a:schemeClr val="tx1"/>
          </a:solidFill>
        </a:ln>
      </dgm:spPr>
      <dgm:t>
        <a:bodyPr/>
        <a:lstStyle/>
        <a:p>
          <a:endParaRPr lang="es-GT" dirty="0"/>
        </a:p>
      </dgm:t>
    </dgm:pt>
    <dgm:pt modelId="{7DA94A5B-3C76-4666-BA9C-DFDB216E755A}" type="sibTrans" cxnId="{88CE5288-8427-45B7-A8BA-EAF1B04BCE0F}">
      <dgm:prSet/>
      <dgm:spPr/>
      <dgm:t>
        <a:bodyPr/>
        <a:lstStyle/>
        <a:p>
          <a:endParaRPr lang="es-GT"/>
        </a:p>
      </dgm:t>
    </dgm:pt>
    <dgm:pt modelId="{77A7B9CB-F5CD-4CC6-9952-6EBB519048DF}">
      <dgm:prSet phldrT="[Texto]"/>
      <dgm:spPr/>
      <dgm:t>
        <a:bodyPr/>
        <a:lstStyle/>
        <a:p>
          <a:r>
            <a:rPr lang="es-MX" dirty="0" smtClean="0"/>
            <a:t>Adecuación de los Planes de Ordenamiento Territorial con autoridades locales</a:t>
          </a:r>
          <a:endParaRPr lang="es-GT" dirty="0"/>
        </a:p>
      </dgm:t>
    </dgm:pt>
    <dgm:pt modelId="{8FEABBBA-FA9D-4F66-BC87-DEA28D90A71F}" type="parTrans" cxnId="{F7B4AF3A-838A-4F7B-AEA8-7BAFD68EA326}">
      <dgm:prSet/>
      <dgm:spPr>
        <a:ln>
          <a:solidFill>
            <a:schemeClr val="tx1"/>
          </a:solidFill>
        </a:ln>
      </dgm:spPr>
      <dgm:t>
        <a:bodyPr/>
        <a:lstStyle/>
        <a:p>
          <a:endParaRPr lang="es-GT" dirty="0"/>
        </a:p>
      </dgm:t>
    </dgm:pt>
    <dgm:pt modelId="{5778EEF4-C28E-4AEB-9429-28A3E5CCFA7D}" type="sibTrans" cxnId="{F7B4AF3A-838A-4F7B-AEA8-7BAFD68EA326}">
      <dgm:prSet/>
      <dgm:spPr/>
      <dgm:t>
        <a:bodyPr/>
        <a:lstStyle/>
        <a:p>
          <a:endParaRPr lang="es-GT"/>
        </a:p>
      </dgm:t>
    </dgm:pt>
    <dgm:pt modelId="{3D2ABF16-1319-4F3A-BFA6-A4A30E1143A2}" type="pres">
      <dgm:prSet presAssocID="{8AD4A36E-F995-4167-B89C-63C22E135B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GT"/>
        </a:p>
      </dgm:t>
    </dgm:pt>
    <dgm:pt modelId="{14548EC2-0133-478F-82D4-9FA8771FB058}" type="pres">
      <dgm:prSet presAssocID="{DAFA6D4C-95C5-4AB2-B8EA-0DAB05B42D8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EF9B367C-FE5A-4382-836B-4269ABB2DDC4}" type="pres">
      <dgm:prSet presAssocID="{DAFA6D4C-95C5-4AB2-B8EA-0DAB05B42D80}" presName="rootComposite1" presStyleCnt="0"/>
      <dgm:spPr/>
      <dgm:t>
        <a:bodyPr/>
        <a:lstStyle/>
        <a:p>
          <a:endParaRPr lang="es-GT"/>
        </a:p>
      </dgm:t>
    </dgm:pt>
    <dgm:pt modelId="{1E68AB87-4E06-47BA-A78D-51ED86B94572}" type="pres">
      <dgm:prSet presAssocID="{DAFA6D4C-95C5-4AB2-B8EA-0DAB05B42D80}" presName="rootText1" presStyleLbl="node0" presStyleIdx="0" presStyleCnt="1" custLinFactNeighborX="5224" custLinFactNeighborY="6835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8E2ABBAC-D131-4786-A7FF-29713A0AB756}" type="pres">
      <dgm:prSet presAssocID="{DAFA6D4C-95C5-4AB2-B8EA-0DAB05B42D80}" presName="rootConnector1" presStyleLbl="node1" presStyleIdx="0" presStyleCnt="0"/>
      <dgm:spPr/>
      <dgm:t>
        <a:bodyPr/>
        <a:lstStyle/>
        <a:p>
          <a:endParaRPr lang="es-GT"/>
        </a:p>
      </dgm:t>
    </dgm:pt>
    <dgm:pt modelId="{2A86FA25-F91C-400B-910F-856166C6F640}" type="pres">
      <dgm:prSet presAssocID="{DAFA6D4C-95C5-4AB2-B8EA-0DAB05B42D80}" presName="hierChild2" presStyleCnt="0"/>
      <dgm:spPr/>
      <dgm:t>
        <a:bodyPr/>
        <a:lstStyle/>
        <a:p>
          <a:endParaRPr lang="es-GT"/>
        </a:p>
      </dgm:t>
    </dgm:pt>
    <dgm:pt modelId="{B18B80A0-91AC-47C0-B6D0-D224B2BF77C3}" type="pres">
      <dgm:prSet presAssocID="{92293306-0DEA-4DC2-8026-78A781614ED6}" presName="Name37" presStyleLbl="parChTrans1D2" presStyleIdx="0" presStyleCnt="2"/>
      <dgm:spPr/>
      <dgm:t>
        <a:bodyPr/>
        <a:lstStyle/>
        <a:p>
          <a:endParaRPr lang="es-GT"/>
        </a:p>
      </dgm:t>
    </dgm:pt>
    <dgm:pt modelId="{86A0918C-C342-401B-B037-639AB9CED116}" type="pres">
      <dgm:prSet presAssocID="{18C05608-9E5C-4186-85EF-DDC53EDDB76B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5751CB86-91C1-4777-91B9-24D7D0EACC86}" type="pres">
      <dgm:prSet presAssocID="{18C05608-9E5C-4186-85EF-DDC53EDDB76B}" presName="rootComposite" presStyleCnt="0"/>
      <dgm:spPr/>
      <dgm:t>
        <a:bodyPr/>
        <a:lstStyle/>
        <a:p>
          <a:endParaRPr lang="es-GT"/>
        </a:p>
      </dgm:t>
    </dgm:pt>
    <dgm:pt modelId="{83A06933-2889-443D-A238-B55DD47B1C6C}" type="pres">
      <dgm:prSet presAssocID="{18C05608-9E5C-4186-85EF-DDC53EDDB76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DABC53F-29F5-49F1-BFF1-37C8F1798C14}" type="pres">
      <dgm:prSet presAssocID="{18C05608-9E5C-4186-85EF-DDC53EDDB76B}" presName="rootConnector" presStyleLbl="node2" presStyleIdx="0" presStyleCnt="2"/>
      <dgm:spPr/>
      <dgm:t>
        <a:bodyPr/>
        <a:lstStyle/>
        <a:p>
          <a:endParaRPr lang="es-GT"/>
        </a:p>
      </dgm:t>
    </dgm:pt>
    <dgm:pt modelId="{94523B40-0CCD-43CA-BEEB-150FF2F7A61A}" type="pres">
      <dgm:prSet presAssocID="{18C05608-9E5C-4186-85EF-DDC53EDDB76B}" presName="hierChild4" presStyleCnt="0"/>
      <dgm:spPr/>
      <dgm:t>
        <a:bodyPr/>
        <a:lstStyle/>
        <a:p>
          <a:endParaRPr lang="es-GT"/>
        </a:p>
      </dgm:t>
    </dgm:pt>
    <dgm:pt modelId="{75139AD7-2E1C-4651-95AD-5A2D1D67A85E}" type="pres">
      <dgm:prSet presAssocID="{18C05608-9E5C-4186-85EF-DDC53EDDB76B}" presName="hierChild5" presStyleCnt="0"/>
      <dgm:spPr/>
      <dgm:t>
        <a:bodyPr/>
        <a:lstStyle/>
        <a:p>
          <a:endParaRPr lang="es-GT"/>
        </a:p>
      </dgm:t>
    </dgm:pt>
    <dgm:pt modelId="{091DE885-766B-4173-A347-149439F8602D}" type="pres">
      <dgm:prSet presAssocID="{8FEABBBA-FA9D-4F66-BC87-DEA28D90A71F}" presName="Name37" presStyleLbl="parChTrans1D2" presStyleIdx="1" presStyleCnt="2"/>
      <dgm:spPr/>
      <dgm:t>
        <a:bodyPr/>
        <a:lstStyle/>
        <a:p>
          <a:endParaRPr lang="es-GT"/>
        </a:p>
      </dgm:t>
    </dgm:pt>
    <dgm:pt modelId="{28E3FCA9-C40C-42A3-A595-A099EDDBA52D}" type="pres">
      <dgm:prSet presAssocID="{77A7B9CB-F5CD-4CC6-9952-6EBB519048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GT"/>
        </a:p>
      </dgm:t>
    </dgm:pt>
    <dgm:pt modelId="{76A65517-CA08-43D9-80C9-CBA5FE6535B5}" type="pres">
      <dgm:prSet presAssocID="{77A7B9CB-F5CD-4CC6-9952-6EBB519048DF}" presName="rootComposite" presStyleCnt="0"/>
      <dgm:spPr/>
      <dgm:t>
        <a:bodyPr/>
        <a:lstStyle/>
        <a:p>
          <a:endParaRPr lang="es-GT"/>
        </a:p>
      </dgm:t>
    </dgm:pt>
    <dgm:pt modelId="{A345D998-BEF0-48C2-960A-3314719BA38A}" type="pres">
      <dgm:prSet presAssocID="{77A7B9CB-F5CD-4CC6-9952-6EBB519048D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GT"/>
        </a:p>
      </dgm:t>
    </dgm:pt>
    <dgm:pt modelId="{7EC08C2A-1019-4F44-BB9B-32B3218D0622}" type="pres">
      <dgm:prSet presAssocID="{77A7B9CB-F5CD-4CC6-9952-6EBB519048DF}" presName="rootConnector" presStyleLbl="node2" presStyleIdx="1" presStyleCnt="2"/>
      <dgm:spPr/>
      <dgm:t>
        <a:bodyPr/>
        <a:lstStyle/>
        <a:p>
          <a:endParaRPr lang="es-GT"/>
        </a:p>
      </dgm:t>
    </dgm:pt>
    <dgm:pt modelId="{D5FA3C05-C569-400F-A6B9-95CC7046C951}" type="pres">
      <dgm:prSet presAssocID="{77A7B9CB-F5CD-4CC6-9952-6EBB519048DF}" presName="hierChild4" presStyleCnt="0"/>
      <dgm:spPr/>
      <dgm:t>
        <a:bodyPr/>
        <a:lstStyle/>
        <a:p>
          <a:endParaRPr lang="es-GT"/>
        </a:p>
      </dgm:t>
    </dgm:pt>
    <dgm:pt modelId="{BEF2CD57-7E7C-45C0-A46C-C7BE044266EA}" type="pres">
      <dgm:prSet presAssocID="{77A7B9CB-F5CD-4CC6-9952-6EBB519048DF}" presName="hierChild5" presStyleCnt="0"/>
      <dgm:spPr/>
      <dgm:t>
        <a:bodyPr/>
        <a:lstStyle/>
        <a:p>
          <a:endParaRPr lang="es-GT"/>
        </a:p>
      </dgm:t>
    </dgm:pt>
    <dgm:pt modelId="{3978B6C0-E582-4748-8C58-5BAB337913E8}" type="pres">
      <dgm:prSet presAssocID="{DAFA6D4C-95C5-4AB2-B8EA-0DAB05B42D80}" presName="hierChild3" presStyleCnt="0"/>
      <dgm:spPr/>
      <dgm:t>
        <a:bodyPr/>
        <a:lstStyle/>
        <a:p>
          <a:endParaRPr lang="es-GT"/>
        </a:p>
      </dgm:t>
    </dgm:pt>
  </dgm:ptLst>
  <dgm:cxnLst>
    <dgm:cxn modelId="{F7B4AF3A-838A-4F7B-AEA8-7BAFD68EA326}" srcId="{DAFA6D4C-95C5-4AB2-B8EA-0DAB05B42D80}" destId="{77A7B9CB-F5CD-4CC6-9952-6EBB519048DF}" srcOrd="1" destOrd="0" parTransId="{8FEABBBA-FA9D-4F66-BC87-DEA28D90A71F}" sibTransId="{5778EEF4-C28E-4AEB-9429-28A3E5CCFA7D}"/>
    <dgm:cxn modelId="{8C1BF020-549A-4CEB-BA41-3215B5D029E6}" type="presOf" srcId="{18C05608-9E5C-4186-85EF-DDC53EDDB76B}" destId="{83A06933-2889-443D-A238-B55DD47B1C6C}" srcOrd="0" destOrd="0" presId="urn:microsoft.com/office/officeart/2005/8/layout/orgChart1"/>
    <dgm:cxn modelId="{069B3912-FB3D-44A3-827E-508D41449ED7}" type="presOf" srcId="{77A7B9CB-F5CD-4CC6-9952-6EBB519048DF}" destId="{7EC08C2A-1019-4F44-BB9B-32B3218D0622}" srcOrd="1" destOrd="0" presId="urn:microsoft.com/office/officeart/2005/8/layout/orgChart1"/>
    <dgm:cxn modelId="{88CE5288-8427-45B7-A8BA-EAF1B04BCE0F}" srcId="{DAFA6D4C-95C5-4AB2-B8EA-0DAB05B42D80}" destId="{18C05608-9E5C-4186-85EF-DDC53EDDB76B}" srcOrd="0" destOrd="0" parTransId="{92293306-0DEA-4DC2-8026-78A781614ED6}" sibTransId="{7DA94A5B-3C76-4666-BA9C-DFDB216E755A}"/>
    <dgm:cxn modelId="{86DE2FA5-D106-4C2F-AA59-25EC45E15811}" type="presOf" srcId="{8FEABBBA-FA9D-4F66-BC87-DEA28D90A71F}" destId="{091DE885-766B-4173-A347-149439F8602D}" srcOrd="0" destOrd="0" presId="urn:microsoft.com/office/officeart/2005/8/layout/orgChart1"/>
    <dgm:cxn modelId="{FD9E8CE3-FBD7-4EE9-9019-85DB3FBF05A4}" type="presOf" srcId="{8AD4A36E-F995-4167-B89C-63C22E135B44}" destId="{3D2ABF16-1319-4F3A-BFA6-A4A30E1143A2}" srcOrd="0" destOrd="0" presId="urn:microsoft.com/office/officeart/2005/8/layout/orgChart1"/>
    <dgm:cxn modelId="{8C9F00A0-1A07-4E9A-BC04-79D01A1DEC61}" type="presOf" srcId="{18C05608-9E5C-4186-85EF-DDC53EDDB76B}" destId="{7DABC53F-29F5-49F1-BFF1-37C8F1798C14}" srcOrd="1" destOrd="0" presId="urn:microsoft.com/office/officeart/2005/8/layout/orgChart1"/>
    <dgm:cxn modelId="{C98F4F8E-B6F9-44CA-80AC-8FCC5BD5BEF1}" srcId="{8AD4A36E-F995-4167-B89C-63C22E135B44}" destId="{DAFA6D4C-95C5-4AB2-B8EA-0DAB05B42D80}" srcOrd="0" destOrd="0" parTransId="{8E7FD264-55BA-40FE-A549-D7C151AE381A}" sibTransId="{6FDAA35B-751D-49BE-9EFC-1F1AF2BA7091}"/>
    <dgm:cxn modelId="{12C58BD9-AF28-4363-8467-64797B2C5423}" type="presOf" srcId="{DAFA6D4C-95C5-4AB2-B8EA-0DAB05B42D80}" destId="{1E68AB87-4E06-47BA-A78D-51ED86B94572}" srcOrd="0" destOrd="0" presId="urn:microsoft.com/office/officeart/2005/8/layout/orgChart1"/>
    <dgm:cxn modelId="{27B08B30-0740-4F05-89F8-CB2FA122671C}" type="presOf" srcId="{77A7B9CB-F5CD-4CC6-9952-6EBB519048DF}" destId="{A345D998-BEF0-48C2-960A-3314719BA38A}" srcOrd="0" destOrd="0" presId="urn:microsoft.com/office/officeart/2005/8/layout/orgChart1"/>
    <dgm:cxn modelId="{4107E52A-8657-486F-A43C-20C3C0FB125F}" type="presOf" srcId="{92293306-0DEA-4DC2-8026-78A781614ED6}" destId="{B18B80A0-91AC-47C0-B6D0-D224B2BF77C3}" srcOrd="0" destOrd="0" presId="urn:microsoft.com/office/officeart/2005/8/layout/orgChart1"/>
    <dgm:cxn modelId="{3872D06A-41A4-44E5-AAD4-5145D23D4C03}" type="presOf" srcId="{DAFA6D4C-95C5-4AB2-B8EA-0DAB05B42D80}" destId="{8E2ABBAC-D131-4786-A7FF-29713A0AB756}" srcOrd="1" destOrd="0" presId="urn:microsoft.com/office/officeart/2005/8/layout/orgChart1"/>
    <dgm:cxn modelId="{5B92E850-8514-4CC7-B380-1D6D8E510AD0}" type="presParOf" srcId="{3D2ABF16-1319-4F3A-BFA6-A4A30E1143A2}" destId="{14548EC2-0133-478F-82D4-9FA8771FB058}" srcOrd="0" destOrd="0" presId="urn:microsoft.com/office/officeart/2005/8/layout/orgChart1"/>
    <dgm:cxn modelId="{1DE97F40-E00B-434B-879C-825A48F5AD5D}" type="presParOf" srcId="{14548EC2-0133-478F-82D4-9FA8771FB058}" destId="{EF9B367C-FE5A-4382-836B-4269ABB2DDC4}" srcOrd="0" destOrd="0" presId="urn:microsoft.com/office/officeart/2005/8/layout/orgChart1"/>
    <dgm:cxn modelId="{6605C338-0592-4667-B540-8E4B234DB25E}" type="presParOf" srcId="{EF9B367C-FE5A-4382-836B-4269ABB2DDC4}" destId="{1E68AB87-4E06-47BA-A78D-51ED86B94572}" srcOrd="0" destOrd="0" presId="urn:microsoft.com/office/officeart/2005/8/layout/orgChart1"/>
    <dgm:cxn modelId="{212DC043-924C-4C06-B167-45700547257F}" type="presParOf" srcId="{EF9B367C-FE5A-4382-836B-4269ABB2DDC4}" destId="{8E2ABBAC-D131-4786-A7FF-29713A0AB756}" srcOrd="1" destOrd="0" presId="urn:microsoft.com/office/officeart/2005/8/layout/orgChart1"/>
    <dgm:cxn modelId="{BB97C27D-6305-4017-BAF7-00FFA5BBBF43}" type="presParOf" srcId="{14548EC2-0133-478F-82D4-9FA8771FB058}" destId="{2A86FA25-F91C-400B-910F-856166C6F640}" srcOrd="1" destOrd="0" presId="urn:microsoft.com/office/officeart/2005/8/layout/orgChart1"/>
    <dgm:cxn modelId="{6CB20E75-3FC0-4826-AEDC-96068BF0755F}" type="presParOf" srcId="{2A86FA25-F91C-400B-910F-856166C6F640}" destId="{B18B80A0-91AC-47C0-B6D0-D224B2BF77C3}" srcOrd="0" destOrd="0" presId="urn:microsoft.com/office/officeart/2005/8/layout/orgChart1"/>
    <dgm:cxn modelId="{85F10EF7-9B72-428D-87F9-4DB0B043A4A2}" type="presParOf" srcId="{2A86FA25-F91C-400B-910F-856166C6F640}" destId="{86A0918C-C342-401B-B037-639AB9CED116}" srcOrd="1" destOrd="0" presId="urn:microsoft.com/office/officeart/2005/8/layout/orgChart1"/>
    <dgm:cxn modelId="{BE9D94A2-8189-4B2B-9DB8-BBE2B71E3F4A}" type="presParOf" srcId="{86A0918C-C342-401B-B037-639AB9CED116}" destId="{5751CB86-91C1-4777-91B9-24D7D0EACC86}" srcOrd="0" destOrd="0" presId="urn:microsoft.com/office/officeart/2005/8/layout/orgChart1"/>
    <dgm:cxn modelId="{FAD7ED84-631B-4D3F-A01E-F266D6172699}" type="presParOf" srcId="{5751CB86-91C1-4777-91B9-24D7D0EACC86}" destId="{83A06933-2889-443D-A238-B55DD47B1C6C}" srcOrd="0" destOrd="0" presId="urn:microsoft.com/office/officeart/2005/8/layout/orgChart1"/>
    <dgm:cxn modelId="{F08ADA68-009D-43CA-A4AB-0412F64E63D3}" type="presParOf" srcId="{5751CB86-91C1-4777-91B9-24D7D0EACC86}" destId="{7DABC53F-29F5-49F1-BFF1-37C8F1798C14}" srcOrd="1" destOrd="0" presId="urn:microsoft.com/office/officeart/2005/8/layout/orgChart1"/>
    <dgm:cxn modelId="{961CA14F-6CEA-4FDE-B1C0-3577A170C90E}" type="presParOf" srcId="{86A0918C-C342-401B-B037-639AB9CED116}" destId="{94523B40-0CCD-43CA-BEEB-150FF2F7A61A}" srcOrd="1" destOrd="0" presId="urn:microsoft.com/office/officeart/2005/8/layout/orgChart1"/>
    <dgm:cxn modelId="{1247E97B-3EB9-441D-93FD-94F6CC40D36B}" type="presParOf" srcId="{86A0918C-C342-401B-B037-639AB9CED116}" destId="{75139AD7-2E1C-4651-95AD-5A2D1D67A85E}" srcOrd="2" destOrd="0" presId="urn:microsoft.com/office/officeart/2005/8/layout/orgChart1"/>
    <dgm:cxn modelId="{380513D9-1709-41BE-990B-AD90445BF715}" type="presParOf" srcId="{2A86FA25-F91C-400B-910F-856166C6F640}" destId="{091DE885-766B-4173-A347-149439F8602D}" srcOrd="2" destOrd="0" presId="urn:microsoft.com/office/officeart/2005/8/layout/orgChart1"/>
    <dgm:cxn modelId="{BC2A0D5F-86BB-47E7-9981-7E874A5185C0}" type="presParOf" srcId="{2A86FA25-F91C-400B-910F-856166C6F640}" destId="{28E3FCA9-C40C-42A3-A595-A099EDDBA52D}" srcOrd="3" destOrd="0" presId="urn:microsoft.com/office/officeart/2005/8/layout/orgChart1"/>
    <dgm:cxn modelId="{6D90CBE5-574F-4F89-A686-73AF343C5A24}" type="presParOf" srcId="{28E3FCA9-C40C-42A3-A595-A099EDDBA52D}" destId="{76A65517-CA08-43D9-80C9-CBA5FE6535B5}" srcOrd="0" destOrd="0" presId="urn:microsoft.com/office/officeart/2005/8/layout/orgChart1"/>
    <dgm:cxn modelId="{D22BCAA8-44E2-4C11-894F-0264E4F1C849}" type="presParOf" srcId="{76A65517-CA08-43D9-80C9-CBA5FE6535B5}" destId="{A345D998-BEF0-48C2-960A-3314719BA38A}" srcOrd="0" destOrd="0" presId="urn:microsoft.com/office/officeart/2005/8/layout/orgChart1"/>
    <dgm:cxn modelId="{98A1F481-DEC8-4420-9298-81E620217373}" type="presParOf" srcId="{76A65517-CA08-43D9-80C9-CBA5FE6535B5}" destId="{7EC08C2A-1019-4F44-BB9B-32B3218D0622}" srcOrd="1" destOrd="0" presId="urn:microsoft.com/office/officeart/2005/8/layout/orgChart1"/>
    <dgm:cxn modelId="{0465255B-50D0-4B1F-BF4D-1E7EAB21B3B9}" type="presParOf" srcId="{28E3FCA9-C40C-42A3-A595-A099EDDBA52D}" destId="{D5FA3C05-C569-400F-A6B9-95CC7046C951}" srcOrd="1" destOrd="0" presId="urn:microsoft.com/office/officeart/2005/8/layout/orgChart1"/>
    <dgm:cxn modelId="{6938E4F6-EA33-4206-8C2E-169FD86B2AA5}" type="presParOf" srcId="{28E3FCA9-C40C-42A3-A595-A099EDDBA52D}" destId="{BEF2CD57-7E7C-45C0-A46C-C7BE044266EA}" srcOrd="2" destOrd="0" presId="urn:microsoft.com/office/officeart/2005/8/layout/orgChart1"/>
    <dgm:cxn modelId="{10BE6D1B-A5E2-4FA3-A219-5A11373BB76E}" type="presParOf" srcId="{14548EC2-0133-478F-82D4-9FA8771FB058}" destId="{3978B6C0-E582-4748-8C58-5BAB337913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71F404-D70F-436F-9E99-8E023ADC3734}">
      <dsp:nvSpPr>
        <dsp:cNvPr id="0" name=""/>
        <dsp:cNvSpPr/>
      </dsp:nvSpPr>
      <dsp:spPr>
        <a:xfrm>
          <a:off x="1803994" y="1074681"/>
          <a:ext cx="2755993" cy="2755993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Vulnerabilidad País</a:t>
          </a:r>
          <a:endParaRPr lang="es-ES" sz="16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7600" y="1478287"/>
        <a:ext cx="1948781" cy="1948781"/>
      </dsp:txXfrm>
    </dsp:sp>
    <dsp:sp modelId="{99C2859D-047E-4117-8543-17B0904B918A}">
      <dsp:nvSpPr>
        <dsp:cNvPr id="0" name=""/>
        <dsp:cNvSpPr/>
      </dsp:nvSpPr>
      <dsp:spPr>
        <a:xfrm>
          <a:off x="1314601" y="-87347"/>
          <a:ext cx="3384511" cy="206177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50023"/>
                <a:satOff val="-2826"/>
                <a:lumOff val="139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150023"/>
                <a:satOff val="-2826"/>
                <a:lumOff val="139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150023"/>
                <a:satOff val="-2826"/>
                <a:lumOff val="13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V. Social: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Pobreza general 51%; pobreza extrema 15.2%; </a:t>
          </a: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0251" y="214593"/>
        <a:ext cx="2393211" cy="1457892"/>
      </dsp:txXfrm>
    </dsp:sp>
    <dsp:sp modelId="{43D1AF84-0751-4A64-AEFB-225513E799F0}">
      <dsp:nvSpPr>
        <dsp:cNvPr id="0" name=""/>
        <dsp:cNvSpPr/>
      </dsp:nvSpPr>
      <dsp:spPr>
        <a:xfrm>
          <a:off x="3130032" y="1385110"/>
          <a:ext cx="3604535" cy="2054124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300046"/>
                <a:satOff val="-5651"/>
                <a:lumOff val="2783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300046"/>
                <a:satOff val="-5651"/>
                <a:lumOff val="2783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300046"/>
                <a:satOff val="-5651"/>
                <a:lumOff val="27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V. Natural: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kumimoji="0" lang="es-MX" sz="14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Ruta de huracanes del Océano Atlántico y tormentas del Pacífico</a:t>
          </a:r>
          <a:endParaRPr lang="es-MX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7904" y="1685929"/>
        <a:ext cx="2548791" cy="1452486"/>
      </dsp:txXfrm>
    </dsp:sp>
    <dsp:sp modelId="{EC48675C-BB58-4908-A5E3-E16A92653B9C}">
      <dsp:nvSpPr>
        <dsp:cNvPr id="0" name=""/>
        <dsp:cNvSpPr/>
      </dsp:nvSpPr>
      <dsp:spPr>
        <a:xfrm>
          <a:off x="1393668" y="2826375"/>
          <a:ext cx="3563457" cy="218816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300046"/>
                <a:satOff val="-5651"/>
                <a:lumOff val="2783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300046"/>
                <a:satOff val="-5651"/>
                <a:lumOff val="2783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300046"/>
                <a:satOff val="-5651"/>
                <a:lumOff val="27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V. Ambiental.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4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Ambiente degradado y empobrecido por actitudes y comportamientos consumistas</a:t>
          </a: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5524" y="3146824"/>
        <a:ext cx="2519745" cy="1547264"/>
      </dsp:txXfrm>
    </dsp:sp>
    <dsp:sp modelId="{9C37202F-D348-4CE9-882E-019EF04578D0}">
      <dsp:nvSpPr>
        <dsp:cNvPr id="0" name=""/>
        <dsp:cNvSpPr/>
      </dsp:nvSpPr>
      <dsp:spPr>
        <a:xfrm>
          <a:off x="-298324" y="1297556"/>
          <a:ext cx="3371061" cy="2323012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50023"/>
                <a:satOff val="-2826"/>
                <a:lumOff val="139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alpha val="50000"/>
                <a:hueOff val="150023"/>
                <a:satOff val="-2826"/>
                <a:lumOff val="139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alpha val="50000"/>
                <a:hueOff val="150023"/>
                <a:satOff val="-2826"/>
                <a:lumOff val="13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V</a:t>
          </a:r>
          <a:r>
            <a:rPr lang="es-MX" sz="1400" b="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. Económica: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Economía pequeña y abierta / Rezagos en crecimiento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MX" sz="1400" b="0" i="0" u="none" strike="noStrike" kern="1200" cap="none" normalizeH="0" baseline="0" dirty="0" smtClean="0">
              <a:ln/>
              <a:effectLst/>
              <a:latin typeface="Arial" panose="020B0604020202020204" pitchFamily="34" charset="0"/>
              <a:cs typeface="Arial" panose="020B0604020202020204" pitchFamily="34" charset="0"/>
            </a:rPr>
            <a:t>económico por terremotos, tormentas y sequias</a:t>
          </a:r>
          <a:endParaRPr lang="es-E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5356" y="1637753"/>
        <a:ext cx="2383701" cy="1642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80CCEFB-6800-4E73-A867-6A02FC54AB47}" type="datetimeFigureOut">
              <a:rPr lang="es-ES"/>
              <a:pPr>
                <a:defRPr/>
              </a:pPr>
              <a:t>04/03/2015</a:t>
            </a:fld>
            <a:endParaRPr lang="es-E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93CAC55D-D3F6-41F6-9521-474B059367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3380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8EB120D2-412C-404D-A65B-8580CCB0C0CF}" type="datetimeFigureOut">
              <a:rPr lang="es-ES"/>
              <a:pPr>
                <a:defRPr/>
              </a:pPr>
              <a:t>04/03/2015</a:t>
            </a:fld>
            <a:endParaRPr lang="es-E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2775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3963"/>
            <a:ext cx="2971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1827FA2-FB91-46CF-B4CB-5505B33B88F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399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B0E15-3E97-4BD4-9516-E3A1C0FD790A}" type="slidenum">
              <a:rPr lang="es-E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s-ES" dirty="0" smtClean="0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G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800">
              <a:solidFill>
                <a:schemeClr val="tx1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>
              <a:solidFill>
                <a:schemeClr val="tx1"/>
              </a:solidFill>
              <a:cs typeface="+mn-cs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00EE-9856-4714-B16A-345BF5AE0F16}" type="datetime1">
              <a:rPr lang="es-ES"/>
              <a:pPr>
                <a:defRPr/>
              </a:pPr>
              <a:t>04/03/2015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00EA0-10E9-4DE3-875E-4E35FF3EAFC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B8BA-C4CF-7346-8326-531E2A8AE726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DA0A2-3446-B043-8787-568E6930211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44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F955-C1DE-DC40-A51E-0210E3D06A0A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0FD0B-3524-B643-9F93-54A569D432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361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92B1-6B09-C849-8FB6-B3F421AF2BDB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9E20-A14B-0745-8C6D-E6E3F19C30A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018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27C3-D6A9-3548-BD8F-EF6B7CAB8380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44E4-8EEC-9543-AB3C-A45E241F8E2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736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1B5C-7D0D-034D-A019-52CA8E14110D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7C40A-0B76-BF43-B6BA-3DAAB7DF211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3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9A11-29ED-C54A-9A0D-8B14A9A4A9D9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E2C81-07D1-9341-A9A1-58B9E351CE5C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92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AF97-A952-A740-BA17-4D0C2E2F5A80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67354-4237-8042-9D19-59E44226EED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870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1D43-DFCC-E949-99FB-DFCD0BE40235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458A7-754A-F44F-8B82-39E9766D66C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223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DEF2D-6722-A446-ADF4-E1BE0B434B19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4FEE3-D9FB-924B-BB01-9BCCEA9F416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690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13DBE-5A90-1542-B4DD-446746A01B9F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D2BB5-D912-2641-8178-32056913F95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795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8A3D-C712-E04C-B1F1-5D4DDF9F5C65}" type="datetime1">
              <a:rPr lang="en-US"/>
              <a:pPr>
                <a:defRPr/>
              </a:pPr>
              <a:t>3/4/2015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2E74-ECF6-6B4C-B9C7-40D0FF8730B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889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207FB058-2B5D-4969-A525-BF13B8F09142}" type="datetime1">
              <a:rPr lang="es-ES"/>
              <a:pPr>
                <a:defRPr/>
              </a:pPr>
              <a:t>04/03/2015</a:t>
            </a:fld>
            <a:endParaRPr lang="es-E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chemeClr val="tx1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AA7926E4-AED2-484C-85F1-952E2A9DAD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Arial" pitchFamily="34" charset="0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Arial" pitchFamily="34" charset="0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Arial" pitchFamily="34" charset="0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</a:defRPr>
      </a:lvl5pPr>
      <a:lvl6pPr marL="25511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1" fontAlgn="base" hangingPunct="1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9A216C90-89F2-2C4E-972F-ABB6769A0D6C}" type="datetime1">
              <a:rPr lang="en-US">
                <a:cs typeface="+mn-cs"/>
              </a:rPr>
              <a:pPr>
                <a:defRPr/>
              </a:pPr>
              <a:t>3/4/2015</a:t>
            </a:fld>
            <a:endParaRPr lang="es-ES" dirty="0"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8" charset="0"/>
              </a:defRPr>
            </a:lvl1pPr>
          </a:lstStyle>
          <a:p>
            <a:pPr>
              <a:defRPr/>
            </a:pPr>
            <a:fld id="{0B2AA429-1C56-CE46-837D-E896BAAD34CA}" type="slidenum">
              <a:rPr lang="es-ES">
                <a:cs typeface="+mn-cs"/>
              </a:rPr>
              <a:pPr>
                <a:defRPr/>
              </a:pPr>
              <a:t>‹Nº›</a:t>
            </a:fld>
            <a:endParaRPr lang="es-E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34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917303" y="4471835"/>
            <a:ext cx="5254625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s-ES_tradnl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rajan Pro Bold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chemeClr val="dk1"/>
                </a:solidFill>
                <a:latin typeface="+mn-lt"/>
                <a:cs typeface="+mn-cs"/>
              </a:rPr>
              <a:t>Ing. José Luis Rivera 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chemeClr val="dk1"/>
                </a:solidFill>
                <a:latin typeface="+mn-lt"/>
                <a:cs typeface="+mn-cs"/>
              </a:rPr>
              <a:t>Dirección  de Cambio Climático 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es-ES_tradnl" sz="1800" b="1" dirty="0">
                <a:solidFill>
                  <a:schemeClr val="dk1"/>
                </a:solidFill>
                <a:latin typeface="+mn-lt"/>
                <a:cs typeface="+mn-cs"/>
              </a:rPr>
              <a:t>Ministerio de Ambiente y Recursos Naturales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s-ES_tradnl" sz="1800" b="1" dirty="0">
              <a:solidFill>
                <a:schemeClr val="tx1">
                  <a:lumMod val="95000"/>
                  <a:lumOff val="5000"/>
                </a:schemeClr>
              </a:solidFill>
              <a:latin typeface="Trajan Pro Bold"/>
            </a:endParaRP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endParaRPr lang="es-ES_tradnl" sz="1800" b="1" dirty="0">
              <a:solidFill>
                <a:schemeClr val="tx1">
                  <a:lumMod val="95000"/>
                  <a:lumOff val="5000"/>
                </a:schemeClr>
              </a:solidFill>
              <a:latin typeface="Trajan Pro Bold"/>
            </a:endParaRPr>
          </a:p>
        </p:txBody>
      </p:sp>
      <p:sp>
        <p:nvSpPr>
          <p:cNvPr id="11268" name="4 Rectángulo"/>
          <p:cNvSpPr>
            <a:spLocks noChangeArrowheads="1"/>
          </p:cNvSpPr>
          <p:nvPr/>
        </p:nvSpPr>
        <p:spPr bwMode="auto">
          <a:xfrm>
            <a:off x="179512" y="2178730"/>
            <a:ext cx="8640960" cy="175432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GT" sz="1800" b="1" dirty="0"/>
              <a:t>Sesión III. Políticas de Adaptación Frente al Cambio Climático: </a:t>
            </a:r>
            <a:endParaRPr lang="es-GT" sz="1800" b="1" dirty="0" smtClean="0"/>
          </a:p>
          <a:p>
            <a:pPr algn="ctr"/>
            <a:r>
              <a:rPr lang="es-GT" sz="1800" b="1" dirty="0" smtClean="0"/>
              <a:t>¿</a:t>
            </a:r>
            <a:r>
              <a:rPr lang="es-GT" sz="1800" b="1" dirty="0"/>
              <a:t>Qué se está haciendo y retos </a:t>
            </a:r>
            <a:r>
              <a:rPr lang="es-GT" sz="1800" b="1" dirty="0" smtClean="0"/>
              <a:t>futuros</a:t>
            </a:r>
            <a:r>
              <a:rPr lang="es-GT" sz="1800" b="1" dirty="0"/>
              <a:t>? </a:t>
            </a:r>
            <a:endParaRPr lang="es-GT" sz="1800" b="1" dirty="0" smtClean="0"/>
          </a:p>
          <a:p>
            <a:pPr algn="ctr"/>
            <a:endParaRPr lang="es-GT" sz="1800" b="1" dirty="0" smtClean="0"/>
          </a:p>
          <a:p>
            <a:pPr algn="ctr"/>
            <a:endParaRPr lang="es-GT" sz="1800" b="1" dirty="0"/>
          </a:p>
          <a:p>
            <a:pPr algn="ctr"/>
            <a:r>
              <a:rPr lang="es-GT" sz="1800" b="1" dirty="0" smtClean="0"/>
              <a:t>Hacia</a:t>
            </a:r>
            <a:r>
              <a:rPr lang="es-GT" sz="1800" b="1" dirty="0"/>
              <a:t> una Visión Estratégica para una </a:t>
            </a:r>
            <a:r>
              <a:rPr lang="es-GT" sz="1800" b="1" dirty="0" smtClean="0"/>
              <a:t> Política</a:t>
            </a:r>
            <a:r>
              <a:rPr lang="es-GT" sz="1800" b="1" dirty="0"/>
              <a:t> Nacional de Adaptación al </a:t>
            </a:r>
            <a:endParaRPr lang="es-GT" sz="1800" b="1" dirty="0" smtClean="0"/>
          </a:p>
          <a:p>
            <a:pPr algn="ctr"/>
            <a:r>
              <a:rPr lang="es-GT" sz="1800" b="1" dirty="0" smtClean="0"/>
              <a:t>Cambio</a:t>
            </a:r>
            <a:r>
              <a:rPr lang="es-GT" sz="1800" b="1" dirty="0"/>
              <a:t> </a:t>
            </a:r>
            <a:r>
              <a:rPr lang="es-GT" sz="1800" b="1" dirty="0" smtClean="0"/>
              <a:t>Climático</a:t>
            </a:r>
            <a:r>
              <a:rPr lang="es-GT" sz="1800" b="1" dirty="0"/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987824" y="260648"/>
            <a:ext cx="3286148" cy="5000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GT" b="1" dirty="0" smtClean="0">
                <a:solidFill>
                  <a:schemeClr val="tx1"/>
                </a:solidFill>
              </a:rPr>
              <a:t>Áreas de incidencia</a:t>
            </a:r>
            <a:endParaRPr lang="es-GT" b="1" dirty="0">
              <a:solidFill>
                <a:schemeClr val="tx1"/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10</a:t>
            </a:fld>
            <a:endParaRPr lang="es-GT" dirty="0"/>
          </a:p>
        </p:txBody>
      </p:sp>
      <p:sp>
        <p:nvSpPr>
          <p:cNvPr id="9" name="8 Rectángulo"/>
          <p:cNvSpPr/>
          <p:nvPr/>
        </p:nvSpPr>
        <p:spPr>
          <a:xfrm>
            <a:off x="323528" y="1124744"/>
            <a:ext cx="84249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GT" sz="1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Reducción de Vulnerabilidad, Mejoramiento de la Adaptación y Gestión de </a:t>
            </a:r>
            <a:r>
              <a:rPr lang="es-GT" sz="1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Riesgo</a:t>
            </a:r>
          </a:p>
          <a:p>
            <a:pPr lvl="0"/>
            <a:endParaRPr lang="es-GT" sz="1800" b="1" dirty="0">
              <a:solidFill>
                <a:schemeClr val="tx1"/>
              </a:solidFill>
              <a:latin typeface="Arial" pitchFamily="34" charset="0"/>
              <a:ea typeface="Times New Roman" pitchFamily="18" charset="0"/>
            </a:endParaRPr>
          </a:p>
          <a:p>
            <a:pPr lvl="0"/>
            <a:r>
              <a:rPr lang="es-GT" sz="1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Ordenamiento Territorial para la Adaptación y Mitigación al Cambio </a:t>
            </a:r>
            <a:r>
              <a:rPr lang="es-GT" sz="1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Climático.</a:t>
            </a:r>
          </a:p>
          <a:p>
            <a:pPr lvl="0" algn="just"/>
            <a:r>
              <a:rPr lang="es-GT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Planes </a:t>
            </a:r>
            <a:r>
              <a:rPr lang="es-GT" sz="1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de Ordenamiento Territorial Ambiental con énfasis en la Adaptación al Cambio Climático y que consideren el </a:t>
            </a:r>
            <a:r>
              <a:rPr lang="es-GT" sz="1800" u="sng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manejo integrado de cuencas, el paisaje productivo y los corredores biológicos, tanto para las zonas ya identificadas como de mayor vulnerabilidad, como para aquellas en que se puedan generar aumentos</a:t>
            </a:r>
          </a:p>
          <a:p>
            <a:pPr lvl="1"/>
            <a:endParaRPr lang="es-GT" sz="1400" dirty="0"/>
          </a:p>
          <a:p>
            <a:pPr lvl="1"/>
            <a:endParaRPr lang="es-GT" sz="1400" dirty="0"/>
          </a:p>
          <a:p>
            <a:r>
              <a:rPr lang="es-GT" sz="18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Gestión de Riesgo y Adaptación al Cambio </a:t>
            </a:r>
            <a:r>
              <a:rPr lang="es-GT" sz="18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Climático </a:t>
            </a:r>
          </a:p>
          <a:p>
            <a:r>
              <a:rPr lang="es-GT" sz="1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P</a:t>
            </a:r>
            <a:r>
              <a:rPr lang="es-GT" sz="1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lanes </a:t>
            </a:r>
            <a:r>
              <a:rPr lang="es-GT" sz="1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y programas de Gestión de Riesgo diseñados para las condiciones y circunstancias particulares de nuestro país que se aplican desde lo local hasta lo nacional, </a:t>
            </a:r>
            <a:r>
              <a:rPr lang="es-GT" sz="1800" u="sng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incluyendo sistemas de prevención y prestación de servicios básicos en casos de emergencia</a:t>
            </a:r>
          </a:p>
        </p:txBody>
      </p:sp>
    </p:spTree>
    <p:extLst>
      <p:ext uri="{BB962C8B-B14F-4D97-AF65-F5344CB8AC3E}">
        <p14:creationId xmlns:p14="http://schemas.microsoft.com/office/powerpoint/2010/main" val="24221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31840" y="260648"/>
            <a:ext cx="3286148" cy="500066"/>
          </a:xfrm>
        </p:spPr>
        <p:txBody>
          <a:bodyPr>
            <a:noAutofit/>
          </a:bodyPr>
          <a:lstStyle/>
          <a:p>
            <a:pPr algn="just"/>
            <a:r>
              <a:rPr lang="es-GT" sz="2400" u="sng" dirty="0" smtClean="0">
                <a:solidFill>
                  <a:schemeClr val="tx1"/>
                </a:solidFill>
              </a:rPr>
              <a:t>Áreas de incidencia</a:t>
            </a:r>
            <a:endParaRPr lang="es-GT" sz="2400" u="sng" dirty="0">
              <a:solidFill>
                <a:schemeClr val="tx1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11</a:t>
            </a:fld>
            <a:endParaRPr lang="es-GT" dirty="0"/>
          </a:p>
        </p:txBody>
      </p:sp>
      <p:grpSp>
        <p:nvGrpSpPr>
          <p:cNvPr id="6" name="7 Grupo"/>
          <p:cNvGrpSpPr/>
          <p:nvPr/>
        </p:nvGrpSpPr>
        <p:grpSpPr>
          <a:xfrm>
            <a:off x="179357" y="1124744"/>
            <a:ext cx="9001155" cy="507665"/>
            <a:chOff x="-30781" y="-162024"/>
            <a:chExt cx="9001155" cy="774243"/>
          </a:xfrm>
        </p:grpSpPr>
        <p:sp>
          <p:nvSpPr>
            <p:cNvPr id="9" name="8 Rectángulo redondeado"/>
            <p:cNvSpPr/>
            <p:nvPr/>
          </p:nvSpPr>
          <p:spPr>
            <a:xfrm>
              <a:off x="-1" y="-162024"/>
              <a:ext cx="8970375" cy="77424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-30781" y="-154424"/>
              <a:ext cx="8820142" cy="57150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l" defTabSz="889000">
                <a:spcBef>
                  <a:spcPct val="0"/>
                </a:spcBef>
                <a:spcAft>
                  <a:spcPct val="35000"/>
                </a:spcAft>
              </a:pPr>
              <a:r>
                <a:rPr lang="es-GT" sz="1900" b="1" kern="1200" dirty="0" smtClean="0"/>
                <a:t>C. Reducción de Vulnerabilidad, Mejoramiento de la Adaptación y Gestión de Riesgo</a:t>
              </a:r>
              <a:endParaRPr lang="es-GT" sz="1900" kern="1200" dirty="0"/>
            </a:p>
          </p:txBody>
        </p:sp>
      </p:grp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147956601"/>
              </p:ext>
            </p:extLst>
          </p:nvPr>
        </p:nvGraphicFramePr>
        <p:xfrm>
          <a:off x="88944" y="1844824"/>
          <a:ext cx="8875543" cy="438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4521114" cy="3888432"/>
          </a:xfrm>
        </p:spPr>
        <p:txBody>
          <a:bodyPr>
            <a:normAutofit fontScale="90000"/>
          </a:bodyPr>
          <a:lstStyle/>
          <a:p>
            <a:r>
              <a:rPr lang="es-GT" sz="3200" b="1" dirty="0"/>
              <a:t>Ley Marco para Regular la Reducción de la Vulnerabilidad, la Adaptación Obligatoria ante los Efectos del Cambio Climático y la Mitigación de Gases de Efecto </a:t>
            </a:r>
            <a:r>
              <a:rPr lang="es-GT" sz="3200" b="1" dirty="0" smtClean="0"/>
              <a:t>Invernadero</a:t>
            </a:r>
            <a:r>
              <a:rPr lang="es-GT" sz="3200" b="1" dirty="0"/>
              <a:t/>
            </a:r>
            <a:br>
              <a:rPr lang="es-GT" sz="3200" b="1" dirty="0"/>
            </a:br>
            <a:r>
              <a:rPr lang="es-GT" sz="3200" b="1" dirty="0" smtClean="0"/>
              <a:t/>
            </a:r>
            <a:br>
              <a:rPr lang="es-GT" sz="3200" b="1" dirty="0" smtClean="0"/>
            </a:br>
            <a:r>
              <a:rPr lang="es-GT" sz="3200" b="1" dirty="0" smtClean="0"/>
              <a:t>Decreto </a:t>
            </a:r>
            <a:r>
              <a:rPr lang="es-GT" sz="3200" b="1" dirty="0"/>
              <a:t>07-2013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12</a:t>
            </a:fld>
            <a:endParaRPr lang="es-G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5" t="17289" r="29274" b="7689"/>
          <a:stretch/>
        </p:blipFill>
        <p:spPr bwMode="auto">
          <a:xfrm>
            <a:off x="5148064" y="620688"/>
            <a:ext cx="3528392" cy="522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13</a:t>
            </a:fld>
            <a:endParaRPr lang="es-GT" dirty="0"/>
          </a:p>
        </p:txBody>
      </p:sp>
      <p:sp>
        <p:nvSpPr>
          <p:cNvPr id="6" name="5 Rectángulo"/>
          <p:cNvSpPr/>
          <p:nvPr/>
        </p:nvSpPr>
        <p:spPr>
          <a:xfrm>
            <a:off x="1404653" y="441538"/>
            <a:ext cx="6661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Capitulo IV</a:t>
            </a:r>
            <a:r>
              <a:rPr lang="es-GT" sz="1800" b="1" dirty="0">
                <a:solidFill>
                  <a:schemeClr val="tx1"/>
                </a:solidFill>
                <a:latin typeface="Arial" panose="020B0604020202020204" pitchFamily="34" charset="0"/>
              </a:rPr>
              <a:t>: de la adaptación a los impactos del </a:t>
            </a:r>
            <a:endParaRPr lang="es-GT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es-GT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cambio </a:t>
            </a:r>
            <a:r>
              <a:rPr lang="es-GT" sz="1800" b="1" dirty="0">
                <a:solidFill>
                  <a:schemeClr val="tx1"/>
                </a:solidFill>
                <a:latin typeface="Arial" panose="020B0604020202020204" pitchFamily="34" charset="0"/>
              </a:rPr>
              <a:t>climático</a:t>
            </a: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599782604"/>
              </p:ext>
            </p:extLst>
          </p:nvPr>
        </p:nvGraphicFramePr>
        <p:xfrm>
          <a:off x="-324544" y="1700808"/>
          <a:ext cx="7382054" cy="335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errar llave"/>
          <p:cNvSpPr/>
          <p:nvPr/>
        </p:nvSpPr>
        <p:spPr>
          <a:xfrm>
            <a:off x="6444208" y="2564904"/>
            <a:ext cx="720080" cy="324036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9 CuadroTexto"/>
          <p:cNvSpPr txBox="1"/>
          <p:nvPr/>
        </p:nvSpPr>
        <p:spPr>
          <a:xfrm>
            <a:off x="7164288" y="4000418"/>
            <a:ext cx="1872208" cy="36933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GT" sz="1800" b="1" dirty="0" smtClean="0">
                <a:solidFill>
                  <a:schemeClr val="tx1"/>
                </a:solidFill>
              </a:rPr>
              <a:t>En ejecución </a:t>
            </a:r>
            <a:endParaRPr lang="es-GT" sz="1800" b="1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228184" y="908720"/>
            <a:ext cx="2460891" cy="7212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/>
              <a:t>Guías </a:t>
            </a:r>
            <a:r>
              <a:rPr lang="es-MX" sz="1400" dirty="0"/>
              <a:t>para la gestión de riesgo y reducción de la </a:t>
            </a:r>
            <a:r>
              <a:rPr lang="es-MX" sz="1400" dirty="0" smtClean="0"/>
              <a:t>vulnerabilidad</a:t>
            </a:r>
            <a:endParaRPr lang="es-GT" sz="1400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228184" y="1700808"/>
            <a:ext cx="2376264" cy="78353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1200" dirty="0" smtClean="0"/>
              <a:t>Los Mecanismos Financieros en Apoyo a los Procesos de Adaptación al País. (</a:t>
            </a:r>
            <a:r>
              <a:rPr lang="es-MX" sz="1200" b="1" dirty="0"/>
              <a:t>Fondo de Adaptación </a:t>
            </a:r>
            <a:r>
              <a:rPr lang="es-GT" sz="1200" b="1" dirty="0"/>
              <a:t>)</a:t>
            </a:r>
            <a:endParaRPr lang="es-GT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2339752" y="142852"/>
            <a:ext cx="3744416" cy="928694"/>
          </a:xfrm>
        </p:spPr>
        <p:txBody>
          <a:bodyPr>
            <a:noAutofit/>
          </a:bodyPr>
          <a:lstStyle/>
          <a:p>
            <a:pPr algn="l"/>
            <a:r>
              <a:rPr lang="es-GT" sz="2800" b="1" dirty="0" smtClean="0"/>
              <a:t>Acciones conjuntas</a:t>
            </a:r>
            <a:endParaRPr lang="es-GT" sz="28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14</a:t>
            </a:fld>
            <a:endParaRPr lang="es-GT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498989" y="908720"/>
            <a:ext cx="8465499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endParaRPr lang="es-GT" sz="1800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s-GT" sz="18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Plan </a:t>
            </a:r>
            <a:r>
              <a:rPr lang="es-GT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Nacional de Desarrollo </a:t>
            </a:r>
            <a:r>
              <a:rPr lang="es-GT" sz="1800" b="1" u="sng" dirty="0" err="1">
                <a:solidFill>
                  <a:schemeClr val="tx1"/>
                </a:solidFill>
                <a:latin typeface="Arial" panose="020B0604020202020204" pitchFamily="34" charset="0"/>
              </a:rPr>
              <a:t>K´atun</a:t>
            </a:r>
            <a:r>
              <a:rPr lang="es-GT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 Nuestra Guatemala 2032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, afirma que el </a:t>
            </a:r>
            <a:r>
              <a:rPr lang="es-GT" sz="1800" b="1" dirty="0">
                <a:solidFill>
                  <a:schemeClr val="tx1"/>
                </a:solidFill>
                <a:latin typeface="Arial" panose="020B0604020202020204" pitchFamily="34" charset="0"/>
              </a:rPr>
              <a:t>Sistema Nacional de Planificación 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trabajará en torno a las políticas, planes y presupuesto orientados hacia la gestión por resultados, </a:t>
            </a:r>
            <a:r>
              <a:rPr lang="es-GT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territorializará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 la políticas sectoriales, y llevará un monitoreo y registro de la inversión pública con transparencia, lo que incluye, la </a:t>
            </a:r>
            <a:r>
              <a:rPr lang="es-GT" sz="1800" b="1" dirty="0">
                <a:solidFill>
                  <a:schemeClr val="tx1"/>
                </a:solidFill>
                <a:latin typeface="Arial" panose="020B0604020202020204" pitchFamily="34" charset="0"/>
              </a:rPr>
              <a:t>Política Nacional de Cambio Climático, y los Planes Nacionales de Acción para la Adaptación y Mitigación del Cambio Climático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,  entre otros, de forma que, la </a:t>
            </a:r>
            <a:r>
              <a:rPr lang="es-GT" sz="1800" i="1" dirty="0">
                <a:solidFill>
                  <a:schemeClr val="tx1"/>
                </a:solidFill>
                <a:latin typeface="Arial" panose="020B0604020202020204" pitchFamily="34" charset="0"/>
              </a:rPr>
              <a:t>integración del Cambio Climático dentro de la planificación del desarrollo del país está en proceso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s-GT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es-GT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es-GT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es-GT" sz="1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endParaRPr lang="es-GT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://www.fao.org/fileadmin/user_upload/AGRO_Noticias/img/1_Guatemala-katun-20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878958"/>
            <a:ext cx="4909265" cy="242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323528" y="1052736"/>
            <a:ext cx="8429652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GT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Política de Desarrollo Rural </a:t>
            </a:r>
            <a:r>
              <a:rPr lang="es-GT" sz="18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Integral, 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especialmente a partir del Programa de Agricultura Familiar para el Fortalecimiento de la Economía Campesina, que busca convertir a los agricultores de infra y subsistencia en excedentarios, además transfiere buenas prácticas agrícolas de producción y conservación de suelos y ecosistemas, complementado por el </a:t>
            </a:r>
            <a:r>
              <a:rPr lang="es-GT" sz="1800" b="1" dirty="0">
                <a:solidFill>
                  <a:schemeClr val="tx1"/>
                </a:solidFill>
                <a:latin typeface="Arial" panose="020B0604020202020204" pitchFamily="34" charset="0"/>
              </a:rPr>
              <a:t>Sistema Nacional de Extensión Rural. </a:t>
            </a:r>
            <a:endParaRPr lang="es-GT" sz="18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G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G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En 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materia de tecnificación se está impulsando la </a:t>
            </a:r>
            <a:r>
              <a:rPr lang="es-GT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Política de Promoción de Riego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, para contribuir a la reducción de la desnutrición, la pobreza, y genere oportunidades de producción de alimentos, fibras e insumos para la industria. A través del Instituto de Ciencia y Tecnología Agrícola se evalúan y desarrollan semillas mejoradas y resistentes a la variabilidad climática (maíz y </a:t>
            </a:r>
            <a:r>
              <a:rPr lang="es-G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frijol</a:t>
            </a:r>
            <a:r>
              <a:rPr lang="es-GT" sz="1800" dirty="0" smtClean="0"/>
              <a:t>)</a:t>
            </a:r>
            <a:r>
              <a:rPr lang="es-GT" sz="1800" dirty="0" smtClean="0">
                <a:solidFill>
                  <a:schemeClr val="tx1"/>
                </a:solidFill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s-GT" sz="1800" dirty="0" smtClean="0">
              <a:solidFill>
                <a:schemeClr val="tx1"/>
              </a:solidFill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GT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Agenda Estratégica Interinstitucional en Guatemala</a:t>
            </a:r>
            <a:r>
              <a:rPr lang="es-GT" sz="1800" u="sng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 Modelo de trabajo colaborativo entre las instituciones rectoras:  Gestión del  Riesgos, Cambio Climático y Ecosistemas </a:t>
            </a:r>
            <a:r>
              <a:rPr lang="es-G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SECONRED-MARN-CONAP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,  con el apoyo de la Alianza por la Resiliencia (</a:t>
            </a:r>
            <a:r>
              <a:rPr lang="es-GT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PfR</a:t>
            </a:r>
            <a:r>
              <a:rPr lang="es-G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).</a:t>
            </a:r>
            <a:endParaRPr lang="es-GT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kumimoji="0" lang="es-GT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15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458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323528" y="1196752"/>
            <a:ext cx="8429652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Se tienen avances en materia de gestión del riesgo a través del Sistema Nacional de Prevención y Control de Incendio Forestales (SIPECIF) y la Coordinadora Nacional para la Reducción de Desastres (CONRED), en particular e</a:t>
            </a: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</a:rPr>
              <a:t>l </a:t>
            </a:r>
            <a:r>
              <a:rPr lang="es-MX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Plan Nacional de Gestión Integral para la Reducción de Riesgo </a:t>
            </a: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</a:rPr>
              <a:t>a los Desastres que, contiene el </a:t>
            </a:r>
            <a:r>
              <a:rPr lang="es-MX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Plan Nacional de Respuesta </a:t>
            </a:r>
            <a:r>
              <a:rPr lang="es-MX" sz="1800" dirty="0">
                <a:solidFill>
                  <a:schemeClr val="tx1"/>
                </a:solidFill>
                <a:latin typeface="Arial" panose="020B0604020202020204" pitchFamily="34" charset="0"/>
              </a:rPr>
              <a:t>que cuenta con los protocolos correspondientes para atender los eventos generados por las amenazas  que pueden afectar al país, incluidos aquellos derivados del cambio </a:t>
            </a:r>
            <a:r>
              <a:rPr lang="es-MX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climático.</a:t>
            </a:r>
          </a:p>
          <a:p>
            <a:pPr algn="just"/>
            <a:endParaRPr lang="es-MX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es-GT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Por </a:t>
            </a:r>
            <a:r>
              <a:rPr lang="es-GT" sz="1800" dirty="0">
                <a:solidFill>
                  <a:schemeClr val="tx1"/>
                </a:solidFill>
                <a:latin typeface="Arial" panose="020B0604020202020204" pitchFamily="34" charset="0"/>
              </a:rPr>
              <a:t>otra parte, existen avances que mejoran las capacidades nacionales, como los ejercicios de pérdidas y daños elaborados por Guatemala, </a:t>
            </a:r>
            <a:r>
              <a:rPr lang="es-GT" sz="1800" b="1" u="sng" dirty="0">
                <a:solidFill>
                  <a:schemeClr val="tx1"/>
                </a:solidFill>
                <a:latin typeface="Arial" panose="020B0604020202020204" pitchFamily="34" charset="0"/>
              </a:rPr>
              <a:t>el Sistema de Cuentas Ambientales y Económicas (SCAE), los Informes del Estado del Ambiente, los procesos de generación de las Comunicaciones Nacionales, y la elaboración de las Curvas de Abatimiento de GEI. </a:t>
            </a:r>
            <a:endParaRPr kumimoji="0" lang="es-GT" sz="1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16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013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1143000"/>
          </a:xfrm>
        </p:spPr>
        <p:txBody>
          <a:bodyPr/>
          <a:lstStyle/>
          <a:p>
            <a:r>
              <a:rPr lang="es-GT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Muchas gracias por su atención </a:t>
            </a:r>
            <a:endParaRPr lang="es-GT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058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0774" y="1556792"/>
            <a:ext cx="6103434" cy="4032448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Font typeface="Arial" pitchFamily="34" charset="0"/>
              <a:buNone/>
              <a:defRPr/>
            </a:pPr>
            <a:endParaRPr lang="es-ES" sz="2400" b="1" dirty="0" smtClean="0">
              <a:solidFill>
                <a:schemeClr val="tx1"/>
              </a:solidFill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s-E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Implicaciones del Cambio Climático en Guatemala</a:t>
            </a:r>
          </a:p>
          <a:p>
            <a:pPr marL="0" indent="0" algn="just">
              <a:buFont typeface="Arial" pitchFamily="34" charset="0"/>
              <a:buNone/>
              <a:defRPr/>
            </a:pPr>
            <a:r>
              <a:rPr lang="es-G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el </a:t>
            </a:r>
            <a:r>
              <a:rPr lang="es-GT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evaluación global sobre la reducción del riesgo de desastres 2011 (EIRD-ONU, </a:t>
            </a:r>
            <a:r>
              <a:rPr lang="es-G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2011), </a:t>
            </a:r>
            <a:r>
              <a:rPr lang="es-G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Guatemala es </a:t>
            </a:r>
            <a:r>
              <a:rPr lang="es-GT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de los países con mayor “riesgo extensivo”, </a:t>
            </a:r>
            <a:r>
              <a:rPr lang="es-G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cual se asocia a muchas amenazas meteorológicas localizadas, y se construye directamente por factores como la </a:t>
            </a:r>
            <a:r>
              <a:rPr lang="es-GT" sz="20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urbanización mal planificada y mal gestionada</a:t>
            </a:r>
            <a:r>
              <a:rPr lang="es-GT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degradación ambiental y la pobreza. </a:t>
            </a:r>
          </a:p>
        </p:txBody>
      </p:sp>
      <p:pic>
        <p:nvPicPr>
          <p:cNvPr id="3078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39970" t="50320" r="29723" b="13751"/>
          <a:stretch/>
        </p:blipFill>
        <p:spPr bwMode="auto">
          <a:xfrm>
            <a:off x="6732240" y="1412776"/>
            <a:ext cx="2209862" cy="184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s://www.cronica.com.gt/images/20140514112247-cosecha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2400" y="4149080"/>
            <a:ext cx="242954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564151"/>
              </p:ext>
            </p:extLst>
          </p:nvPr>
        </p:nvGraphicFramePr>
        <p:xfrm>
          <a:off x="611560" y="1196752"/>
          <a:ext cx="648072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4" name="Picture 11" descr="http://www.prensalibre.com/noticias/justicia/sequia_PREIMA20140303_0298_1.jpg"/>
          <p:cNvPicPr>
            <a:picLocks noChangeAspect="1" noChangeArrowheads="1"/>
          </p:cNvPicPr>
          <p:nvPr/>
        </p:nvPicPr>
        <p:blipFill rotWithShape="1">
          <a:blip r:embed="rId7" cstate="print"/>
          <a:srcRect l="20244"/>
          <a:stretch/>
        </p:blipFill>
        <p:spPr bwMode="auto">
          <a:xfrm>
            <a:off x="7424162" y="1628800"/>
            <a:ext cx="1591240" cy="100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Analizan impacto del cambio climático en Guatema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4161" y="5216472"/>
            <a:ext cx="1595685" cy="94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410196" y="490364"/>
            <a:ext cx="6618188" cy="49036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GT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Vulnerabilidad al cambio climático  en Guatemala</a:t>
            </a:r>
          </a:p>
          <a:p>
            <a:pPr algn="ctr" fontAlgn="auto">
              <a:spcAft>
                <a:spcPts val="0"/>
              </a:spcAft>
              <a:defRPr/>
            </a:pPr>
            <a:endParaRPr lang="es-GT" sz="4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historiadehonduras.hn/Historia/Independiente/hon-hurricane-mitch-turning-point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62" y="548680"/>
            <a:ext cx="1591240" cy="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lucero\Pictures\Gira Corredor Seco\IMG_186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607" y="3933056"/>
            <a:ext cx="1591240" cy="119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lucero\Pictures\Gira Corredor Seco\IMG_19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62" y="2736808"/>
            <a:ext cx="1591240" cy="10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2 Imagen" descr="Imagen1 MAR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7504" y="1814041"/>
            <a:ext cx="5292725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es-ES_tradnl" sz="1800" dirty="0">
                <a:solidFill>
                  <a:schemeClr val="tx1"/>
                </a:solidFill>
                <a:latin typeface="+mn-lt"/>
                <a:ea typeface="Times New Roman" pitchFamily="18" charset="0"/>
              </a:rPr>
              <a:t>En este año de 2014, también se experimentó un déficit de precipitaciones durante la primera parte de la estación lluviosa (mayo-agosto) que afectó los medios de subsistencia de miles de familias rurales de varias regiones del país, incrementando la desnutrición de la población más vulnerable. </a:t>
            </a:r>
          </a:p>
          <a:p>
            <a:pPr algn="just" eaLnBrk="0" hangingPunct="0">
              <a:defRPr/>
            </a:pPr>
            <a:endParaRPr lang="es-ES_tradnl" sz="1800" dirty="0">
              <a:solidFill>
                <a:schemeClr val="tx1"/>
              </a:solidFill>
              <a:latin typeface="+mn-lt"/>
              <a:ea typeface="Times New Roman" pitchFamily="18" charset="0"/>
            </a:endParaRPr>
          </a:p>
          <a:p>
            <a:pPr algn="just" eaLnBrk="0" hangingPunct="0">
              <a:defRPr/>
            </a:pPr>
            <a:r>
              <a:rPr lang="es-ES_tradnl" sz="2000" b="1" i="1" dirty="0">
                <a:solidFill>
                  <a:schemeClr val="tx1"/>
                </a:solidFill>
                <a:latin typeface="+mn-lt"/>
                <a:ea typeface="Times New Roman" pitchFamily="18" charset="0"/>
              </a:rPr>
              <a:t>Cifras </a:t>
            </a:r>
          </a:p>
          <a:p>
            <a:pPr algn="just">
              <a:defRPr/>
            </a:pPr>
            <a:r>
              <a:rPr lang="es-GT" sz="2000" b="1" i="1" dirty="0" smtClean="0">
                <a:solidFill>
                  <a:schemeClr val="tx1"/>
                </a:solidFill>
                <a:latin typeface="+mn-lt"/>
              </a:rPr>
              <a:t>Un total de 210 comunidades fueron afectadas por la falta de lluvia </a:t>
            </a:r>
            <a:r>
              <a:rPr lang="es-GT" sz="2000" b="1" i="1" dirty="0">
                <a:solidFill>
                  <a:schemeClr val="tx1"/>
                </a:solidFill>
                <a:latin typeface="+mn-lt"/>
              </a:rPr>
              <a:t>y </a:t>
            </a:r>
            <a:r>
              <a:rPr lang="es-GT" sz="2000" b="1" i="1" dirty="0" smtClean="0">
                <a:solidFill>
                  <a:schemeClr val="tx1"/>
                </a:solidFill>
                <a:latin typeface="+mn-lt"/>
              </a:rPr>
              <a:t>impactando en la pérdida </a:t>
            </a:r>
            <a:r>
              <a:rPr lang="es-GT" sz="2000" b="1" i="1" dirty="0">
                <a:solidFill>
                  <a:schemeClr val="tx1"/>
                </a:solidFill>
                <a:latin typeface="+mn-lt"/>
              </a:rPr>
              <a:t>de </a:t>
            </a:r>
            <a:r>
              <a:rPr lang="es-GT" sz="2000" b="1" i="1" dirty="0" smtClean="0">
                <a:solidFill>
                  <a:schemeClr val="tx1"/>
                </a:solidFill>
                <a:latin typeface="+mn-lt"/>
              </a:rPr>
              <a:t>cultivos</a:t>
            </a:r>
            <a:r>
              <a:rPr lang="es-GT" sz="2000" b="1" i="1" dirty="0">
                <a:solidFill>
                  <a:schemeClr val="tx1"/>
                </a:solidFill>
                <a:latin typeface="+mn-lt"/>
              </a:rPr>
              <a:t> 251 mil </a:t>
            </a:r>
            <a:r>
              <a:rPr lang="es-GT" sz="2000" b="1" i="1" dirty="0" smtClean="0">
                <a:solidFill>
                  <a:schemeClr val="tx1"/>
                </a:solidFill>
                <a:latin typeface="+mn-lt"/>
              </a:rPr>
              <a:t>familias y con un total de  más de  </a:t>
            </a:r>
            <a:r>
              <a:rPr lang="es-GT" sz="2000" b="1" i="1" dirty="0">
                <a:solidFill>
                  <a:schemeClr val="tx1"/>
                </a:solidFill>
                <a:latin typeface="+mn-lt"/>
              </a:rPr>
              <a:t>Q631 </a:t>
            </a:r>
            <a:r>
              <a:rPr lang="es-GT" sz="2000" b="1" i="1" dirty="0" smtClean="0">
                <a:solidFill>
                  <a:schemeClr val="tx1"/>
                </a:solidFill>
                <a:latin typeface="+mn-lt"/>
              </a:rPr>
              <a:t>millones en pérdidas.</a:t>
            </a:r>
            <a:endParaRPr lang="es-GT" sz="2000" b="1" i="1" dirty="0">
              <a:solidFill>
                <a:schemeClr val="tx1"/>
              </a:solidFill>
              <a:latin typeface="+mn-lt"/>
            </a:endParaRPr>
          </a:p>
          <a:p>
            <a:pPr algn="just" eaLnBrk="0" hangingPunct="0">
              <a:defRPr/>
            </a:pPr>
            <a:endParaRPr lang="es-ES_tradnl" sz="1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2268538" y="0"/>
            <a:ext cx="6875462" cy="69215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sz="3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Impactos del Cambio Climático: Producción Agrícola </a:t>
            </a:r>
          </a:p>
        </p:txBody>
      </p:sp>
      <p:sp>
        <p:nvSpPr>
          <p:cNvPr id="15366" name="11 Rectángulo"/>
          <p:cNvSpPr>
            <a:spLocks noChangeArrowheads="1"/>
          </p:cNvSpPr>
          <p:nvPr/>
        </p:nvSpPr>
        <p:spPr bwMode="auto">
          <a:xfrm>
            <a:off x="5214938" y="4429125"/>
            <a:ext cx="3429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1100" b="1">
                <a:solidFill>
                  <a:schemeClr val="bg1"/>
                </a:solidFill>
                <a:latin typeface="Arial" pitchFamily="34" charset="0"/>
              </a:rPr>
              <a:t>Cultivos de maíz destruidos por las lluvias en tres cantones vecinos de </a:t>
            </a:r>
            <a:r>
              <a:rPr lang="es-GT" sz="1100" b="1">
                <a:solidFill>
                  <a:schemeClr val="bg1"/>
                </a:solidFill>
                <a:latin typeface="Arial" pitchFamily="34" charset="0"/>
              </a:rPr>
              <a:t>de Panajxt I, II y II</a:t>
            </a:r>
            <a:r>
              <a:rPr lang="es-ES" sz="1100" b="1">
                <a:solidFill>
                  <a:schemeClr val="bg1"/>
                </a:solidFill>
                <a:latin typeface="Arial" pitchFamily="34" charset="0"/>
              </a:rPr>
              <a:t>a la cabecera departamental de Quiché; también hay daños en la carretera, lo que afecta a unas 400 familias. (Foto Prensa Libre: Óscar Figueroa) </a:t>
            </a:r>
            <a:endParaRPr lang="es-GT" sz="1100" b="1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5367" name="13 Rectángulo"/>
          <p:cNvSpPr>
            <a:spLocks noChangeArrowheads="1"/>
          </p:cNvSpPr>
          <p:nvPr/>
        </p:nvSpPr>
        <p:spPr bwMode="auto">
          <a:xfrm>
            <a:off x="5500688" y="3192463"/>
            <a:ext cx="2441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b="1">
                <a:solidFill>
                  <a:schemeClr val="bg1"/>
                </a:solidFill>
                <a:latin typeface="Arial" pitchFamily="34" charset="0"/>
              </a:rPr>
              <a:t>Foto Prensa Libre</a:t>
            </a:r>
            <a:endParaRPr lang="es-GT" sz="1400"/>
          </a:p>
        </p:txBody>
      </p:sp>
      <p:pic>
        <p:nvPicPr>
          <p:cNvPr id="15368" name="Picture 11" descr="http://www.prensalibre.com/noticias/justicia/sequia_PREIMA20140303_029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73463"/>
            <a:ext cx="326390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3" descr="http://www.prensalibre.com/noticias/sequia-canicula_prolongada-perdida_cosechas-inundaciones_PREIMA20140810_0111_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8625" y="1052513"/>
            <a:ext cx="3311525" cy="26638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6 Imagen" descr="Imagen1 MA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4 Título"/>
          <p:cNvSpPr>
            <a:spLocks noGrp="1"/>
          </p:cNvSpPr>
          <p:nvPr>
            <p:ph type="title"/>
          </p:nvPr>
        </p:nvSpPr>
        <p:spPr>
          <a:xfrm>
            <a:off x="2124075" y="333375"/>
            <a:ext cx="6346825" cy="1143000"/>
          </a:xfrm>
        </p:spPr>
        <p:txBody>
          <a:bodyPr/>
          <a:lstStyle/>
          <a:p>
            <a:pPr eaLnBrk="1" hangingPunct="1"/>
            <a:r>
              <a:rPr lang="es-ES" altLang="es-GT" sz="4000" b="1" i="1" smtClean="0">
                <a:ea typeface="MS PGothic" pitchFamily="34" charset="-128"/>
              </a:rPr>
              <a:t>Agenda del Cambio</a:t>
            </a:r>
          </a:p>
        </p:txBody>
      </p:sp>
      <p:sp>
        <p:nvSpPr>
          <p:cNvPr id="4" name="5 Marcador de contenido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 rtlCol="0">
            <a:normAutofit fontScale="700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ES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s-ES" b="1" i="1" dirty="0"/>
              <a:t>Pactos de </a:t>
            </a:r>
            <a:r>
              <a:rPr lang="es-ES" b="1" i="1" dirty="0" smtClean="0"/>
              <a:t>Gobierno:</a:t>
            </a:r>
            <a:endParaRPr lang="es-ES" b="1" i="1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Pacto por la Transparencia, Seguridad y Justicia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Pacto por la Reforma Fiscal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/>
              <a:t>Pacto Hambre Cero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endParaRPr lang="es-E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s-ES" b="1" i="1" dirty="0" smtClean="0"/>
              <a:t>Ejes de trabajo: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s-ES" dirty="0" smtClean="0"/>
              <a:t>1.  Seguridad Democrática y Justicia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s-ES" dirty="0" smtClean="0"/>
              <a:t>2.  Desarrollo Económico Competitivo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s-ES" dirty="0" smtClean="0"/>
              <a:t>3.  Infraestructura Productiva y Social para el Desarrollo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s-ES" dirty="0" smtClean="0"/>
              <a:t>4.  Inclusión Social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-65" charset="0"/>
              <a:buNone/>
              <a:defRPr/>
            </a:pPr>
            <a:r>
              <a:rPr lang="es-ES" dirty="0" smtClean="0"/>
              <a:t>5.  Desarrollo Rural Sustentable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659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6 Imagen" descr="Imagen1 MAR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979613" y="333375"/>
            <a:ext cx="69230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b="1" i="1" dirty="0" smtClean="0"/>
              <a:t>Prioridades Institucionales </a:t>
            </a:r>
            <a:br>
              <a:rPr lang="es-ES" sz="4000" b="1" i="1" dirty="0" smtClean="0"/>
            </a:br>
            <a:r>
              <a:rPr lang="es-ES" sz="4000" b="1" i="1" dirty="0" smtClean="0"/>
              <a:t>MARN</a:t>
            </a:r>
            <a:endParaRPr lang="es-ES" sz="4000" b="1" i="1" dirty="0"/>
          </a:p>
        </p:txBody>
      </p:sp>
      <p:sp>
        <p:nvSpPr>
          <p:cNvPr id="4" name="5 Marcador de contenido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4525963"/>
          </a:xfrm>
        </p:spPr>
        <p:txBody>
          <a:bodyPr rtlCol="0">
            <a:normAutofit fontScale="25000" lnSpcReduction="20000"/>
          </a:bodyPr>
          <a:lstStyle/>
          <a:p>
            <a:pPr marL="361950" indent="-36195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1200" dirty="0" smtClean="0"/>
              <a:t>Cambio Climático</a:t>
            </a:r>
          </a:p>
          <a:p>
            <a:pPr marL="361950" indent="-36195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1200" dirty="0" smtClean="0"/>
              <a:t>Protección de Agua, Suelo y Bosques</a:t>
            </a:r>
          </a:p>
          <a:p>
            <a:pPr marL="361950" indent="-36195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1200" dirty="0" smtClean="0"/>
              <a:t>Fortalecimiento del Sistema Guatemalteco de Áreas Protegidas</a:t>
            </a:r>
          </a:p>
          <a:p>
            <a:pPr marL="361950" indent="-36195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1200" dirty="0" smtClean="0"/>
              <a:t>Participación Pública</a:t>
            </a:r>
          </a:p>
          <a:p>
            <a:pPr marL="361950" indent="-36195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1200" dirty="0" smtClean="0"/>
              <a:t>Cumplimiento Ambiental</a:t>
            </a:r>
          </a:p>
          <a:p>
            <a:pPr marL="361950" indent="-36195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sz="11200" dirty="0" smtClean="0"/>
              <a:t>Economías Verdes</a:t>
            </a:r>
          </a:p>
        </p:txBody>
      </p:sp>
    </p:spTree>
    <p:extLst>
      <p:ext uri="{BB962C8B-B14F-4D97-AF65-F5344CB8AC3E}">
        <p14:creationId xmlns:p14="http://schemas.microsoft.com/office/powerpoint/2010/main" val="97937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66910" y="2358570"/>
            <a:ext cx="4521114" cy="1214446"/>
          </a:xfrm>
        </p:spPr>
        <p:txBody>
          <a:bodyPr>
            <a:normAutofit/>
          </a:bodyPr>
          <a:lstStyle/>
          <a:p>
            <a:r>
              <a:rPr lang="es-GT" sz="3200" b="1" dirty="0"/>
              <a:t>La Política Nacional sobre </a:t>
            </a:r>
            <a:r>
              <a:rPr lang="es-GT" sz="3200" b="1" dirty="0" smtClean="0"/>
              <a:t/>
            </a:r>
            <a:br>
              <a:rPr lang="es-GT" sz="3200" b="1" dirty="0" smtClean="0"/>
            </a:br>
            <a:r>
              <a:rPr lang="es-GT" sz="3200" b="1" dirty="0" smtClean="0"/>
              <a:t>Cambio </a:t>
            </a:r>
            <a:r>
              <a:rPr lang="es-GT" sz="3200" b="1" dirty="0"/>
              <a:t>Climático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8</a:t>
            </a:fld>
            <a:endParaRPr lang="es-G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9" t="16924" r="29773" b="18940"/>
          <a:stretch/>
        </p:blipFill>
        <p:spPr bwMode="auto">
          <a:xfrm>
            <a:off x="5076056" y="1009480"/>
            <a:ext cx="3622686" cy="4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99792" y="146577"/>
            <a:ext cx="5189324" cy="1500198"/>
          </a:xfrm>
        </p:spPr>
        <p:txBody>
          <a:bodyPr>
            <a:normAutofit/>
          </a:bodyPr>
          <a:lstStyle/>
          <a:p>
            <a:pPr algn="just"/>
            <a:endParaRPr lang="es-GT" b="1" dirty="0" smtClean="0">
              <a:solidFill>
                <a:schemeClr val="tx1"/>
              </a:solidFill>
            </a:endParaRPr>
          </a:p>
          <a:p>
            <a:pPr algn="just"/>
            <a:r>
              <a:rPr lang="es-GT" b="1" u="sng" dirty="0" smtClean="0">
                <a:solidFill>
                  <a:schemeClr val="tx1"/>
                </a:solidFill>
              </a:rPr>
              <a:t>En sus objetivos</a:t>
            </a:r>
            <a:endParaRPr lang="es-GT" b="1" u="sng" dirty="0">
              <a:solidFill>
                <a:schemeClr val="tx1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2060848"/>
            <a:ext cx="850112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2568575" algn="l"/>
              </a:tabLst>
            </a:pPr>
            <a:r>
              <a:rPr kumimoji="0" lang="es-GT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Reducción de  la Vulnerabilidad y Mejoramiento de la Adaptación al Cambio Climático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2568575" algn="l"/>
              </a:tabLst>
            </a:pPr>
            <a:endParaRPr kumimoji="0" lang="es-G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568575" algn="l"/>
              </a:tabLst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Incrementar y reforzar los programas de prevención y gestión de riesgo para minimizar las pérdidas de vidas humanas y de infraestructura.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  <a:tab pos="2568575" algn="l"/>
              </a:tabLst>
            </a:pPr>
            <a:endParaRPr kumimoji="0" lang="es-G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  <a:tab pos="2568575" algn="l"/>
              </a:tabLst>
            </a:pP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Reducir la vulnerabilidad de la población del país a los efectos producidos en la </a:t>
            </a:r>
            <a:r>
              <a:rPr lang="es-GT" sz="2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variabilidad</a:t>
            </a:r>
            <a:r>
              <a:rPr kumimoji="0" lang="es-G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por el Cambio Climático especialmente en la salud; agricultura, ganadería y seguridad alimentaria; recursos forestales; recursos hídricos; suelos e infraestructura</a:t>
            </a:r>
            <a:r>
              <a:rPr kumimoji="0" lang="es-G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s-G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A2D02-17FA-459A-933D-F59B7D698D33}" type="slidenum">
              <a:rPr lang="es-GT" smtClean="0"/>
              <a:pPr/>
              <a:t>9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194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11-IMPACTOS DEL CC en GUATEMALA-MINSTRO-v3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3_Perfi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2009-11-IMPACTOS DEL CC en GUATEMALA-MINSTRO-v3</Template>
  <TotalTime>1888</TotalTime>
  <Words>1149</Words>
  <Application>Microsoft Office PowerPoint</Application>
  <PresentationFormat>Presentación en pantalla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2009-11-IMPACTOS DEL CC en GUATEMALA-MINSTRO-v3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Agenda del Cambio</vt:lpstr>
      <vt:lpstr>Prioridades Institucionales  MARN</vt:lpstr>
      <vt:lpstr>La Política Nacional sobre  Cambio Climático</vt:lpstr>
      <vt:lpstr>Presentación de PowerPoint</vt:lpstr>
      <vt:lpstr>Presentación de PowerPoint</vt:lpstr>
      <vt:lpstr>Presentación de PowerPoint</vt:lpstr>
      <vt:lpstr>Ley Marco para Regular la Reducción de la Vulnerabilidad, la Adaptación Obligatoria ante los Efectos del Cambio Climático y la Mitigación de Gases de Efecto Invernadero  Decreto 07-2013</vt:lpstr>
      <vt:lpstr>Presentación de PowerPoint</vt:lpstr>
      <vt:lpstr>Acciones conjuntas</vt:lpstr>
      <vt:lpstr>Presentación de PowerPoint</vt:lpstr>
      <vt:lpstr>Presentación de PowerPoint</vt:lpstr>
      <vt:lpstr>Muchas gracias por su atención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Ministerio de Ambiente y Recursos Naturales</dc:title>
  <dc:subject>Unidad Cambio Climático</dc:subject>
  <dc:creator>Enrique Pac</dc:creator>
  <cp:lastModifiedBy>Marleny Padilla</cp:lastModifiedBy>
  <cp:revision>192</cp:revision>
  <dcterms:created xsi:type="dcterms:W3CDTF">2009-11-05T23:12:39Z</dcterms:created>
  <dcterms:modified xsi:type="dcterms:W3CDTF">2015-03-04T18:42:46Z</dcterms:modified>
</cp:coreProperties>
</file>