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7" r:id="rId3"/>
    <p:sldId id="259" r:id="rId4"/>
    <p:sldId id="265" r:id="rId5"/>
    <p:sldId id="269" r:id="rId6"/>
    <p:sldId id="270" r:id="rId7"/>
    <p:sldId id="271" r:id="rId8"/>
    <p:sldId id="278" r:id="rId9"/>
    <p:sldId id="266" r:id="rId10"/>
    <p:sldId id="267" r:id="rId11"/>
    <p:sldId id="268" r:id="rId12"/>
    <p:sldId id="264" r:id="rId13"/>
  </p:sldIdLst>
  <p:sldSz cx="9144000" cy="6858000" type="screen4x3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794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14C8D-A226-43B6-A6DB-DA7A1EED7771}" type="datetimeFigureOut">
              <a:rPr lang="es-GT" smtClean="0"/>
              <a:t>04/03/2015</a:t>
            </a:fld>
            <a:endParaRPr lang="es-GT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426AC-19B4-4FEE-8297-D1D431A0469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57646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DCF48-086B-49ED-B27A-BB6CEE0ED294}" type="slidenum">
              <a:rPr lang="es-GT" smtClean="0"/>
              <a:pPr/>
              <a:t>10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12679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Eurostile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17844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4213E-7A65-4D5B-A046-2847C2A0ADD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9124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Contenid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342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chemeClr val="bg1">
                    <a:lumMod val="50000"/>
                  </a:schemeClr>
                </a:solidFill>
                <a:latin typeface="Eurostile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G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Gill Light SSi" pitchFamily="34" charset="0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  <a:latin typeface="Gill Light SSi" pitchFamily="34" charset="0"/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  <a:latin typeface="Gill Light SSi" pitchFamily="34" charset="0"/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  <a:latin typeface="Gill Light SSi" pitchFamily="34" charset="0"/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  <a:latin typeface="Gill Light SSi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021154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195736" y="1772816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  <a:latin typeface="Gill Light SSi" pitchFamily="34" charset="0"/>
              </a:rPr>
              <a:t>Título</a:t>
            </a:r>
            <a:r>
              <a:rPr lang="en-US" dirty="0" smtClean="0">
                <a:solidFill>
                  <a:schemeClr val="bg1"/>
                </a:solidFill>
                <a:latin typeface="Gill Light SSi" pitchFamily="34" charset="0"/>
              </a:rPr>
              <a:t> 1</a:t>
            </a:r>
            <a:endParaRPr lang="es-GT" dirty="0" err="1" smtClean="0">
              <a:solidFill>
                <a:schemeClr val="bg1"/>
              </a:solidFill>
              <a:latin typeface="Gill Light SS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300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971800"/>
            <a:ext cx="8229600" cy="9144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Eurostile" pitchFamily="34" charset="0"/>
              </a:defRPr>
            </a:lvl1pPr>
          </a:lstStyle>
          <a:p>
            <a:r>
              <a:rPr lang="en-US" dirty="0" smtClean="0"/>
              <a:t>TÍTULO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466266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341437"/>
            <a:ext cx="8229600" cy="9144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>
                    <a:lumMod val="50000"/>
                  </a:schemeClr>
                </a:solidFill>
                <a:latin typeface="Eurostile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GT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484437"/>
            <a:ext cx="8229600" cy="38401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>
                    <a:lumMod val="50000"/>
                  </a:schemeClr>
                </a:solidFill>
                <a:latin typeface="Gill Light SSi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1856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971800"/>
            <a:ext cx="8229600" cy="9144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Eurostile" pitchFamily="34" charset="0"/>
              </a:defRPr>
            </a:lvl1pPr>
          </a:lstStyle>
          <a:p>
            <a:r>
              <a:rPr lang="en-US" dirty="0" smtClean="0"/>
              <a:t>TÍTULO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263033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"/>
          <p:cNvSpPr>
            <a:spLocks noGrp="1"/>
          </p:cNvSpPr>
          <p:nvPr>
            <p:ph type="pic" idx="1"/>
          </p:nvPr>
        </p:nvSpPr>
        <p:spPr>
          <a:xfrm>
            <a:off x="3657600" y="609600"/>
            <a:ext cx="5223520" cy="4328393"/>
          </a:xfrm>
          <a:prstGeom prst="rect">
            <a:avLst/>
          </a:prstGeom>
        </p:spPr>
      </p:sp>
      <p:sp>
        <p:nvSpPr>
          <p:cNvPr id="14" name="Text Placeholder 2"/>
          <p:cNvSpPr>
            <a:spLocks noGrp="1"/>
          </p:cNvSpPr>
          <p:nvPr>
            <p:ph type="body" sz="half" idx="2"/>
          </p:nvPr>
        </p:nvSpPr>
        <p:spPr>
          <a:xfrm>
            <a:off x="457200" y="5367338"/>
            <a:ext cx="8458200" cy="80486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>
                    <a:lumMod val="50000"/>
                  </a:schemeClr>
                </a:solidFill>
                <a:latin typeface="Gill Light SSi" pitchFamily="34" charset="0"/>
              </a:defRPr>
            </a:lvl1pPr>
          </a:lstStyle>
          <a:p>
            <a:endParaRPr lang="es-GT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0"/>
          </p:nvPr>
        </p:nvSpPr>
        <p:spPr>
          <a:xfrm>
            <a:off x="457200" y="1371600"/>
            <a:ext cx="3048000" cy="3581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>
                    <a:lumMod val="50000"/>
                  </a:schemeClr>
                </a:solidFill>
                <a:latin typeface="Gill Light SSi" pitchFamily="34" charset="0"/>
              </a:defRPr>
            </a:lvl1pPr>
          </a:lstStyle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609655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971800"/>
            <a:ext cx="8229600" cy="9144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Eurostile" pitchFamily="34" charset="0"/>
              </a:defRPr>
            </a:lvl1pPr>
          </a:lstStyle>
          <a:p>
            <a:r>
              <a:rPr lang="en-US" dirty="0" smtClean="0"/>
              <a:t>TÍTULO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651239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341437"/>
            <a:ext cx="8229600" cy="9144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>
                    <a:lumMod val="50000"/>
                  </a:schemeClr>
                </a:solidFill>
                <a:latin typeface="Eurostile" pitchFamily="34" charset="0"/>
              </a:defRPr>
            </a:lvl1pPr>
          </a:lstStyle>
          <a:p>
            <a:endParaRPr lang="es-GT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2484437"/>
            <a:ext cx="8229600" cy="38401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>
                    <a:lumMod val="50000"/>
                  </a:schemeClr>
                </a:solidFill>
                <a:latin typeface="Gill Light SSi" pitchFamily="34" charset="0"/>
              </a:defRPr>
            </a:lvl1pPr>
          </a:lstStyle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901780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971800"/>
            <a:ext cx="8229600" cy="9144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Eurostile" pitchFamily="34" charset="0"/>
              </a:defRPr>
            </a:lvl1pPr>
          </a:lstStyle>
          <a:p>
            <a:r>
              <a:rPr lang="en-US" dirty="0" smtClean="0"/>
              <a:t>GRACIAS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694824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204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://www.google.com.gt/url?sa=i&amp;rct=j&amp;q=mapa+am%C3%A9rica&amp;source=images&amp;cd=&amp;cad=rja&amp;docid=0GjOdffzzZcleM&amp;tbnid=tcnQNl3oe4ZCkM:&amp;ved=0CAUQjRw&amp;url=http://www.fundacionetea.org/index.php?m=28&amp;ei=ogQ1UfOAHe_v0QHLvoH4CA&amp;bvm=bv.43148975,d.dmQ&amp;psig=AFQjCNGqQ7Bvt7TZaAMklJ3CPqjKUvGpww&amp;ust=1362515388006496" TargetMode="External"/><Relationship Id="rId7" Type="http://schemas.openxmlformats.org/officeDocument/2006/relationships/hyperlink" Target="http://www.v-c-s.org/index.htm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microsoft.com/office/2007/relationships/hdphoto" Target="../media/hdphoto1.wdp"/><Relationship Id="rId10" Type="http://schemas.openxmlformats.org/officeDocument/2006/relationships/image" Target="../media/image31.jpeg"/><Relationship Id="rId4" Type="http://schemas.openxmlformats.org/officeDocument/2006/relationships/image" Target="../media/image28.png"/><Relationship Id="rId9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hyperlink" Target="http://www.v-c-s.org/index.html" TargetMode="Externa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GT" dirty="0" smtClean="0"/>
              <a:t> 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48501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38600" y="457200"/>
            <a:ext cx="5105400" cy="914400"/>
          </a:xfrm>
        </p:spPr>
        <p:txBody>
          <a:bodyPr>
            <a:normAutofit/>
          </a:bodyPr>
          <a:lstStyle/>
          <a:p>
            <a:r>
              <a:rPr lang="es-MX" dirty="0" smtClean="0"/>
              <a:t>BRT Guatemala</a:t>
            </a:r>
            <a:endParaRPr lang="es-GT" dirty="0"/>
          </a:p>
        </p:txBody>
      </p:sp>
      <p:pic>
        <p:nvPicPr>
          <p:cNvPr id="4" name="Picture 4" descr="transmetrofoto2zf3.jpg"/>
          <p:cNvPicPr>
            <a:picLocks noChangeAspect="1" noChangeArrowheads="1"/>
          </p:cNvPicPr>
          <p:nvPr/>
        </p:nvPicPr>
        <p:blipFill rotWithShape="1">
          <a:blip r:embed="rId3" cstate="print"/>
          <a:srcRect r="53231" b="55770"/>
          <a:stretch/>
        </p:blipFill>
        <p:spPr bwMode="auto">
          <a:xfrm>
            <a:off x="5498651" y="1772816"/>
            <a:ext cx="2758245" cy="1956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 redondeado"/>
          <p:cNvSpPr/>
          <p:nvPr/>
        </p:nvSpPr>
        <p:spPr>
          <a:xfrm>
            <a:off x="323528" y="1988840"/>
            <a:ext cx="3888432" cy="122413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b="1" dirty="0" err="1">
                <a:solidFill>
                  <a:schemeClr val="bg1"/>
                </a:solidFill>
              </a:rPr>
              <a:t>Transmetro</a:t>
            </a:r>
            <a:endParaRPr lang="es-MX" sz="2000" b="1" dirty="0">
              <a:solidFill>
                <a:schemeClr val="bg1"/>
              </a:solidFill>
            </a:endParaRPr>
          </a:p>
          <a:p>
            <a:pPr algn="ctr"/>
            <a:r>
              <a:rPr lang="es-MX" sz="2000" b="1" dirty="0">
                <a:solidFill>
                  <a:schemeClr val="bg1"/>
                </a:solidFill>
              </a:rPr>
              <a:t>Uno de los 10 proyectos de transporte registrados en el mundo </a:t>
            </a:r>
            <a:endParaRPr lang="es-GT" sz="2000" b="1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9" r="35944" b="8358"/>
          <a:stretch/>
        </p:blipFill>
        <p:spPr bwMode="auto">
          <a:xfrm>
            <a:off x="323528" y="3573016"/>
            <a:ext cx="8424936" cy="3230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74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l="43353" r="28323"/>
          <a:stretch/>
        </p:blipFill>
        <p:spPr bwMode="auto">
          <a:xfrm>
            <a:off x="7947550" y="4371181"/>
            <a:ext cx="1160954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87750" y="228600"/>
            <a:ext cx="5166646" cy="1544216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ECO</a:t>
            </a:r>
            <a:r>
              <a:rPr lang="es-MX" baseline="-25000" dirty="0" smtClean="0"/>
              <a:t>2</a:t>
            </a:r>
            <a:r>
              <a:rPr lang="es-MX" dirty="0" smtClean="0"/>
              <a:t>Caucho: El primer programa multinacional forestal</a:t>
            </a:r>
            <a:endParaRPr lang="es-GT" dirty="0"/>
          </a:p>
        </p:txBody>
      </p:sp>
      <p:pic>
        <p:nvPicPr>
          <p:cNvPr id="8194" name="Picture 2" descr="http://www.fundacionetea.org/media/Image/mapa_america_latina.JPG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59" l="1479" r="100000">
                        <a14:foregroundMark x1="9763" y1="1622" x2="51479" y2="29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1475746"/>
            <a:ext cx="4638324" cy="507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2132856"/>
            <a:ext cx="3186046" cy="239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VCS { Voluntary Carbon Standard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 cstate="print"/>
          <a:srcRect r="31879"/>
          <a:stretch/>
        </p:blipFill>
        <p:spPr bwMode="auto">
          <a:xfrm>
            <a:off x="5418402" y="4725144"/>
            <a:ext cx="2480771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2" t="5362" r="6419" b="20584"/>
          <a:stretch/>
        </p:blipFill>
        <p:spPr bwMode="auto">
          <a:xfrm>
            <a:off x="1143000" y="1586916"/>
            <a:ext cx="301214" cy="3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2" t="5362" r="6419" b="20584"/>
          <a:stretch/>
        </p:blipFill>
        <p:spPr bwMode="auto">
          <a:xfrm>
            <a:off x="1585364" y="1808820"/>
            <a:ext cx="321008" cy="324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Rectángulo redondeado"/>
          <p:cNvSpPr/>
          <p:nvPr/>
        </p:nvSpPr>
        <p:spPr>
          <a:xfrm>
            <a:off x="139884" y="1900067"/>
            <a:ext cx="1304330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MEXICO</a:t>
            </a:r>
            <a:endParaRPr lang="es-GT" dirty="0">
              <a:solidFill>
                <a:schemeClr val="tx1"/>
              </a:solidFill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1880693" y="1630932"/>
            <a:ext cx="152035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GUATEMALA</a:t>
            </a:r>
            <a:endParaRPr lang="es-GT" dirty="0">
              <a:solidFill>
                <a:schemeClr val="tx1"/>
              </a:solidFill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899283" y="2742134"/>
            <a:ext cx="152035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COLOMBIA</a:t>
            </a:r>
            <a:endParaRPr lang="es-GT" dirty="0">
              <a:solidFill>
                <a:schemeClr val="tx1"/>
              </a:solidFill>
            </a:endParaRPr>
          </a:p>
        </p:txBody>
      </p:sp>
      <p:sp>
        <p:nvSpPr>
          <p:cNvPr id="23" name="22 Rectángulo redondeado"/>
          <p:cNvSpPr/>
          <p:nvPr/>
        </p:nvSpPr>
        <p:spPr>
          <a:xfrm>
            <a:off x="3987750" y="3432115"/>
            <a:ext cx="1520354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BRASIL</a:t>
            </a:r>
            <a:endParaRPr lang="es-GT" dirty="0">
              <a:solidFill>
                <a:schemeClr val="tx1"/>
              </a:solidFill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2" t="5362" r="6419" b="20584"/>
          <a:stretch/>
        </p:blipFill>
        <p:spPr bwMode="auto">
          <a:xfrm>
            <a:off x="2490263" y="2628900"/>
            <a:ext cx="301214" cy="3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2" t="5362" r="6419" b="20584"/>
          <a:stretch/>
        </p:blipFill>
        <p:spPr bwMode="auto">
          <a:xfrm>
            <a:off x="3686536" y="3467827"/>
            <a:ext cx="301214" cy="3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41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GRACIAS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80310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95401"/>
            <a:ext cx="5029200" cy="50292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GT" dirty="0" smtClean="0"/>
              <a:t>Es la unidad de negocio de Grupo de Occidente que brinda servicios de gestión, asesoría y transacción de créditos de carbono. </a:t>
            </a:r>
          </a:p>
          <a:p>
            <a:pPr marL="0" indent="0">
              <a:buNone/>
            </a:pPr>
            <a:endParaRPr lang="es-GT" dirty="0"/>
          </a:p>
          <a:p>
            <a:pPr algn="just"/>
            <a:r>
              <a:rPr lang="es-GT" dirty="0" smtClean="0"/>
              <a:t>Servimos como plataforma de programas nacionales y regionales en los sectores agroforestal, transporte y energía renovable, paralelamente estamos desarrollando plataformas en el ámbito foresta y eficiencia energética, acompañadas de innovadoras herramientas técnicas y financieras que ofrecemos al trabajar en equipo con los diferentes enfoques de negocio de Grupo de Occidente: Grupo Financiero de Occidente, Grupo Agroindustrial de Occidente y Negocios Energéticos de Occidente. </a:t>
            </a:r>
            <a:endParaRPr lang="es-GT" dirty="0"/>
          </a:p>
        </p:txBody>
      </p:sp>
      <p:pic>
        <p:nvPicPr>
          <p:cNvPr id="1028" name="Picture 4" descr="http://www.guate360.com/galeria/data/media/27/DSC017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81200"/>
            <a:ext cx="44958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91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19 Conector recto"/>
          <p:cNvCxnSpPr/>
          <p:nvPr/>
        </p:nvCxnSpPr>
        <p:spPr>
          <a:xfrm flipH="1">
            <a:off x="1245175" y="4245458"/>
            <a:ext cx="2548947" cy="103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884" y="3113822"/>
            <a:ext cx="1193593" cy="1141978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201319"/>
            <a:ext cx="1649379" cy="853440"/>
          </a:xfrm>
          <a:prstGeom prst="rect">
            <a:avLst/>
          </a:prstGeom>
        </p:spPr>
      </p:pic>
      <p:sp>
        <p:nvSpPr>
          <p:cNvPr id="9" name="42 Título"/>
          <p:cNvSpPr txBox="1">
            <a:spLocks/>
          </p:cNvSpPr>
          <p:nvPr/>
        </p:nvSpPr>
        <p:spPr>
          <a:xfrm>
            <a:off x="685800" y="3052465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Eurostile" pitchFamily="34" charset="0"/>
                <a:ea typeface="+mj-ea"/>
                <a:cs typeface="+mj-cs"/>
              </a:defRPr>
            </a:lvl1pPr>
          </a:lstStyle>
          <a:p>
            <a:r>
              <a:rPr lang="es-GT" smtClean="0"/>
              <a:t> </a:t>
            </a:r>
            <a:endParaRPr lang="es-GT" dirty="0"/>
          </a:p>
        </p:txBody>
      </p:sp>
      <p:cxnSp>
        <p:nvCxnSpPr>
          <p:cNvPr id="11" name="10 Conector recto"/>
          <p:cNvCxnSpPr/>
          <p:nvPr/>
        </p:nvCxnSpPr>
        <p:spPr>
          <a:xfrm flipH="1">
            <a:off x="4876800" y="3053006"/>
            <a:ext cx="3132" cy="50989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 flipH="1">
            <a:off x="3180420" y="3562360"/>
            <a:ext cx="162018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572000" y="3562360"/>
            <a:ext cx="20574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3794122" y="4255800"/>
            <a:ext cx="0" cy="1306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1277170" y="4245458"/>
            <a:ext cx="0" cy="135266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8" name="1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634760"/>
            <a:ext cx="1598065" cy="689992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210" y="5634760"/>
            <a:ext cx="2057400" cy="626166"/>
          </a:xfrm>
          <a:prstGeom prst="rect">
            <a:avLst/>
          </a:prstGeom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884" y="1902538"/>
            <a:ext cx="5270497" cy="114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4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Imagen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357188"/>
            <a:ext cx="9324975" cy="721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" y="-357188"/>
            <a:ext cx="9358314" cy="721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" y="5529735"/>
            <a:ext cx="9358314" cy="135729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>
              <a:spcBef>
                <a:spcPct val="0"/>
              </a:spcBef>
              <a:buNone/>
              <a:defRPr sz="3600" b="1">
                <a:solidFill>
                  <a:schemeClr val="bg1">
                    <a:lumMod val="50000"/>
                  </a:schemeClr>
                </a:solidFill>
                <a:latin typeface="Eurostile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GB" sz="2800" dirty="0" smtClean="0"/>
              <a:t>Promoting Sustainable Development through </a:t>
            </a:r>
          </a:p>
          <a:p>
            <a:pPr algn="l"/>
            <a:r>
              <a:rPr lang="en-GB" sz="2800" dirty="0" smtClean="0"/>
              <a:t>Natural Rubber Tree Plantations in Guatemala</a:t>
            </a:r>
            <a:endParaRPr lang="en-GB" sz="28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 cstate="print"/>
          <a:srcRect l="43353" r="28323"/>
          <a:stretch/>
        </p:blipFill>
        <p:spPr bwMode="auto">
          <a:xfrm>
            <a:off x="4580868" y="-165323"/>
            <a:ext cx="1160954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VCS { Voluntary Carbon Standard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r="31879"/>
          <a:stretch/>
        </p:blipFill>
        <p:spPr bwMode="auto">
          <a:xfrm>
            <a:off x="2051720" y="260648"/>
            <a:ext cx="2480771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99" y="5529735"/>
            <a:ext cx="1400175" cy="135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64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Productos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10516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74837"/>
            <a:ext cx="8229600" cy="914400"/>
          </a:xfrm>
        </p:spPr>
        <p:txBody>
          <a:bodyPr/>
          <a:lstStyle/>
          <a:p>
            <a:r>
              <a:rPr lang="es-GT" dirty="0" smtClean="0"/>
              <a:t> </a:t>
            </a:r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017837"/>
            <a:ext cx="8229600" cy="3840163"/>
          </a:xfrm>
        </p:spPr>
        <p:txBody>
          <a:bodyPr/>
          <a:lstStyle/>
          <a:p>
            <a:r>
              <a:rPr lang="es-GT" dirty="0" smtClean="0"/>
              <a:t> </a:t>
            </a:r>
            <a:endParaRPr lang="es-GT" dirty="0"/>
          </a:p>
        </p:txBody>
      </p:sp>
      <p:grpSp>
        <p:nvGrpSpPr>
          <p:cNvPr id="4" name="3 Grupo"/>
          <p:cNvGrpSpPr/>
          <p:nvPr/>
        </p:nvGrpSpPr>
        <p:grpSpPr>
          <a:xfrm>
            <a:off x="3862656" y="1600200"/>
            <a:ext cx="1551087" cy="4525963"/>
            <a:chOff x="4421" y="-1"/>
            <a:chExt cx="1551087" cy="4525963"/>
          </a:xfrm>
        </p:grpSpPr>
        <p:sp>
          <p:nvSpPr>
            <p:cNvPr id="17" name="16 Operación manual"/>
            <p:cNvSpPr/>
            <p:nvPr/>
          </p:nvSpPr>
          <p:spPr>
            <a:xfrm rot="16200000">
              <a:off x="-1483017" y="1487438"/>
              <a:ext cx="4525963" cy="1551086"/>
            </a:xfrm>
            <a:prstGeom prst="flowChartManualOperati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peración manual 4"/>
            <p:cNvSpPr/>
            <p:nvPr/>
          </p:nvSpPr>
          <p:spPr>
            <a:xfrm rot="21600000">
              <a:off x="4421" y="905193"/>
              <a:ext cx="1551086" cy="27155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0" tIns="0" rIns="123571" bIns="0" numCol="1" spcCol="1270" anchor="t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GT" sz="1900" b="1" kern="1200" dirty="0" smtClean="0"/>
                <a:t>HYDRO ALLIANCE</a:t>
              </a:r>
              <a:endParaRPr lang="es-GT" sz="1900" b="1" kern="1200" dirty="0"/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GT" sz="1500" kern="1200" dirty="0" smtClean="0"/>
                <a:t>Créditos de carbono</a:t>
              </a:r>
              <a:endParaRPr lang="es-GT" sz="1500" kern="1200" dirty="0"/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GT" sz="1500" kern="1200" dirty="0" smtClean="0"/>
                <a:t>Pequeñas </a:t>
              </a:r>
              <a:r>
                <a:rPr lang="es-GT" sz="1500" kern="1200" dirty="0" err="1" smtClean="0"/>
                <a:t>hidros</a:t>
              </a:r>
              <a:r>
                <a:rPr lang="es-GT" sz="1500" kern="1200" dirty="0" smtClean="0"/>
                <a:t> (1 a 15 megas)</a:t>
              </a:r>
              <a:endParaRPr lang="es-GT" sz="1500" kern="1200" dirty="0"/>
            </a:p>
          </p:txBody>
        </p:sp>
      </p:grpSp>
      <p:grpSp>
        <p:nvGrpSpPr>
          <p:cNvPr id="5" name="4 Grupo"/>
          <p:cNvGrpSpPr/>
          <p:nvPr/>
        </p:nvGrpSpPr>
        <p:grpSpPr>
          <a:xfrm>
            <a:off x="381000" y="1447801"/>
            <a:ext cx="1703487" cy="4768186"/>
            <a:chOff x="1671838" y="-1"/>
            <a:chExt cx="1551087" cy="4525963"/>
          </a:xfrm>
        </p:grpSpPr>
        <p:sp>
          <p:nvSpPr>
            <p:cNvPr id="15" name="14 Operación manual"/>
            <p:cNvSpPr/>
            <p:nvPr/>
          </p:nvSpPr>
          <p:spPr>
            <a:xfrm rot="16200000">
              <a:off x="184400" y="1487438"/>
              <a:ext cx="4525963" cy="1551086"/>
            </a:xfrm>
            <a:prstGeom prst="flowChartManualOperati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peración manual 6"/>
            <p:cNvSpPr/>
            <p:nvPr/>
          </p:nvSpPr>
          <p:spPr>
            <a:xfrm rot="21600000">
              <a:off x="1671838" y="905193"/>
              <a:ext cx="1551086" cy="27155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0" tIns="0" rIns="123571" bIns="0" numCol="1" spcCol="1270" anchor="t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GT" sz="1900" b="1" kern="1200" dirty="0" smtClean="0"/>
                <a:t>CARBON SOLUTIONS</a:t>
              </a:r>
              <a:endParaRPr lang="es-GT" sz="1900" b="1" kern="1200" dirty="0"/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GT" sz="1500" kern="1200" dirty="0" smtClean="0"/>
                <a:t>Créditos de carbono</a:t>
              </a:r>
              <a:endParaRPr lang="es-GT" sz="1500" kern="1200" dirty="0"/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GT" sz="1500" kern="1200" dirty="0" smtClean="0"/>
                <a:t>Proyectos de:</a:t>
              </a:r>
              <a:endParaRPr lang="es-GT" sz="1500" kern="1200" dirty="0"/>
            </a:p>
            <a:p>
              <a:pPr marL="228600" lvl="2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GT" sz="1500" kern="1200" dirty="0" smtClean="0"/>
                <a:t>Transporte</a:t>
              </a:r>
              <a:endParaRPr lang="es-GT" sz="1500" kern="1200" dirty="0"/>
            </a:p>
            <a:p>
              <a:pPr marL="228600" lvl="2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GT" sz="1500" kern="1200" dirty="0" smtClean="0"/>
                <a:t>Desechos</a:t>
              </a:r>
              <a:endParaRPr lang="es-GT" sz="1500" kern="1200" dirty="0"/>
            </a:p>
            <a:p>
              <a:pPr marL="228600" lvl="2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GT" sz="1500" kern="1200" dirty="0" smtClean="0"/>
                <a:t>Energía</a:t>
              </a:r>
              <a:endParaRPr lang="es-GT" sz="1500" kern="1200" dirty="0"/>
            </a:p>
            <a:p>
              <a:pPr marL="228600" lvl="2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GT" sz="1500" kern="1200" dirty="0" smtClean="0"/>
                <a:t>Eficiencia energética</a:t>
              </a:r>
              <a:endParaRPr lang="es-GT" sz="1500" kern="1200" dirty="0"/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2136345" y="1447800"/>
            <a:ext cx="1701260" cy="4777582"/>
            <a:chOff x="3339256" y="-1"/>
            <a:chExt cx="1551087" cy="4525963"/>
          </a:xfrm>
        </p:grpSpPr>
        <p:sp>
          <p:nvSpPr>
            <p:cNvPr id="13" name="12 Operación manual"/>
            <p:cNvSpPr/>
            <p:nvPr/>
          </p:nvSpPr>
          <p:spPr>
            <a:xfrm rot="16200000">
              <a:off x="1851818" y="1487438"/>
              <a:ext cx="4525963" cy="1551086"/>
            </a:xfrm>
            <a:prstGeom prst="flowChartManualOperati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peración manual 8"/>
            <p:cNvSpPr/>
            <p:nvPr/>
          </p:nvSpPr>
          <p:spPr>
            <a:xfrm rot="21600000">
              <a:off x="3339256" y="905193"/>
              <a:ext cx="1551086" cy="27155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0" tIns="0" rIns="123571" bIns="0" numCol="1" spcCol="1270" anchor="t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GT" sz="1900" b="1" kern="1200" dirty="0" smtClean="0"/>
                <a:t>FOREST CARBON</a:t>
              </a:r>
              <a:endParaRPr lang="es-GT" sz="1900" b="1" kern="1200" dirty="0"/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GT" sz="1500" kern="1200" dirty="0" smtClean="0"/>
                <a:t>Créditos de carbono</a:t>
              </a:r>
              <a:endParaRPr lang="es-GT" sz="1500" kern="1200" dirty="0"/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GT" sz="1500" kern="1200" dirty="0" smtClean="0"/>
                <a:t>Proyectos forestales /Agroforestales</a:t>
              </a:r>
              <a:endParaRPr lang="es-GT" sz="1500" kern="1200" dirty="0"/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GT" sz="1500" kern="1200" dirty="0" smtClean="0"/>
                <a:t>REDD</a:t>
              </a:r>
              <a:endParaRPr lang="es-GT" sz="1500" kern="1200" dirty="0"/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GT" sz="1500" kern="1200" dirty="0" smtClean="0"/>
                <a:t>Asesorías </a:t>
              </a:r>
              <a:endParaRPr lang="es-GT" sz="1500" kern="1200" dirty="0"/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GT" sz="1500" kern="1200" dirty="0" smtClean="0"/>
                <a:t>Monitoreo de carbono</a:t>
              </a:r>
              <a:endParaRPr lang="es-GT" sz="1500" kern="1200" dirty="0"/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5463874" y="1699418"/>
            <a:ext cx="1551087" cy="4525963"/>
            <a:chOff x="5006674" y="-1"/>
            <a:chExt cx="1551087" cy="4525963"/>
          </a:xfrm>
        </p:grpSpPr>
        <p:sp>
          <p:nvSpPr>
            <p:cNvPr id="11" name="10 Operación manual"/>
            <p:cNvSpPr/>
            <p:nvPr/>
          </p:nvSpPr>
          <p:spPr>
            <a:xfrm rot="16200000">
              <a:off x="3519236" y="1487438"/>
              <a:ext cx="4525963" cy="1551086"/>
            </a:xfrm>
            <a:prstGeom prst="flowChartManualOperati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peración manual 10"/>
            <p:cNvSpPr/>
            <p:nvPr/>
          </p:nvSpPr>
          <p:spPr>
            <a:xfrm rot="21600000">
              <a:off x="5006674" y="905193"/>
              <a:ext cx="1551086" cy="27155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0" tIns="0" rIns="123571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GT" sz="1900" b="1" kern="1200" dirty="0" smtClean="0"/>
                <a:t>ECO</a:t>
              </a:r>
              <a:r>
                <a:rPr lang="es-GT" sz="1900" b="1" kern="1200" baseline="-25000" dirty="0" smtClean="0"/>
                <a:t>2</a:t>
              </a:r>
              <a:r>
                <a:rPr lang="es-GT" sz="1900" b="1" kern="1200" dirty="0" smtClean="0"/>
                <a:t> CAUCHO</a:t>
              </a:r>
            </a:p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GT" sz="1900" kern="1200" dirty="0" smtClean="0"/>
                <a:t>Créditos de carbono</a:t>
              </a:r>
            </a:p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GT" sz="1900" kern="1200" dirty="0" smtClean="0"/>
                <a:t>Fincas de hule modelo agrupado (&gt;200 has)</a:t>
              </a:r>
            </a:p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GT" sz="1900" kern="1200" dirty="0" smtClean="0"/>
                <a:t>potreros</a:t>
              </a:r>
              <a:endParaRPr lang="es-GT" sz="1900" kern="1200" dirty="0"/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7131292" y="1699418"/>
            <a:ext cx="1551087" cy="4525963"/>
            <a:chOff x="6674092" y="-1"/>
            <a:chExt cx="1551087" cy="4525963"/>
          </a:xfrm>
        </p:grpSpPr>
        <p:sp>
          <p:nvSpPr>
            <p:cNvPr id="9" name="8 Operación manual"/>
            <p:cNvSpPr/>
            <p:nvPr/>
          </p:nvSpPr>
          <p:spPr>
            <a:xfrm rot="16200000">
              <a:off x="5186654" y="1487438"/>
              <a:ext cx="4525963" cy="1551086"/>
            </a:xfrm>
            <a:prstGeom prst="flowChartManualOperati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peración manual 12"/>
            <p:cNvSpPr/>
            <p:nvPr/>
          </p:nvSpPr>
          <p:spPr>
            <a:xfrm rot="21600000">
              <a:off x="6674092" y="905193"/>
              <a:ext cx="1551086" cy="27155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0" tIns="0" rIns="123571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GT" sz="1900" b="1" kern="1200" dirty="0" smtClean="0"/>
                <a:t>FSC</a:t>
              </a:r>
            </a:p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GT" sz="1900" kern="1200" dirty="0" smtClean="0"/>
                <a:t>Certificado grupal - caucho</a:t>
              </a:r>
            </a:p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GT" sz="1900" kern="1200" dirty="0" smtClean="0"/>
                <a:t>Asesoría</a:t>
              </a:r>
            </a:p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GT" sz="1900" kern="1200" dirty="0" smtClean="0"/>
            </a:p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GT" sz="19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52185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Plataformas desarrolladas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94673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65" y="2996952"/>
            <a:ext cx="2484355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106" y="2467291"/>
            <a:ext cx="3809907" cy="2610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4493" y="458"/>
            <a:ext cx="6934200" cy="1143000"/>
          </a:xfrm>
        </p:spPr>
        <p:txBody>
          <a:bodyPr>
            <a:normAutofit fontScale="90000"/>
          </a:bodyPr>
          <a:lstStyle/>
          <a:p>
            <a:r>
              <a:rPr lang="es-MX" dirty="0" err="1" smtClean="0"/>
              <a:t>Hydro</a:t>
            </a:r>
            <a:r>
              <a:rPr lang="es-MX" dirty="0"/>
              <a:t> </a:t>
            </a:r>
            <a:r>
              <a:rPr lang="es-MX" dirty="0" smtClean="0"/>
              <a:t>Alliance: </a:t>
            </a:r>
            <a:br>
              <a:rPr lang="es-MX" dirty="0" smtClean="0"/>
            </a:br>
            <a:r>
              <a:rPr lang="es-MX" dirty="0" smtClean="0"/>
              <a:t>Programa Internacional</a:t>
            </a:r>
            <a:endParaRPr lang="es-GT" dirty="0"/>
          </a:p>
        </p:txBody>
      </p:sp>
      <p:pic>
        <p:nvPicPr>
          <p:cNvPr id="4" name="Picture 2" descr="http://www.elmundo.com/images/ediciones/Martes_14_9_2010/Martes_14_9_2010@@A7--F3-(C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077900"/>
            <a:ext cx="2639227" cy="1979421"/>
          </a:xfrm>
          <a:prstGeom prst="rect">
            <a:avLst/>
          </a:prstGeom>
          <a:noFill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7" b="10712"/>
          <a:stretch/>
        </p:blipFill>
        <p:spPr bwMode="auto">
          <a:xfrm>
            <a:off x="666209" y="1274126"/>
            <a:ext cx="1097479" cy="93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763688" y="1340768"/>
            <a:ext cx="5232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Light SSi" pitchFamily="34" charset="0"/>
              </a:rPr>
              <a:t>Fácil acceso y de bajo costo al mercado de carbono para proyectos hidroeléctricos. </a:t>
            </a:r>
          </a:p>
        </p:txBody>
      </p:sp>
    </p:spTree>
    <p:extLst>
      <p:ext uri="{BB962C8B-B14F-4D97-AF65-F5344CB8AC3E}">
        <p14:creationId xmlns:p14="http://schemas.microsoft.com/office/powerpoint/2010/main" val="24162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81399" y="152400"/>
            <a:ext cx="5591827" cy="1143000"/>
          </a:xfrm>
        </p:spPr>
        <p:txBody>
          <a:bodyPr>
            <a:normAutofit fontScale="90000"/>
          </a:bodyPr>
          <a:lstStyle/>
          <a:p>
            <a:r>
              <a:rPr lang="es-MX" dirty="0" err="1"/>
              <a:t>Hydro</a:t>
            </a:r>
            <a:r>
              <a:rPr lang="es-MX" dirty="0"/>
              <a:t> Alliance: </a:t>
            </a:r>
            <a:br>
              <a:rPr lang="es-MX" dirty="0"/>
            </a:br>
            <a:r>
              <a:rPr lang="es-MX" dirty="0"/>
              <a:t>Programa Internacional</a:t>
            </a:r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 cstate="print"/>
          <a:srcRect t="5405" b="3908"/>
          <a:stretch>
            <a:fillRect/>
          </a:stretch>
        </p:blipFill>
        <p:spPr bwMode="auto">
          <a:xfrm>
            <a:off x="151620" y="1798043"/>
            <a:ext cx="787676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3" cstate="print"/>
          <a:srcRect l="15103" t="81185" r="51438" b="5863"/>
          <a:stretch>
            <a:fillRect/>
          </a:stretch>
        </p:blipFill>
        <p:spPr bwMode="auto">
          <a:xfrm>
            <a:off x="4283968" y="4462339"/>
            <a:ext cx="4762129" cy="1152128"/>
          </a:xfrm>
          <a:prstGeom prst="rect">
            <a:avLst/>
          </a:prstGeom>
          <a:noFill/>
          <a:ln w="25400" cmpd="sng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 cstate="print"/>
          <a:srcRect l="15794" t="8326" r="41779" b="87886"/>
          <a:stretch>
            <a:fillRect/>
          </a:stretch>
        </p:blipFill>
        <p:spPr bwMode="auto">
          <a:xfrm>
            <a:off x="2584580" y="1772816"/>
            <a:ext cx="6451916" cy="360040"/>
          </a:xfrm>
          <a:prstGeom prst="rect">
            <a:avLst/>
          </a:prstGeom>
          <a:noFill/>
          <a:ln w="25400" cmpd="sng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 cstate="print"/>
          <a:srcRect l="33025" t="38408" r="29827" b="42217"/>
          <a:stretch>
            <a:fillRect/>
          </a:stretch>
        </p:blipFill>
        <p:spPr bwMode="auto">
          <a:xfrm>
            <a:off x="4211960" y="2158083"/>
            <a:ext cx="4860032" cy="1584176"/>
          </a:xfrm>
          <a:prstGeom prst="rect">
            <a:avLst/>
          </a:prstGeom>
          <a:noFill/>
          <a:ln w="25400" cmpd="sng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</p:pic>
      <p:pic>
        <p:nvPicPr>
          <p:cNvPr id="8" name="Picture 2" descr="http://www.elmundo.com/images/ediciones/Martes_14_9_2010/Martes_14_9_2010@@A7--F3-(C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21225"/>
            <a:ext cx="2315699" cy="1736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686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2593</TotalTime>
  <Words>217</Words>
  <Application>Microsoft Office PowerPoint</Application>
  <PresentationFormat>Presentación en pantalla (4:3)</PresentationFormat>
  <Paragraphs>47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Office Theme</vt:lpstr>
      <vt:lpstr>  </vt:lpstr>
      <vt:lpstr>Presentación de PowerPoint</vt:lpstr>
      <vt:lpstr>Presentación de PowerPoint</vt:lpstr>
      <vt:lpstr>Presentación de PowerPoint</vt:lpstr>
      <vt:lpstr>Productos</vt:lpstr>
      <vt:lpstr> </vt:lpstr>
      <vt:lpstr>Plataformas desarrolladas</vt:lpstr>
      <vt:lpstr>Hydro Alliance:  Programa Internacional</vt:lpstr>
      <vt:lpstr>Hydro Alliance:  Programa Internacional</vt:lpstr>
      <vt:lpstr>BRT Guatemala</vt:lpstr>
      <vt:lpstr>ECO2Caucho: El primer programa multinacional forestal</vt:lpstr>
      <vt:lpstr>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diseno</dc:creator>
  <cp:lastModifiedBy>Marleny Padilla</cp:lastModifiedBy>
  <cp:revision>27</cp:revision>
  <dcterms:created xsi:type="dcterms:W3CDTF">2013-07-05T21:19:24Z</dcterms:created>
  <dcterms:modified xsi:type="dcterms:W3CDTF">2015-03-04T18:18:48Z</dcterms:modified>
</cp:coreProperties>
</file>