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8" r:id="rId2"/>
    <p:sldId id="281" r:id="rId3"/>
    <p:sldId id="282" r:id="rId4"/>
    <p:sldId id="262" r:id="rId5"/>
    <p:sldId id="285" r:id="rId6"/>
    <p:sldId id="299" r:id="rId7"/>
    <p:sldId id="259" r:id="rId8"/>
    <p:sldId id="300" r:id="rId9"/>
    <p:sldId id="301" r:id="rId10"/>
    <p:sldId id="263" r:id="rId11"/>
    <p:sldId id="302" r:id="rId12"/>
    <p:sldId id="303" r:id="rId13"/>
    <p:sldId id="304" r:id="rId14"/>
    <p:sldId id="305" r:id="rId15"/>
    <p:sldId id="266" r:id="rId16"/>
    <p:sldId id="321" r:id="rId17"/>
    <p:sldId id="306" r:id="rId18"/>
    <p:sldId id="307" r:id="rId19"/>
    <p:sldId id="309" r:id="rId20"/>
    <p:sldId id="310" r:id="rId21"/>
    <p:sldId id="311" r:id="rId22"/>
    <p:sldId id="314" r:id="rId23"/>
    <p:sldId id="315" r:id="rId24"/>
    <p:sldId id="316" r:id="rId25"/>
    <p:sldId id="317" r:id="rId26"/>
    <p:sldId id="272" r:id="rId27"/>
    <p:sldId id="325" r:id="rId28"/>
    <p:sldId id="327" r:id="rId29"/>
    <p:sldId id="328" r:id="rId30"/>
    <p:sldId id="280" r:id="rId31"/>
    <p:sldId id="318" r:id="rId32"/>
    <p:sldId id="323" r:id="rId33"/>
    <p:sldId id="287" r:id="rId34"/>
  </p:sldIdLst>
  <p:sldSz cx="9144000" cy="6858000" type="screen4x3"/>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6117CE2-A840-4087-8A53-2A0B4E4AAD86}">
          <p14:sldIdLst>
            <p14:sldId id="298"/>
            <p14:sldId id="281"/>
            <p14:sldId id="282"/>
            <p14:sldId id="262"/>
            <p14:sldId id="285"/>
            <p14:sldId id="299"/>
            <p14:sldId id="259"/>
            <p14:sldId id="300"/>
            <p14:sldId id="301"/>
            <p14:sldId id="263"/>
            <p14:sldId id="302"/>
            <p14:sldId id="303"/>
            <p14:sldId id="304"/>
            <p14:sldId id="305"/>
            <p14:sldId id="266"/>
            <p14:sldId id="321"/>
            <p14:sldId id="306"/>
            <p14:sldId id="307"/>
            <p14:sldId id="309"/>
            <p14:sldId id="310"/>
            <p14:sldId id="311"/>
            <p14:sldId id="314"/>
            <p14:sldId id="315"/>
            <p14:sldId id="316"/>
            <p14:sldId id="317"/>
            <p14:sldId id="272"/>
            <p14:sldId id="325"/>
            <p14:sldId id="327"/>
            <p14:sldId id="328"/>
            <p14:sldId id="280"/>
            <p14:sldId id="318"/>
            <p14:sldId id="323"/>
          </p14:sldIdLst>
        </p14:section>
        <p14:section name="Sección sin título" id="{ACD63B3F-707F-4F00-B9BB-987638C8B5B3}">
          <p14:sldIdLst>
            <p14:sldId id="28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0" d="100"/>
          <a:sy n="70" d="100"/>
        </p:scale>
        <p:origin x="-129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image" Target="../media/image119.jpeg"/><Relationship Id="rId4" Type="http://schemas.openxmlformats.org/officeDocument/2006/relationships/image" Target="../media/image1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image" Target="../media/image119.jpeg"/><Relationship Id="rId4" Type="http://schemas.openxmlformats.org/officeDocument/2006/relationships/image" Target="../media/image12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819A5-03B3-4A63-8CEA-585E7C4ABDE2}" type="doc">
      <dgm:prSet loTypeId="urn:microsoft.com/office/officeart/2005/8/layout/hProcess6" loCatId="process" qsTypeId="urn:microsoft.com/office/officeart/2005/8/quickstyle/simple1" qsCatId="simple" csTypeId="urn:microsoft.com/office/officeart/2005/8/colors/colorful3" csCatId="colorful" phldr="1"/>
      <dgm:spPr/>
      <dgm:t>
        <a:bodyPr/>
        <a:lstStyle/>
        <a:p>
          <a:endParaRPr lang="es-GT"/>
        </a:p>
      </dgm:t>
    </dgm:pt>
    <dgm:pt modelId="{9AFC4903-6354-4A7A-BD20-12720C9F6A8C}">
      <dgm:prSet phldrT="[Texto]"/>
      <dgm:spPr/>
      <dgm:t>
        <a:bodyPr/>
        <a:lstStyle/>
        <a:p>
          <a:r>
            <a:rPr lang="es-GT" b="1" dirty="0" smtClean="0"/>
            <a:t>2010</a:t>
          </a:r>
          <a:endParaRPr lang="es-GT" b="1" dirty="0"/>
        </a:p>
      </dgm:t>
    </dgm:pt>
    <dgm:pt modelId="{E533F92F-DB3F-4B9B-BC70-BAC6AE2609FA}" type="parTrans" cxnId="{7DFB9CF7-0C8B-4220-A225-A9C481029933}">
      <dgm:prSet/>
      <dgm:spPr/>
      <dgm:t>
        <a:bodyPr/>
        <a:lstStyle/>
        <a:p>
          <a:endParaRPr lang="es-GT"/>
        </a:p>
      </dgm:t>
    </dgm:pt>
    <dgm:pt modelId="{D67BED7D-6A4B-486A-8209-BBF2E910DB1B}" type="sibTrans" cxnId="{7DFB9CF7-0C8B-4220-A225-A9C481029933}">
      <dgm:prSet/>
      <dgm:spPr/>
      <dgm:t>
        <a:bodyPr/>
        <a:lstStyle/>
        <a:p>
          <a:endParaRPr lang="es-GT"/>
        </a:p>
      </dgm:t>
    </dgm:pt>
    <dgm:pt modelId="{EB5F0DDE-8319-4D77-BF9A-8E57FA4DB542}">
      <dgm:prSet phldrT="[Texto]"/>
      <dgm:spPr/>
      <dgm:t>
        <a:bodyPr/>
        <a:lstStyle/>
        <a:p>
          <a:r>
            <a:rPr lang="es-GT" dirty="0" smtClean="0"/>
            <a:t> </a:t>
          </a:r>
          <a:endParaRPr lang="es-GT" dirty="0"/>
        </a:p>
      </dgm:t>
    </dgm:pt>
    <dgm:pt modelId="{162D8D99-7A40-40D7-84D7-C3FFC827B388}" type="parTrans" cxnId="{68D7C165-9569-4193-9378-391922CD4CD7}">
      <dgm:prSet/>
      <dgm:spPr/>
      <dgm:t>
        <a:bodyPr/>
        <a:lstStyle/>
        <a:p>
          <a:endParaRPr lang="es-GT"/>
        </a:p>
      </dgm:t>
    </dgm:pt>
    <dgm:pt modelId="{55D92ABF-1D1E-4FBF-AF62-4EC06C0B0BFB}" type="sibTrans" cxnId="{68D7C165-9569-4193-9378-391922CD4CD7}">
      <dgm:prSet/>
      <dgm:spPr/>
      <dgm:t>
        <a:bodyPr/>
        <a:lstStyle/>
        <a:p>
          <a:endParaRPr lang="es-GT"/>
        </a:p>
      </dgm:t>
    </dgm:pt>
    <dgm:pt modelId="{35905669-ECC7-4466-9728-643820E5ADA1}">
      <dgm:prSet phldrT="[Texto]"/>
      <dgm:spPr/>
      <dgm:t>
        <a:bodyPr/>
        <a:lstStyle/>
        <a:p>
          <a:r>
            <a:rPr lang="es-GT" b="1" dirty="0" smtClean="0"/>
            <a:t>2011</a:t>
          </a:r>
          <a:endParaRPr lang="es-GT" b="1" dirty="0"/>
        </a:p>
      </dgm:t>
    </dgm:pt>
    <dgm:pt modelId="{C5F490CF-CD0F-4217-A42D-98EA52C0F387}" type="parTrans" cxnId="{F2093168-B482-4CE3-BD90-163008A93606}">
      <dgm:prSet/>
      <dgm:spPr/>
      <dgm:t>
        <a:bodyPr/>
        <a:lstStyle/>
        <a:p>
          <a:endParaRPr lang="es-GT"/>
        </a:p>
      </dgm:t>
    </dgm:pt>
    <dgm:pt modelId="{DE0213B3-EABF-4816-905C-F4AB2EBA6F1D}" type="sibTrans" cxnId="{F2093168-B482-4CE3-BD90-163008A93606}">
      <dgm:prSet/>
      <dgm:spPr/>
      <dgm:t>
        <a:bodyPr/>
        <a:lstStyle/>
        <a:p>
          <a:endParaRPr lang="es-GT"/>
        </a:p>
      </dgm:t>
    </dgm:pt>
    <dgm:pt modelId="{D2B36D02-E5A5-4B94-93E2-EA96DFE5ED2B}">
      <dgm:prSet phldrT="[Texto]"/>
      <dgm:spPr/>
      <dgm:t>
        <a:bodyPr/>
        <a:lstStyle/>
        <a:p>
          <a:r>
            <a:rPr lang="es-GT" dirty="0" smtClean="0"/>
            <a:t> </a:t>
          </a:r>
          <a:endParaRPr lang="es-GT" dirty="0"/>
        </a:p>
      </dgm:t>
    </dgm:pt>
    <dgm:pt modelId="{DF7E82DF-3A7C-4610-A180-4D0739A15A97}" type="parTrans" cxnId="{38105EEA-BD71-416D-B7AA-8059DD9B2D12}">
      <dgm:prSet/>
      <dgm:spPr/>
      <dgm:t>
        <a:bodyPr/>
        <a:lstStyle/>
        <a:p>
          <a:endParaRPr lang="es-GT"/>
        </a:p>
      </dgm:t>
    </dgm:pt>
    <dgm:pt modelId="{6EB10480-63A1-4D88-8227-C9C9DD24B408}" type="sibTrans" cxnId="{38105EEA-BD71-416D-B7AA-8059DD9B2D12}">
      <dgm:prSet/>
      <dgm:spPr/>
      <dgm:t>
        <a:bodyPr/>
        <a:lstStyle/>
        <a:p>
          <a:endParaRPr lang="es-GT"/>
        </a:p>
      </dgm:t>
    </dgm:pt>
    <dgm:pt modelId="{559B3897-2DB5-4DD0-8CF8-5FD4F90CA213}">
      <dgm:prSet phldrT="[Texto]"/>
      <dgm:spPr/>
      <dgm:t>
        <a:bodyPr/>
        <a:lstStyle/>
        <a:p>
          <a:r>
            <a:rPr lang="es-GT" b="1" dirty="0" smtClean="0"/>
            <a:t>2012</a:t>
          </a:r>
          <a:endParaRPr lang="es-GT" b="1" dirty="0"/>
        </a:p>
      </dgm:t>
    </dgm:pt>
    <dgm:pt modelId="{F6606A62-918E-4CE4-9CCC-8872BAB6EE5B}" type="parTrans" cxnId="{2D2F9455-8034-43A7-BB04-C500812EE911}">
      <dgm:prSet/>
      <dgm:spPr/>
      <dgm:t>
        <a:bodyPr/>
        <a:lstStyle/>
        <a:p>
          <a:endParaRPr lang="es-GT"/>
        </a:p>
      </dgm:t>
    </dgm:pt>
    <dgm:pt modelId="{B018B993-E105-4676-ABA6-591875F6ABA0}" type="sibTrans" cxnId="{2D2F9455-8034-43A7-BB04-C500812EE911}">
      <dgm:prSet/>
      <dgm:spPr/>
      <dgm:t>
        <a:bodyPr/>
        <a:lstStyle/>
        <a:p>
          <a:endParaRPr lang="es-GT"/>
        </a:p>
      </dgm:t>
    </dgm:pt>
    <dgm:pt modelId="{874617FB-40E8-4E05-AFFC-DFD905A39840}">
      <dgm:prSet phldrT="[Texto]"/>
      <dgm:spPr/>
      <dgm:t>
        <a:bodyPr/>
        <a:lstStyle/>
        <a:p>
          <a:r>
            <a:rPr lang="es-GT" dirty="0" smtClean="0"/>
            <a:t> </a:t>
          </a:r>
          <a:endParaRPr lang="es-GT" dirty="0"/>
        </a:p>
      </dgm:t>
    </dgm:pt>
    <dgm:pt modelId="{97564B74-85D5-4F5A-92E6-D2EE4CA6A8AB}" type="parTrans" cxnId="{4DD3231A-D342-4BCA-9351-D542BF004405}">
      <dgm:prSet/>
      <dgm:spPr/>
      <dgm:t>
        <a:bodyPr/>
        <a:lstStyle/>
        <a:p>
          <a:endParaRPr lang="es-GT"/>
        </a:p>
      </dgm:t>
    </dgm:pt>
    <dgm:pt modelId="{D1439E69-7998-4900-BD5F-BF1A92B58079}" type="sibTrans" cxnId="{4DD3231A-D342-4BCA-9351-D542BF004405}">
      <dgm:prSet/>
      <dgm:spPr/>
      <dgm:t>
        <a:bodyPr/>
        <a:lstStyle/>
        <a:p>
          <a:endParaRPr lang="es-GT"/>
        </a:p>
      </dgm:t>
    </dgm:pt>
    <dgm:pt modelId="{3FF99DC5-663F-4582-8F16-1C92C7E7B677}">
      <dgm:prSet/>
      <dgm:spPr/>
      <dgm:t>
        <a:bodyPr/>
        <a:lstStyle/>
        <a:p>
          <a:r>
            <a:rPr lang="es-GT" b="1" dirty="0" smtClean="0"/>
            <a:t>2013</a:t>
          </a:r>
          <a:endParaRPr lang="es-GT" b="1" dirty="0"/>
        </a:p>
      </dgm:t>
    </dgm:pt>
    <dgm:pt modelId="{896ED96F-ED40-43ED-A37B-DAD958D828CB}" type="parTrans" cxnId="{E4C8D74D-4DF3-4880-99CC-C1B1C229DF91}">
      <dgm:prSet/>
      <dgm:spPr/>
      <dgm:t>
        <a:bodyPr/>
        <a:lstStyle/>
        <a:p>
          <a:endParaRPr lang="es-GT"/>
        </a:p>
      </dgm:t>
    </dgm:pt>
    <dgm:pt modelId="{8D50CC74-BBFA-4883-90AE-87AC33C17EE2}" type="sibTrans" cxnId="{E4C8D74D-4DF3-4880-99CC-C1B1C229DF91}">
      <dgm:prSet/>
      <dgm:spPr/>
      <dgm:t>
        <a:bodyPr/>
        <a:lstStyle/>
        <a:p>
          <a:endParaRPr lang="es-GT"/>
        </a:p>
      </dgm:t>
    </dgm:pt>
    <dgm:pt modelId="{11F85862-72C8-4FC7-A822-023D98356A28}">
      <dgm:prSet/>
      <dgm:spPr/>
      <dgm:t>
        <a:bodyPr/>
        <a:lstStyle/>
        <a:p>
          <a:r>
            <a:rPr lang="es-GT" b="1" dirty="0" smtClean="0"/>
            <a:t>2014</a:t>
          </a:r>
          <a:endParaRPr lang="es-GT" b="1" dirty="0"/>
        </a:p>
      </dgm:t>
    </dgm:pt>
    <dgm:pt modelId="{7AB6AE80-049D-4CD9-A342-3F9252A14F14}" type="parTrans" cxnId="{B4AF1D63-3CE9-4408-BAF4-01B7F6C8691F}">
      <dgm:prSet/>
      <dgm:spPr/>
      <dgm:t>
        <a:bodyPr/>
        <a:lstStyle/>
        <a:p>
          <a:endParaRPr lang="es-GT"/>
        </a:p>
      </dgm:t>
    </dgm:pt>
    <dgm:pt modelId="{D3C00AA4-D81B-4542-9D32-A1FB6F24E309}" type="sibTrans" cxnId="{B4AF1D63-3CE9-4408-BAF4-01B7F6C8691F}">
      <dgm:prSet/>
      <dgm:spPr/>
      <dgm:t>
        <a:bodyPr/>
        <a:lstStyle/>
        <a:p>
          <a:endParaRPr lang="es-GT"/>
        </a:p>
      </dgm:t>
    </dgm:pt>
    <dgm:pt modelId="{33918129-B39F-41F7-ABFF-1FA656A82E94}">
      <dgm:prSet/>
      <dgm:spPr/>
      <dgm:t>
        <a:bodyPr/>
        <a:lstStyle/>
        <a:p>
          <a:r>
            <a:rPr lang="es-GT" b="1" dirty="0" smtClean="0"/>
            <a:t>2007-2009</a:t>
          </a:r>
          <a:endParaRPr lang="es-GT" b="1" dirty="0"/>
        </a:p>
      </dgm:t>
    </dgm:pt>
    <dgm:pt modelId="{509ECDA7-B279-46F0-AE89-7A74D29FEEA7}" type="parTrans" cxnId="{2C1F92C4-E9CB-4A62-B78E-2EBB64C26878}">
      <dgm:prSet/>
      <dgm:spPr/>
      <dgm:t>
        <a:bodyPr/>
        <a:lstStyle/>
        <a:p>
          <a:endParaRPr lang="es-GT"/>
        </a:p>
      </dgm:t>
    </dgm:pt>
    <dgm:pt modelId="{D44504D4-1E19-4396-9901-A7A7BE9C4752}" type="sibTrans" cxnId="{2C1F92C4-E9CB-4A62-B78E-2EBB64C26878}">
      <dgm:prSet/>
      <dgm:spPr/>
      <dgm:t>
        <a:bodyPr/>
        <a:lstStyle/>
        <a:p>
          <a:endParaRPr lang="es-GT"/>
        </a:p>
      </dgm:t>
    </dgm:pt>
    <dgm:pt modelId="{096621A4-E632-4DBE-BD80-CC17E54597FC}" type="pres">
      <dgm:prSet presAssocID="{6DB819A5-03B3-4A63-8CEA-585E7C4ABDE2}" presName="theList" presStyleCnt="0">
        <dgm:presLayoutVars>
          <dgm:dir/>
          <dgm:animLvl val="lvl"/>
          <dgm:resizeHandles val="exact"/>
        </dgm:presLayoutVars>
      </dgm:prSet>
      <dgm:spPr/>
      <dgm:t>
        <a:bodyPr/>
        <a:lstStyle/>
        <a:p>
          <a:endParaRPr lang="es-GT"/>
        </a:p>
      </dgm:t>
    </dgm:pt>
    <dgm:pt modelId="{62D2C04E-21B9-44AE-9641-2794B9C516C9}" type="pres">
      <dgm:prSet presAssocID="{33918129-B39F-41F7-ABFF-1FA656A82E94}" presName="compNode" presStyleCnt="0"/>
      <dgm:spPr/>
    </dgm:pt>
    <dgm:pt modelId="{A46FE62F-E346-4851-B418-42BC49D5474D}" type="pres">
      <dgm:prSet presAssocID="{33918129-B39F-41F7-ABFF-1FA656A82E94}" presName="noGeometry" presStyleCnt="0"/>
      <dgm:spPr/>
    </dgm:pt>
    <dgm:pt modelId="{918D45F4-B4F3-4629-88D3-2BDBAD9C96E6}" type="pres">
      <dgm:prSet presAssocID="{33918129-B39F-41F7-ABFF-1FA656A82E94}" presName="childTextVisible" presStyleLbl="bgAccFollowNode1" presStyleIdx="0" presStyleCnt="6">
        <dgm:presLayoutVars>
          <dgm:bulletEnabled val="1"/>
        </dgm:presLayoutVars>
      </dgm:prSet>
      <dgm:spPr/>
    </dgm:pt>
    <dgm:pt modelId="{79CA8800-E3D4-456B-B95F-9E2B3F78844F}" type="pres">
      <dgm:prSet presAssocID="{33918129-B39F-41F7-ABFF-1FA656A82E94}" presName="childTextHidden" presStyleLbl="bgAccFollowNode1" presStyleIdx="0" presStyleCnt="6"/>
      <dgm:spPr/>
    </dgm:pt>
    <dgm:pt modelId="{503987B1-C884-49A3-8E0B-6296F7A00815}" type="pres">
      <dgm:prSet presAssocID="{33918129-B39F-41F7-ABFF-1FA656A82E94}" presName="parentText" presStyleLbl="node1" presStyleIdx="0" presStyleCnt="6" custScaleX="176683" custScaleY="162237" custLinFactNeighborX="-4442" custLinFactNeighborY="-2855">
        <dgm:presLayoutVars>
          <dgm:chMax val="1"/>
          <dgm:bulletEnabled val="1"/>
        </dgm:presLayoutVars>
      </dgm:prSet>
      <dgm:spPr/>
      <dgm:t>
        <a:bodyPr/>
        <a:lstStyle/>
        <a:p>
          <a:endParaRPr lang="es-GT"/>
        </a:p>
      </dgm:t>
    </dgm:pt>
    <dgm:pt modelId="{EF59A17D-7A6D-4E28-B49E-A8F9D8700CA2}" type="pres">
      <dgm:prSet presAssocID="{33918129-B39F-41F7-ABFF-1FA656A82E94}" presName="aSpace" presStyleCnt="0"/>
      <dgm:spPr/>
    </dgm:pt>
    <dgm:pt modelId="{45776A90-6896-413A-8C7F-F49699965780}" type="pres">
      <dgm:prSet presAssocID="{9AFC4903-6354-4A7A-BD20-12720C9F6A8C}" presName="compNode" presStyleCnt="0"/>
      <dgm:spPr/>
    </dgm:pt>
    <dgm:pt modelId="{F2CB72C1-6A43-4136-9AD6-A6AD5E5BDDFA}" type="pres">
      <dgm:prSet presAssocID="{9AFC4903-6354-4A7A-BD20-12720C9F6A8C}" presName="noGeometry" presStyleCnt="0"/>
      <dgm:spPr/>
    </dgm:pt>
    <dgm:pt modelId="{36EB6599-7912-4CB5-947C-317B116FDCCA}" type="pres">
      <dgm:prSet presAssocID="{9AFC4903-6354-4A7A-BD20-12720C9F6A8C}" presName="childTextVisible" presStyleLbl="bgAccFollowNode1" presStyleIdx="1" presStyleCnt="6" custScaleX="79501" custLinFactNeighborX="-39457">
        <dgm:presLayoutVars>
          <dgm:bulletEnabled val="1"/>
        </dgm:presLayoutVars>
      </dgm:prSet>
      <dgm:spPr/>
      <dgm:t>
        <a:bodyPr/>
        <a:lstStyle/>
        <a:p>
          <a:endParaRPr lang="es-GT"/>
        </a:p>
      </dgm:t>
    </dgm:pt>
    <dgm:pt modelId="{7F5A3F6A-0D70-42C1-A87F-7C4764FF43E2}" type="pres">
      <dgm:prSet presAssocID="{9AFC4903-6354-4A7A-BD20-12720C9F6A8C}" presName="childTextHidden" presStyleLbl="bgAccFollowNode1" presStyleIdx="1" presStyleCnt="6"/>
      <dgm:spPr/>
      <dgm:t>
        <a:bodyPr/>
        <a:lstStyle/>
        <a:p>
          <a:endParaRPr lang="es-GT"/>
        </a:p>
      </dgm:t>
    </dgm:pt>
    <dgm:pt modelId="{D351C3AB-399D-43C2-B6D6-4325AF048481}" type="pres">
      <dgm:prSet presAssocID="{9AFC4903-6354-4A7A-BD20-12720C9F6A8C}" presName="parentText" presStyleLbl="node1" presStyleIdx="1" presStyleCnt="6" custScaleX="164051" custScaleY="159578" custLinFactNeighborX="-72990">
        <dgm:presLayoutVars>
          <dgm:chMax val="1"/>
          <dgm:bulletEnabled val="1"/>
        </dgm:presLayoutVars>
      </dgm:prSet>
      <dgm:spPr/>
      <dgm:t>
        <a:bodyPr/>
        <a:lstStyle/>
        <a:p>
          <a:endParaRPr lang="es-GT"/>
        </a:p>
      </dgm:t>
    </dgm:pt>
    <dgm:pt modelId="{6ED3A25F-B81A-40A1-87C2-20AC944AC8CD}" type="pres">
      <dgm:prSet presAssocID="{9AFC4903-6354-4A7A-BD20-12720C9F6A8C}" presName="aSpace" presStyleCnt="0"/>
      <dgm:spPr/>
    </dgm:pt>
    <dgm:pt modelId="{12F1BAF7-4E94-4518-84EA-35388BB7A5A1}" type="pres">
      <dgm:prSet presAssocID="{35905669-ECC7-4466-9728-643820E5ADA1}" presName="compNode" presStyleCnt="0"/>
      <dgm:spPr/>
    </dgm:pt>
    <dgm:pt modelId="{161752D2-67DF-42BB-BF2F-70BEF2ABB444}" type="pres">
      <dgm:prSet presAssocID="{35905669-ECC7-4466-9728-643820E5ADA1}" presName="noGeometry" presStyleCnt="0"/>
      <dgm:spPr/>
    </dgm:pt>
    <dgm:pt modelId="{A02400BF-C9B2-41AE-924C-2F4BDA12095B}" type="pres">
      <dgm:prSet presAssocID="{35905669-ECC7-4466-9728-643820E5ADA1}" presName="childTextVisible" presStyleLbl="bgAccFollowNode1" presStyleIdx="2" presStyleCnt="6" custLinFactNeighborX="-80694" custLinFactNeighborY="2661">
        <dgm:presLayoutVars>
          <dgm:bulletEnabled val="1"/>
        </dgm:presLayoutVars>
      </dgm:prSet>
      <dgm:spPr/>
      <dgm:t>
        <a:bodyPr/>
        <a:lstStyle/>
        <a:p>
          <a:endParaRPr lang="es-GT"/>
        </a:p>
      </dgm:t>
    </dgm:pt>
    <dgm:pt modelId="{CC2C3379-0EB3-4F74-B1A1-B16A1C874FAB}" type="pres">
      <dgm:prSet presAssocID="{35905669-ECC7-4466-9728-643820E5ADA1}" presName="childTextHidden" presStyleLbl="bgAccFollowNode1" presStyleIdx="2" presStyleCnt="6"/>
      <dgm:spPr/>
      <dgm:t>
        <a:bodyPr/>
        <a:lstStyle/>
        <a:p>
          <a:endParaRPr lang="es-GT"/>
        </a:p>
      </dgm:t>
    </dgm:pt>
    <dgm:pt modelId="{8C2FAFBC-0073-4A95-B856-8F20D6D0EDDE}" type="pres">
      <dgm:prSet presAssocID="{35905669-ECC7-4466-9728-643820E5ADA1}" presName="parentText" presStyleLbl="node1" presStyleIdx="2" presStyleCnt="6" custScaleX="164051" custScaleY="159578" custLinFactX="-40742" custLinFactNeighborX="-100000" custLinFactNeighborY="1">
        <dgm:presLayoutVars>
          <dgm:chMax val="1"/>
          <dgm:bulletEnabled val="1"/>
        </dgm:presLayoutVars>
      </dgm:prSet>
      <dgm:spPr/>
      <dgm:t>
        <a:bodyPr/>
        <a:lstStyle/>
        <a:p>
          <a:endParaRPr lang="es-GT"/>
        </a:p>
      </dgm:t>
    </dgm:pt>
    <dgm:pt modelId="{49D94452-6673-44E5-BA14-E451411DBB6C}" type="pres">
      <dgm:prSet presAssocID="{35905669-ECC7-4466-9728-643820E5ADA1}" presName="aSpace" presStyleCnt="0"/>
      <dgm:spPr/>
    </dgm:pt>
    <dgm:pt modelId="{66763CD6-B6E9-4F66-8929-36E4289E0CE2}" type="pres">
      <dgm:prSet presAssocID="{559B3897-2DB5-4DD0-8CF8-5FD4F90CA213}" presName="compNode" presStyleCnt="0"/>
      <dgm:spPr/>
    </dgm:pt>
    <dgm:pt modelId="{CCE81344-F66A-4407-99FE-39DCE4C6DCA8}" type="pres">
      <dgm:prSet presAssocID="{559B3897-2DB5-4DD0-8CF8-5FD4F90CA213}" presName="noGeometry" presStyleCnt="0"/>
      <dgm:spPr/>
    </dgm:pt>
    <dgm:pt modelId="{35785D5B-30F1-47B1-840F-8063B0FD8B75}" type="pres">
      <dgm:prSet presAssocID="{559B3897-2DB5-4DD0-8CF8-5FD4F90CA213}" presName="childTextVisible" presStyleLbl="bgAccFollowNode1" presStyleIdx="3" presStyleCnt="6" custScaleX="84131" custScaleY="96604" custLinFactX="-7000" custLinFactNeighborX="-100000" custLinFactNeighborY="2662">
        <dgm:presLayoutVars>
          <dgm:bulletEnabled val="1"/>
        </dgm:presLayoutVars>
      </dgm:prSet>
      <dgm:spPr/>
      <dgm:t>
        <a:bodyPr/>
        <a:lstStyle/>
        <a:p>
          <a:endParaRPr lang="es-GT"/>
        </a:p>
      </dgm:t>
    </dgm:pt>
    <dgm:pt modelId="{870EADE0-7689-4EF9-BF83-869E47F3AB41}" type="pres">
      <dgm:prSet presAssocID="{559B3897-2DB5-4DD0-8CF8-5FD4F90CA213}" presName="childTextHidden" presStyleLbl="bgAccFollowNode1" presStyleIdx="3" presStyleCnt="6"/>
      <dgm:spPr/>
      <dgm:t>
        <a:bodyPr/>
        <a:lstStyle/>
        <a:p>
          <a:endParaRPr lang="es-GT"/>
        </a:p>
      </dgm:t>
    </dgm:pt>
    <dgm:pt modelId="{A8AA306C-7FD1-4522-BEED-30CCE989E041}" type="pres">
      <dgm:prSet presAssocID="{559B3897-2DB5-4DD0-8CF8-5FD4F90CA213}" presName="parentText" presStyleLbl="node1" presStyleIdx="3" presStyleCnt="6" custScaleX="164051" custScaleY="159578" custLinFactX="-100000" custLinFactNeighborX="-102036">
        <dgm:presLayoutVars>
          <dgm:chMax val="1"/>
          <dgm:bulletEnabled val="1"/>
        </dgm:presLayoutVars>
      </dgm:prSet>
      <dgm:spPr/>
      <dgm:t>
        <a:bodyPr/>
        <a:lstStyle/>
        <a:p>
          <a:endParaRPr lang="es-GT"/>
        </a:p>
      </dgm:t>
    </dgm:pt>
    <dgm:pt modelId="{274E5F13-EC6B-4308-BBBC-D2B599AD35D5}" type="pres">
      <dgm:prSet presAssocID="{559B3897-2DB5-4DD0-8CF8-5FD4F90CA213}" presName="aSpace" presStyleCnt="0"/>
      <dgm:spPr/>
    </dgm:pt>
    <dgm:pt modelId="{D9480837-0872-4B15-BFCD-73CDA44E11AC}" type="pres">
      <dgm:prSet presAssocID="{3FF99DC5-663F-4582-8F16-1C92C7E7B677}" presName="compNode" presStyleCnt="0"/>
      <dgm:spPr/>
    </dgm:pt>
    <dgm:pt modelId="{094FB762-5169-479A-B206-31D3A3AAFB6D}" type="pres">
      <dgm:prSet presAssocID="{3FF99DC5-663F-4582-8F16-1C92C7E7B677}" presName="noGeometry" presStyleCnt="0"/>
      <dgm:spPr/>
    </dgm:pt>
    <dgm:pt modelId="{4F33469F-73BF-47E7-871E-D68FD4B30FA5}" type="pres">
      <dgm:prSet presAssocID="{3FF99DC5-663F-4582-8F16-1C92C7E7B677}" presName="childTextVisible" presStyleLbl="bgAccFollowNode1" presStyleIdx="4" presStyleCnt="6" custLinFactX="-43785" custLinFactNeighborX="-100000" custLinFactNeighborY="2661">
        <dgm:presLayoutVars>
          <dgm:bulletEnabled val="1"/>
        </dgm:presLayoutVars>
      </dgm:prSet>
      <dgm:spPr/>
    </dgm:pt>
    <dgm:pt modelId="{76EEA298-B91F-4570-9C64-420C3D301608}" type="pres">
      <dgm:prSet presAssocID="{3FF99DC5-663F-4582-8F16-1C92C7E7B677}" presName="childTextHidden" presStyleLbl="bgAccFollowNode1" presStyleIdx="4" presStyleCnt="6"/>
      <dgm:spPr/>
    </dgm:pt>
    <dgm:pt modelId="{01057914-B14B-4CF3-86D1-BF0962C51003}" type="pres">
      <dgm:prSet presAssocID="{3FF99DC5-663F-4582-8F16-1C92C7E7B677}" presName="parentText" presStyleLbl="node1" presStyleIdx="4" presStyleCnt="6" custScaleX="164051" custScaleY="159578" custLinFactX="-100000" custLinFactNeighborX="-175604" custLinFactNeighborY="1">
        <dgm:presLayoutVars>
          <dgm:chMax val="1"/>
          <dgm:bulletEnabled val="1"/>
        </dgm:presLayoutVars>
      </dgm:prSet>
      <dgm:spPr/>
      <dgm:t>
        <a:bodyPr/>
        <a:lstStyle/>
        <a:p>
          <a:endParaRPr lang="es-GT"/>
        </a:p>
      </dgm:t>
    </dgm:pt>
    <dgm:pt modelId="{A22E7A8C-65EB-4C72-9D54-42AECC2C5E9A}" type="pres">
      <dgm:prSet presAssocID="{3FF99DC5-663F-4582-8F16-1C92C7E7B677}" presName="aSpace" presStyleCnt="0"/>
      <dgm:spPr/>
    </dgm:pt>
    <dgm:pt modelId="{25F9E807-24D8-44F3-B761-57EEEC32BACD}" type="pres">
      <dgm:prSet presAssocID="{11F85862-72C8-4FC7-A822-023D98356A28}" presName="compNode" presStyleCnt="0"/>
      <dgm:spPr/>
    </dgm:pt>
    <dgm:pt modelId="{0D2C4F03-099C-4E38-8FB9-D99A6586C8F0}" type="pres">
      <dgm:prSet presAssocID="{11F85862-72C8-4FC7-A822-023D98356A28}" presName="noGeometry" presStyleCnt="0"/>
      <dgm:spPr/>
    </dgm:pt>
    <dgm:pt modelId="{A4312977-7A3E-4B63-9172-17B06B9E121A}" type="pres">
      <dgm:prSet presAssocID="{11F85862-72C8-4FC7-A822-023D98356A28}" presName="childTextVisible" presStyleLbl="bgAccFollowNode1" presStyleIdx="5" presStyleCnt="6" custLinFactX="-66497" custLinFactNeighborX="-100000" custLinFactNeighborY="-2661">
        <dgm:presLayoutVars>
          <dgm:bulletEnabled val="1"/>
        </dgm:presLayoutVars>
      </dgm:prSet>
      <dgm:spPr/>
    </dgm:pt>
    <dgm:pt modelId="{56171AE2-CC97-464F-9D5E-4B0497211A91}" type="pres">
      <dgm:prSet presAssocID="{11F85862-72C8-4FC7-A822-023D98356A28}" presName="childTextHidden" presStyleLbl="bgAccFollowNode1" presStyleIdx="5" presStyleCnt="6"/>
      <dgm:spPr/>
    </dgm:pt>
    <dgm:pt modelId="{E143137F-78F3-4438-9F7A-7E86A6357B02}" type="pres">
      <dgm:prSet presAssocID="{11F85862-72C8-4FC7-A822-023D98356A28}" presName="parentText" presStyleLbl="node1" presStyleIdx="5" presStyleCnt="6" custScaleX="164051" custScaleY="159578" custLinFactX="-149173" custLinFactNeighborX="-200000" custLinFactNeighborY="-1">
        <dgm:presLayoutVars>
          <dgm:chMax val="1"/>
          <dgm:bulletEnabled val="1"/>
        </dgm:presLayoutVars>
      </dgm:prSet>
      <dgm:spPr/>
      <dgm:t>
        <a:bodyPr/>
        <a:lstStyle/>
        <a:p>
          <a:endParaRPr lang="es-GT"/>
        </a:p>
      </dgm:t>
    </dgm:pt>
  </dgm:ptLst>
  <dgm:cxnLst>
    <dgm:cxn modelId="{63A7BFF1-B913-40AB-ACFC-C23C779B0AB3}" type="presOf" srcId="{D2B36D02-E5A5-4B94-93E2-EA96DFE5ED2B}" destId="{CC2C3379-0EB3-4F74-B1A1-B16A1C874FAB}" srcOrd="1" destOrd="0" presId="urn:microsoft.com/office/officeart/2005/8/layout/hProcess6"/>
    <dgm:cxn modelId="{E4C8D74D-4DF3-4880-99CC-C1B1C229DF91}" srcId="{6DB819A5-03B3-4A63-8CEA-585E7C4ABDE2}" destId="{3FF99DC5-663F-4582-8F16-1C92C7E7B677}" srcOrd="4" destOrd="0" parTransId="{896ED96F-ED40-43ED-A37B-DAD958D828CB}" sibTransId="{8D50CC74-BBFA-4883-90AE-87AC33C17EE2}"/>
    <dgm:cxn modelId="{9BF367C5-2987-4B99-BD99-00657335C45C}" type="presOf" srcId="{D2B36D02-E5A5-4B94-93E2-EA96DFE5ED2B}" destId="{A02400BF-C9B2-41AE-924C-2F4BDA12095B}" srcOrd="0" destOrd="0" presId="urn:microsoft.com/office/officeart/2005/8/layout/hProcess6"/>
    <dgm:cxn modelId="{A6D6398E-FED5-41B8-A6AD-364F4B8D83DE}" type="presOf" srcId="{874617FB-40E8-4E05-AFFC-DFD905A39840}" destId="{870EADE0-7689-4EF9-BF83-869E47F3AB41}" srcOrd="1" destOrd="0" presId="urn:microsoft.com/office/officeart/2005/8/layout/hProcess6"/>
    <dgm:cxn modelId="{0B3AA91E-4DC3-4384-8699-92F3BF8F8E15}" type="presOf" srcId="{35905669-ECC7-4466-9728-643820E5ADA1}" destId="{8C2FAFBC-0073-4A95-B856-8F20D6D0EDDE}" srcOrd="0" destOrd="0" presId="urn:microsoft.com/office/officeart/2005/8/layout/hProcess6"/>
    <dgm:cxn modelId="{F2093168-B482-4CE3-BD90-163008A93606}" srcId="{6DB819A5-03B3-4A63-8CEA-585E7C4ABDE2}" destId="{35905669-ECC7-4466-9728-643820E5ADA1}" srcOrd="2" destOrd="0" parTransId="{C5F490CF-CD0F-4217-A42D-98EA52C0F387}" sibTransId="{DE0213B3-EABF-4816-905C-F4AB2EBA6F1D}"/>
    <dgm:cxn modelId="{6E7BFC27-F335-4ADE-A4A8-76524A3BD139}" type="presOf" srcId="{EB5F0DDE-8319-4D77-BF9A-8E57FA4DB542}" destId="{36EB6599-7912-4CB5-947C-317B116FDCCA}" srcOrd="0" destOrd="0" presId="urn:microsoft.com/office/officeart/2005/8/layout/hProcess6"/>
    <dgm:cxn modelId="{68D7C165-9569-4193-9378-391922CD4CD7}" srcId="{9AFC4903-6354-4A7A-BD20-12720C9F6A8C}" destId="{EB5F0DDE-8319-4D77-BF9A-8E57FA4DB542}" srcOrd="0" destOrd="0" parTransId="{162D8D99-7A40-40D7-84D7-C3FFC827B388}" sibTransId="{55D92ABF-1D1E-4FBF-AF62-4EC06C0B0BFB}"/>
    <dgm:cxn modelId="{BCECCC12-0BDC-441D-8C04-A7FDF8B1FC44}" type="presOf" srcId="{9AFC4903-6354-4A7A-BD20-12720C9F6A8C}" destId="{D351C3AB-399D-43C2-B6D6-4325AF048481}" srcOrd="0" destOrd="0" presId="urn:microsoft.com/office/officeart/2005/8/layout/hProcess6"/>
    <dgm:cxn modelId="{8BF7ABC7-EAA3-4F22-90B5-E4515C249A72}" type="presOf" srcId="{874617FB-40E8-4E05-AFFC-DFD905A39840}" destId="{35785D5B-30F1-47B1-840F-8063B0FD8B75}" srcOrd="0" destOrd="0" presId="urn:microsoft.com/office/officeart/2005/8/layout/hProcess6"/>
    <dgm:cxn modelId="{4DD3231A-D342-4BCA-9351-D542BF004405}" srcId="{559B3897-2DB5-4DD0-8CF8-5FD4F90CA213}" destId="{874617FB-40E8-4E05-AFFC-DFD905A39840}" srcOrd="0" destOrd="0" parTransId="{97564B74-85D5-4F5A-92E6-D2EE4CA6A8AB}" sibTransId="{D1439E69-7998-4900-BD5F-BF1A92B58079}"/>
    <dgm:cxn modelId="{B4AF1D63-3CE9-4408-BAF4-01B7F6C8691F}" srcId="{6DB819A5-03B3-4A63-8CEA-585E7C4ABDE2}" destId="{11F85862-72C8-4FC7-A822-023D98356A28}" srcOrd="5" destOrd="0" parTransId="{7AB6AE80-049D-4CD9-A342-3F9252A14F14}" sibTransId="{D3C00AA4-D81B-4542-9D32-A1FB6F24E309}"/>
    <dgm:cxn modelId="{2C1F92C4-E9CB-4A62-B78E-2EBB64C26878}" srcId="{6DB819A5-03B3-4A63-8CEA-585E7C4ABDE2}" destId="{33918129-B39F-41F7-ABFF-1FA656A82E94}" srcOrd="0" destOrd="0" parTransId="{509ECDA7-B279-46F0-AE89-7A74D29FEEA7}" sibTransId="{D44504D4-1E19-4396-9901-A7A7BE9C4752}"/>
    <dgm:cxn modelId="{B318DC8B-3AC0-44B2-9E0B-DB64D1C19EEC}" type="presOf" srcId="{33918129-B39F-41F7-ABFF-1FA656A82E94}" destId="{503987B1-C884-49A3-8E0B-6296F7A00815}" srcOrd="0" destOrd="0" presId="urn:microsoft.com/office/officeart/2005/8/layout/hProcess6"/>
    <dgm:cxn modelId="{7C354CD1-B77F-4F5D-9355-499F0093D75F}" type="presOf" srcId="{559B3897-2DB5-4DD0-8CF8-5FD4F90CA213}" destId="{A8AA306C-7FD1-4522-BEED-30CCE989E041}" srcOrd="0" destOrd="0" presId="urn:microsoft.com/office/officeart/2005/8/layout/hProcess6"/>
    <dgm:cxn modelId="{26343E36-1BF2-4ADB-A988-7D7DE2777B20}" type="presOf" srcId="{3FF99DC5-663F-4582-8F16-1C92C7E7B677}" destId="{01057914-B14B-4CF3-86D1-BF0962C51003}" srcOrd="0" destOrd="0" presId="urn:microsoft.com/office/officeart/2005/8/layout/hProcess6"/>
    <dgm:cxn modelId="{2D2F9455-8034-43A7-BB04-C500812EE911}" srcId="{6DB819A5-03B3-4A63-8CEA-585E7C4ABDE2}" destId="{559B3897-2DB5-4DD0-8CF8-5FD4F90CA213}" srcOrd="3" destOrd="0" parTransId="{F6606A62-918E-4CE4-9CCC-8872BAB6EE5B}" sibTransId="{B018B993-E105-4676-ABA6-591875F6ABA0}"/>
    <dgm:cxn modelId="{38105EEA-BD71-416D-B7AA-8059DD9B2D12}" srcId="{35905669-ECC7-4466-9728-643820E5ADA1}" destId="{D2B36D02-E5A5-4B94-93E2-EA96DFE5ED2B}" srcOrd="0" destOrd="0" parTransId="{DF7E82DF-3A7C-4610-A180-4D0739A15A97}" sibTransId="{6EB10480-63A1-4D88-8227-C9C9DD24B408}"/>
    <dgm:cxn modelId="{7DFB9CF7-0C8B-4220-A225-A9C481029933}" srcId="{6DB819A5-03B3-4A63-8CEA-585E7C4ABDE2}" destId="{9AFC4903-6354-4A7A-BD20-12720C9F6A8C}" srcOrd="1" destOrd="0" parTransId="{E533F92F-DB3F-4B9B-BC70-BAC6AE2609FA}" sibTransId="{D67BED7D-6A4B-486A-8209-BBF2E910DB1B}"/>
    <dgm:cxn modelId="{F215C4F8-BC50-4514-B3EB-C23F849C0BD2}" type="presOf" srcId="{EB5F0DDE-8319-4D77-BF9A-8E57FA4DB542}" destId="{7F5A3F6A-0D70-42C1-A87F-7C4764FF43E2}" srcOrd="1" destOrd="0" presId="urn:microsoft.com/office/officeart/2005/8/layout/hProcess6"/>
    <dgm:cxn modelId="{28F734E3-A791-464B-880C-1A36D88AC9BD}" type="presOf" srcId="{6DB819A5-03B3-4A63-8CEA-585E7C4ABDE2}" destId="{096621A4-E632-4DBE-BD80-CC17E54597FC}" srcOrd="0" destOrd="0" presId="urn:microsoft.com/office/officeart/2005/8/layout/hProcess6"/>
    <dgm:cxn modelId="{C52D7D67-F657-4C41-9568-1FA9CE4B5083}" type="presOf" srcId="{11F85862-72C8-4FC7-A822-023D98356A28}" destId="{E143137F-78F3-4438-9F7A-7E86A6357B02}" srcOrd="0" destOrd="0" presId="urn:microsoft.com/office/officeart/2005/8/layout/hProcess6"/>
    <dgm:cxn modelId="{EE7C4A9E-403F-4338-8C51-E3BB1DBC23C5}" type="presParOf" srcId="{096621A4-E632-4DBE-BD80-CC17E54597FC}" destId="{62D2C04E-21B9-44AE-9641-2794B9C516C9}" srcOrd="0" destOrd="0" presId="urn:microsoft.com/office/officeart/2005/8/layout/hProcess6"/>
    <dgm:cxn modelId="{C8CFCACD-4049-44F3-9DC7-9A8EBCDB0580}" type="presParOf" srcId="{62D2C04E-21B9-44AE-9641-2794B9C516C9}" destId="{A46FE62F-E346-4851-B418-42BC49D5474D}" srcOrd="0" destOrd="0" presId="urn:microsoft.com/office/officeart/2005/8/layout/hProcess6"/>
    <dgm:cxn modelId="{193619AC-F3D3-4A7C-878F-0AEA4B96B81C}" type="presParOf" srcId="{62D2C04E-21B9-44AE-9641-2794B9C516C9}" destId="{918D45F4-B4F3-4629-88D3-2BDBAD9C96E6}" srcOrd="1" destOrd="0" presId="urn:microsoft.com/office/officeart/2005/8/layout/hProcess6"/>
    <dgm:cxn modelId="{D1775394-6FD3-4E73-B3C7-425B2FD5D755}" type="presParOf" srcId="{62D2C04E-21B9-44AE-9641-2794B9C516C9}" destId="{79CA8800-E3D4-456B-B95F-9E2B3F78844F}" srcOrd="2" destOrd="0" presId="urn:microsoft.com/office/officeart/2005/8/layout/hProcess6"/>
    <dgm:cxn modelId="{23AE23E0-DB34-4FC7-80E6-F22AD8B27B3A}" type="presParOf" srcId="{62D2C04E-21B9-44AE-9641-2794B9C516C9}" destId="{503987B1-C884-49A3-8E0B-6296F7A00815}" srcOrd="3" destOrd="0" presId="urn:microsoft.com/office/officeart/2005/8/layout/hProcess6"/>
    <dgm:cxn modelId="{F3A9570A-3568-46C2-8851-CEF9883AEB3E}" type="presParOf" srcId="{096621A4-E632-4DBE-BD80-CC17E54597FC}" destId="{EF59A17D-7A6D-4E28-B49E-A8F9D8700CA2}" srcOrd="1" destOrd="0" presId="urn:microsoft.com/office/officeart/2005/8/layout/hProcess6"/>
    <dgm:cxn modelId="{CC6D615C-0D8C-4B88-A959-577CC8E7F17E}" type="presParOf" srcId="{096621A4-E632-4DBE-BD80-CC17E54597FC}" destId="{45776A90-6896-413A-8C7F-F49699965780}" srcOrd="2" destOrd="0" presId="urn:microsoft.com/office/officeart/2005/8/layout/hProcess6"/>
    <dgm:cxn modelId="{70CCCB80-685C-4CFB-B73C-352803CF9A7B}" type="presParOf" srcId="{45776A90-6896-413A-8C7F-F49699965780}" destId="{F2CB72C1-6A43-4136-9AD6-A6AD5E5BDDFA}" srcOrd="0" destOrd="0" presId="urn:microsoft.com/office/officeart/2005/8/layout/hProcess6"/>
    <dgm:cxn modelId="{9F7D1158-AAAC-425E-A534-9409621954E2}" type="presParOf" srcId="{45776A90-6896-413A-8C7F-F49699965780}" destId="{36EB6599-7912-4CB5-947C-317B116FDCCA}" srcOrd="1" destOrd="0" presId="urn:microsoft.com/office/officeart/2005/8/layout/hProcess6"/>
    <dgm:cxn modelId="{62CB32BF-6E89-40A6-A04F-D71ABC90735A}" type="presParOf" srcId="{45776A90-6896-413A-8C7F-F49699965780}" destId="{7F5A3F6A-0D70-42C1-A87F-7C4764FF43E2}" srcOrd="2" destOrd="0" presId="urn:microsoft.com/office/officeart/2005/8/layout/hProcess6"/>
    <dgm:cxn modelId="{372739AF-1568-4C54-BB4B-4D9933F61528}" type="presParOf" srcId="{45776A90-6896-413A-8C7F-F49699965780}" destId="{D351C3AB-399D-43C2-B6D6-4325AF048481}" srcOrd="3" destOrd="0" presId="urn:microsoft.com/office/officeart/2005/8/layout/hProcess6"/>
    <dgm:cxn modelId="{20B394B0-CA14-4A78-860C-0700ACF87FB8}" type="presParOf" srcId="{096621A4-E632-4DBE-BD80-CC17E54597FC}" destId="{6ED3A25F-B81A-40A1-87C2-20AC944AC8CD}" srcOrd="3" destOrd="0" presId="urn:microsoft.com/office/officeart/2005/8/layout/hProcess6"/>
    <dgm:cxn modelId="{ECC625D1-9A51-49D3-8EB1-EA6C1FBA8188}" type="presParOf" srcId="{096621A4-E632-4DBE-BD80-CC17E54597FC}" destId="{12F1BAF7-4E94-4518-84EA-35388BB7A5A1}" srcOrd="4" destOrd="0" presId="urn:microsoft.com/office/officeart/2005/8/layout/hProcess6"/>
    <dgm:cxn modelId="{FF530133-89D1-423D-9868-7158B8D30754}" type="presParOf" srcId="{12F1BAF7-4E94-4518-84EA-35388BB7A5A1}" destId="{161752D2-67DF-42BB-BF2F-70BEF2ABB444}" srcOrd="0" destOrd="0" presId="urn:microsoft.com/office/officeart/2005/8/layout/hProcess6"/>
    <dgm:cxn modelId="{9D45A2F4-2530-44C8-9526-031A79E21968}" type="presParOf" srcId="{12F1BAF7-4E94-4518-84EA-35388BB7A5A1}" destId="{A02400BF-C9B2-41AE-924C-2F4BDA12095B}" srcOrd="1" destOrd="0" presId="urn:microsoft.com/office/officeart/2005/8/layout/hProcess6"/>
    <dgm:cxn modelId="{1DC44152-9C88-40BD-A24C-F56C507AF362}" type="presParOf" srcId="{12F1BAF7-4E94-4518-84EA-35388BB7A5A1}" destId="{CC2C3379-0EB3-4F74-B1A1-B16A1C874FAB}" srcOrd="2" destOrd="0" presId="urn:microsoft.com/office/officeart/2005/8/layout/hProcess6"/>
    <dgm:cxn modelId="{4F0B8617-2061-4937-B0AB-24C20AD496C9}" type="presParOf" srcId="{12F1BAF7-4E94-4518-84EA-35388BB7A5A1}" destId="{8C2FAFBC-0073-4A95-B856-8F20D6D0EDDE}" srcOrd="3" destOrd="0" presId="urn:microsoft.com/office/officeart/2005/8/layout/hProcess6"/>
    <dgm:cxn modelId="{9B92E0A2-072D-41A9-BC78-7AD014AA5244}" type="presParOf" srcId="{096621A4-E632-4DBE-BD80-CC17E54597FC}" destId="{49D94452-6673-44E5-BA14-E451411DBB6C}" srcOrd="5" destOrd="0" presId="urn:microsoft.com/office/officeart/2005/8/layout/hProcess6"/>
    <dgm:cxn modelId="{BFECFFC2-C795-418D-8B4A-333B30063827}" type="presParOf" srcId="{096621A4-E632-4DBE-BD80-CC17E54597FC}" destId="{66763CD6-B6E9-4F66-8929-36E4289E0CE2}" srcOrd="6" destOrd="0" presId="urn:microsoft.com/office/officeart/2005/8/layout/hProcess6"/>
    <dgm:cxn modelId="{CE71F9F6-CC75-402F-9B83-C37CD282C6D4}" type="presParOf" srcId="{66763CD6-B6E9-4F66-8929-36E4289E0CE2}" destId="{CCE81344-F66A-4407-99FE-39DCE4C6DCA8}" srcOrd="0" destOrd="0" presId="urn:microsoft.com/office/officeart/2005/8/layout/hProcess6"/>
    <dgm:cxn modelId="{55E39339-2B3B-4AF3-904B-0E29EBEE4A0A}" type="presParOf" srcId="{66763CD6-B6E9-4F66-8929-36E4289E0CE2}" destId="{35785D5B-30F1-47B1-840F-8063B0FD8B75}" srcOrd="1" destOrd="0" presId="urn:microsoft.com/office/officeart/2005/8/layout/hProcess6"/>
    <dgm:cxn modelId="{4C361F42-1F65-4A29-9A59-2D8DFEE1835B}" type="presParOf" srcId="{66763CD6-B6E9-4F66-8929-36E4289E0CE2}" destId="{870EADE0-7689-4EF9-BF83-869E47F3AB41}" srcOrd="2" destOrd="0" presId="urn:microsoft.com/office/officeart/2005/8/layout/hProcess6"/>
    <dgm:cxn modelId="{AF577C6E-A03F-43C6-A250-5C15313B37E0}" type="presParOf" srcId="{66763CD6-B6E9-4F66-8929-36E4289E0CE2}" destId="{A8AA306C-7FD1-4522-BEED-30CCE989E041}" srcOrd="3" destOrd="0" presId="urn:microsoft.com/office/officeart/2005/8/layout/hProcess6"/>
    <dgm:cxn modelId="{BA5D3866-6BF8-4050-BD99-FDA0870B61B3}" type="presParOf" srcId="{096621A4-E632-4DBE-BD80-CC17E54597FC}" destId="{274E5F13-EC6B-4308-BBBC-D2B599AD35D5}" srcOrd="7" destOrd="0" presId="urn:microsoft.com/office/officeart/2005/8/layout/hProcess6"/>
    <dgm:cxn modelId="{842A5F9F-C7DA-469B-9BB2-F21D4266DAF7}" type="presParOf" srcId="{096621A4-E632-4DBE-BD80-CC17E54597FC}" destId="{D9480837-0872-4B15-BFCD-73CDA44E11AC}" srcOrd="8" destOrd="0" presId="urn:microsoft.com/office/officeart/2005/8/layout/hProcess6"/>
    <dgm:cxn modelId="{41F93F2A-79B0-4626-AFAB-B090476A4DEB}" type="presParOf" srcId="{D9480837-0872-4B15-BFCD-73CDA44E11AC}" destId="{094FB762-5169-479A-B206-31D3A3AAFB6D}" srcOrd="0" destOrd="0" presId="urn:microsoft.com/office/officeart/2005/8/layout/hProcess6"/>
    <dgm:cxn modelId="{86EBFFFE-9AF7-41FD-B4DF-F19E2ECD0EF9}" type="presParOf" srcId="{D9480837-0872-4B15-BFCD-73CDA44E11AC}" destId="{4F33469F-73BF-47E7-871E-D68FD4B30FA5}" srcOrd="1" destOrd="0" presId="urn:microsoft.com/office/officeart/2005/8/layout/hProcess6"/>
    <dgm:cxn modelId="{223C071D-7ECC-4F29-B136-E4ADB6DE3195}" type="presParOf" srcId="{D9480837-0872-4B15-BFCD-73CDA44E11AC}" destId="{76EEA298-B91F-4570-9C64-420C3D301608}" srcOrd="2" destOrd="0" presId="urn:microsoft.com/office/officeart/2005/8/layout/hProcess6"/>
    <dgm:cxn modelId="{BAC38C72-F515-40A0-9451-1F303ABF2C11}" type="presParOf" srcId="{D9480837-0872-4B15-BFCD-73CDA44E11AC}" destId="{01057914-B14B-4CF3-86D1-BF0962C51003}" srcOrd="3" destOrd="0" presId="urn:microsoft.com/office/officeart/2005/8/layout/hProcess6"/>
    <dgm:cxn modelId="{F5D6F4A7-D33F-467D-A5B2-144BAD7B8E6E}" type="presParOf" srcId="{096621A4-E632-4DBE-BD80-CC17E54597FC}" destId="{A22E7A8C-65EB-4C72-9D54-42AECC2C5E9A}" srcOrd="9" destOrd="0" presId="urn:microsoft.com/office/officeart/2005/8/layout/hProcess6"/>
    <dgm:cxn modelId="{EE5A329B-E362-4B8E-97AA-0D84E924DB8C}" type="presParOf" srcId="{096621A4-E632-4DBE-BD80-CC17E54597FC}" destId="{25F9E807-24D8-44F3-B761-57EEEC32BACD}" srcOrd="10" destOrd="0" presId="urn:microsoft.com/office/officeart/2005/8/layout/hProcess6"/>
    <dgm:cxn modelId="{DDA1C374-7BD0-4336-B1B5-8F2D95BE0190}" type="presParOf" srcId="{25F9E807-24D8-44F3-B761-57EEEC32BACD}" destId="{0D2C4F03-099C-4E38-8FB9-D99A6586C8F0}" srcOrd="0" destOrd="0" presId="urn:microsoft.com/office/officeart/2005/8/layout/hProcess6"/>
    <dgm:cxn modelId="{E2B79885-F0C6-4A21-9102-6041C7CD6697}" type="presParOf" srcId="{25F9E807-24D8-44F3-B761-57EEEC32BACD}" destId="{A4312977-7A3E-4B63-9172-17B06B9E121A}" srcOrd="1" destOrd="0" presId="urn:microsoft.com/office/officeart/2005/8/layout/hProcess6"/>
    <dgm:cxn modelId="{75519CAB-7EAC-43E0-96BD-C89E6F087106}" type="presParOf" srcId="{25F9E807-24D8-44F3-B761-57EEEC32BACD}" destId="{56171AE2-CC97-464F-9D5E-4B0497211A91}" srcOrd="2" destOrd="0" presId="urn:microsoft.com/office/officeart/2005/8/layout/hProcess6"/>
    <dgm:cxn modelId="{52165DAC-F877-4A6E-933F-9855A235D883}" type="presParOf" srcId="{25F9E807-24D8-44F3-B761-57EEEC32BACD}" destId="{E143137F-78F3-4438-9F7A-7E86A6357B02}"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B80E04-8CB4-4E32-AB03-7D99BC2769C8}" type="doc">
      <dgm:prSet loTypeId="urn:microsoft.com/office/officeart/2005/8/layout/vList3#2" loCatId="list" qsTypeId="urn:microsoft.com/office/officeart/2005/8/quickstyle/simple1" qsCatId="simple" csTypeId="urn:microsoft.com/office/officeart/2005/8/colors/accent1_2" csCatId="accent1" phldr="1"/>
      <dgm:spPr/>
    </dgm:pt>
    <dgm:pt modelId="{466E0BBC-95C0-4922-9658-5A55162F865F}">
      <dgm:prSet phldrT="[Texto]"/>
      <dgm:spPr>
        <a:solidFill>
          <a:srgbClr val="92D050"/>
        </a:solidFill>
      </dgm:spPr>
      <dgm:t>
        <a:bodyPr/>
        <a:lstStyle/>
        <a:p>
          <a:pPr algn="l"/>
          <a:r>
            <a:rPr lang="es-MX" b="0" i="0" dirty="0" smtClean="0">
              <a:solidFill>
                <a:schemeClr val="tx1"/>
              </a:solidFill>
              <a:latin typeface="Arial" pitchFamily="34" charset="0"/>
              <a:ea typeface="Verdana" pitchFamily="34" charset="0"/>
              <a:cs typeface="Arial" pitchFamily="34" charset="0"/>
            </a:rPr>
            <a:t>1 Plan de Mitigación Ambiental para Hortalizas</a:t>
          </a:r>
          <a:endParaRPr lang="es-GT" b="0" i="0" dirty="0">
            <a:solidFill>
              <a:schemeClr val="tx1"/>
            </a:solidFill>
            <a:latin typeface="Arial" pitchFamily="34" charset="0"/>
            <a:ea typeface="Verdana" pitchFamily="34" charset="0"/>
            <a:cs typeface="Arial" pitchFamily="34" charset="0"/>
          </a:endParaRPr>
        </a:p>
      </dgm:t>
    </dgm:pt>
    <dgm:pt modelId="{012B1A2A-B90A-4B62-A24A-5F3C85C5B9FF}" type="parTrans" cxnId="{01E0D2D5-CEBF-48CD-8A86-08B0821742B8}">
      <dgm:prSet/>
      <dgm:spPr/>
      <dgm:t>
        <a:bodyPr/>
        <a:lstStyle/>
        <a:p>
          <a:endParaRPr lang="es-GT" b="0" i="0">
            <a:latin typeface="Glober Regular"/>
            <a:cs typeface="Glober Regular"/>
          </a:endParaRPr>
        </a:p>
      </dgm:t>
    </dgm:pt>
    <dgm:pt modelId="{E27B0413-8F41-47EC-B56C-5B4F21C7FC8D}" type="sibTrans" cxnId="{01E0D2D5-CEBF-48CD-8A86-08B0821742B8}">
      <dgm:prSet/>
      <dgm:spPr/>
      <dgm:t>
        <a:bodyPr/>
        <a:lstStyle/>
        <a:p>
          <a:endParaRPr lang="es-GT" b="0" i="0">
            <a:latin typeface="Glober Regular"/>
            <a:cs typeface="Glober Regular"/>
          </a:endParaRPr>
        </a:p>
      </dgm:t>
    </dgm:pt>
    <dgm:pt modelId="{C1C94450-5551-41E8-8732-6DA1DF093A1C}">
      <dgm:prSet phldrT="[Texto]"/>
      <dgm:spPr>
        <a:solidFill>
          <a:srgbClr val="92D050"/>
        </a:solidFill>
      </dgm:spPr>
      <dgm:t>
        <a:bodyPr/>
        <a:lstStyle/>
        <a:p>
          <a:pPr algn="l"/>
          <a:r>
            <a:rPr lang="es-MX" b="0" i="0" dirty="0" smtClean="0">
              <a:solidFill>
                <a:schemeClr val="tx1"/>
              </a:solidFill>
              <a:latin typeface="Arial" pitchFamily="34" charset="0"/>
              <a:cs typeface="Arial" pitchFamily="34" charset="0"/>
            </a:rPr>
            <a:t>1 Plan de Mitigación Ambiental para Café</a:t>
          </a:r>
          <a:endParaRPr lang="es-GT" b="0" i="0" dirty="0">
            <a:solidFill>
              <a:schemeClr val="tx1"/>
            </a:solidFill>
            <a:latin typeface="Arial" pitchFamily="34" charset="0"/>
            <a:cs typeface="Arial" pitchFamily="34" charset="0"/>
          </a:endParaRPr>
        </a:p>
      </dgm:t>
    </dgm:pt>
    <dgm:pt modelId="{9B1E215E-4424-45FB-8127-0322A87B28AF}" type="parTrans" cxnId="{DE24F46C-C1B3-478D-8B13-1DFE48705508}">
      <dgm:prSet/>
      <dgm:spPr/>
      <dgm:t>
        <a:bodyPr/>
        <a:lstStyle/>
        <a:p>
          <a:endParaRPr lang="es-GT" b="0" i="0">
            <a:latin typeface="Glober Regular"/>
            <a:cs typeface="Glober Regular"/>
          </a:endParaRPr>
        </a:p>
      </dgm:t>
    </dgm:pt>
    <dgm:pt modelId="{8C149487-840F-47E0-998D-3789F3EF78CB}" type="sibTrans" cxnId="{DE24F46C-C1B3-478D-8B13-1DFE48705508}">
      <dgm:prSet/>
      <dgm:spPr/>
      <dgm:t>
        <a:bodyPr/>
        <a:lstStyle/>
        <a:p>
          <a:endParaRPr lang="es-GT" b="0" i="0">
            <a:latin typeface="Glober Regular"/>
            <a:cs typeface="Glober Regular"/>
          </a:endParaRPr>
        </a:p>
      </dgm:t>
    </dgm:pt>
    <dgm:pt modelId="{B58B8A97-CCAD-4E14-9D06-DDF1CCE3F2FF}">
      <dgm:prSet phldrT="[Texto]"/>
      <dgm:spPr>
        <a:solidFill>
          <a:srgbClr val="92D050"/>
        </a:solidFill>
      </dgm:spPr>
      <dgm:t>
        <a:bodyPr/>
        <a:lstStyle/>
        <a:p>
          <a:pPr algn="l"/>
          <a:r>
            <a:rPr lang="es-MX" b="0" i="0" dirty="0" smtClean="0">
              <a:solidFill>
                <a:schemeClr val="tx1"/>
              </a:solidFill>
              <a:latin typeface="Arial" pitchFamily="34" charset="0"/>
              <a:cs typeface="Arial" pitchFamily="34" charset="0"/>
            </a:rPr>
            <a:t>1 Plan de Mitigación Ambiental para  SAN</a:t>
          </a:r>
          <a:endParaRPr lang="es-GT" b="0" i="0" dirty="0">
            <a:solidFill>
              <a:schemeClr val="tx1"/>
            </a:solidFill>
            <a:latin typeface="Arial" pitchFamily="34" charset="0"/>
            <a:cs typeface="Arial" pitchFamily="34" charset="0"/>
          </a:endParaRPr>
        </a:p>
      </dgm:t>
    </dgm:pt>
    <dgm:pt modelId="{3C9C74FC-A082-429C-94D6-B130995A1496}" type="parTrans" cxnId="{41A5DA9A-4633-41EF-8EA6-24C8C3DEAB4B}">
      <dgm:prSet/>
      <dgm:spPr/>
      <dgm:t>
        <a:bodyPr/>
        <a:lstStyle/>
        <a:p>
          <a:endParaRPr lang="es-GT" b="0" i="0">
            <a:latin typeface="Glober Regular"/>
            <a:cs typeface="Glober Regular"/>
          </a:endParaRPr>
        </a:p>
      </dgm:t>
    </dgm:pt>
    <dgm:pt modelId="{69ADFA50-1BE5-4C2B-80EC-8A3052512174}" type="sibTrans" cxnId="{41A5DA9A-4633-41EF-8EA6-24C8C3DEAB4B}">
      <dgm:prSet/>
      <dgm:spPr/>
      <dgm:t>
        <a:bodyPr/>
        <a:lstStyle/>
        <a:p>
          <a:endParaRPr lang="es-GT" b="0" i="0">
            <a:latin typeface="Glober Regular"/>
            <a:cs typeface="Glober Regular"/>
          </a:endParaRPr>
        </a:p>
      </dgm:t>
    </dgm:pt>
    <dgm:pt modelId="{335623FA-7602-49CF-8E70-9361EA88FB36}">
      <dgm:prSet/>
      <dgm:spPr>
        <a:solidFill>
          <a:srgbClr val="92D050"/>
        </a:solidFill>
      </dgm:spPr>
      <dgm:t>
        <a:bodyPr/>
        <a:lstStyle/>
        <a:p>
          <a:pPr algn="l"/>
          <a:r>
            <a:rPr lang="es-MX" b="0" i="0" dirty="0" smtClean="0">
              <a:solidFill>
                <a:schemeClr val="tx1"/>
              </a:solidFill>
              <a:latin typeface="Arial" pitchFamily="34" charset="0"/>
              <a:cs typeface="Arial" pitchFamily="34" charset="0"/>
            </a:rPr>
            <a:t>1 Plan de Mitigación Ambiental para Artesanías</a:t>
          </a:r>
          <a:endParaRPr lang="es-GT" b="0" i="0" dirty="0">
            <a:solidFill>
              <a:schemeClr val="tx1"/>
            </a:solidFill>
            <a:latin typeface="Arial" pitchFamily="34" charset="0"/>
            <a:cs typeface="Arial" pitchFamily="34" charset="0"/>
          </a:endParaRPr>
        </a:p>
      </dgm:t>
    </dgm:pt>
    <dgm:pt modelId="{DEAD415E-C7C8-4D56-B925-7949F629CB05}" type="parTrans" cxnId="{5CDCC98A-0640-4F87-B6A9-14DD47C83643}">
      <dgm:prSet/>
      <dgm:spPr/>
      <dgm:t>
        <a:bodyPr/>
        <a:lstStyle/>
        <a:p>
          <a:endParaRPr lang="es-GT" b="0" i="0">
            <a:latin typeface="Glober Regular"/>
            <a:cs typeface="Glober Regular"/>
          </a:endParaRPr>
        </a:p>
      </dgm:t>
    </dgm:pt>
    <dgm:pt modelId="{03EC1DF2-072D-4E3B-96CC-13BA329A46C6}" type="sibTrans" cxnId="{5CDCC98A-0640-4F87-B6A9-14DD47C83643}">
      <dgm:prSet/>
      <dgm:spPr/>
      <dgm:t>
        <a:bodyPr/>
        <a:lstStyle/>
        <a:p>
          <a:endParaRPr lang="es-GT" b="0" i="0">
            <a:latin typeface="Glober Regular"/>
            <a:cs typeface="Glober Regular"/>
          </a:endParaRPr>
        </a:p>
      </dgm:t>
    </dgm:pt>
    <dgm:pt modelId="{58B7C7FF-03EE-4BB1-977E-11A0FEA5B2BF}" type="pres">
      <dgm:prSet presAssocID="{4AB80E04-8CB4-4E32-AB03-7D99BC2769C8}" presName="linearFlow" presStyleCnt="0">
        <dgm:presLayoutVars>
          <dgm:dir/>
          <dgm:resizeHandles val="exact"/>
        </dgm:presLayoutVars>
      </dgm:prSet>
      <dgm:spPr/>
    </dgm:pt>
    <dgm:pt modelId="{163074FC-70FD-4D59-BC28-439797CE7A76}" type="pres">
      <dgm:prSet presAssocID="{466E0BBC-95C0-4922-9658-5A55162F865F}" presName="composite" presStyleCnt="0"/>
      <dgm:spPr/>
    </dgm:pt>
    <dgm:pt modelId="{B3831263-5AF6-4BFC-B6E8-DE016B7DEAEC}" type="pres">
      <dgm:prSet presAssocID="{466E0BBC-95C0-4922-9658-5A55162F865F}" presName="imgShp" presStyleLbl="fgImgPlace1" presStyleIdx="0" presStyleCnt="4"/>
      <dgm:spPr>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FA26448C-5844-42DE-AA20-BA5FB3992F72}" type="pres">
      <dgm:prSet presAssocID="{466E0BBC-95C0-4922-9658-5A55162F865F}" presName="txShp" presStyleLbl="node1" presStyleIdx="0" presStyleCnt="4">
        <dgm:presLayoutVars>
          <dgm:bulletEnabled val="1"/>
        </dgm:presLayoutVars>
      </dgm:prSet>
      <dgm:spPr/>
      <dgm:t>
        <a:bodyPr/>
        <a:lstStyle/>
        <a:p>
          <a:endParaRPr lang="es-GT"/>
        </a:p>
      </dgm:t>
    </dgm:pt>
    <dgm:pt modelId="{AF43E6CD-E3B7-43D8-A5C3-3392415093A2}" type="pres">
      <dgm:prSet presAssocID="{E27B0413-8F41-47EC-B56C-5B4F21C7FC8D}" presName="spacing" presStyleCnt="0"/>
      <dgm:spPr/>
    </dgm:pt>
    <dgm:pt modelId="{B794977F-1B0F-4A65-8B35-B1C33F630350}" type="pres">
      <dgm:prSet presAssocID="{C1C94450-5551-41E8-8732-6DA1DF093A1C}" presName="composite" presStyleCnt="0"/>
      <dgm:spPr/>
    </dgm:pt>
    <dgm:pt modelId="{82162303-057C-4A77-949F-1FE256C8D2E2}" type="pres">
      <dgm:prSet presAssocID="{C1C94450-5551-41E8-8732-6DA1DF093A1C}" presName="imgShp" presStyleLbl="fgImgPlace1" presStyleIdx="1" presStyleCnt="4"/>
      <dgm:spPr>
        <a:blipFill rotWithShape="0">
          <a:blip xmlns:r="http://schemas.openxmlformats.org/officeDocument/2006/relationships" r:embed="rId2"/>
          <a:stretch>
            <a:fillRect/>
          </a:stretch>
        </a:blipFill>
      </dgm:spPr>
    </dgm:pt>
    <dgm:pt modelId="{94089B32-D083-4B1C-B4CC-A30336E0FB5B}" type="pres">
      <dgm:prSet presAssocID="{C1C94450-5551-41E8-8732-6DA1DF093A1C}" presName="txShp" presStyleLbl="node1" presStyleIdx="1" presStyleCnt="4">
        <dgm:presLayoutVars>
          <dgm:bulletEnabled val="1"/>
        </dgm:presLayoutVars>
      </dgm:prSet>
      <dgm:spPr/>
      <dgm:t>
        <a:bodyPr/>
        <a:lstStyle/>
        <a:p>
          <a:endParaRPr lang="es-GT"/>
        </a:p>
      </dgm:t>
    </dgm:pt>
    <dgm:pt modelId="{5D448025-D03D-4269-9065-900D5EFF3196}" type="pres">
      <dgm:prSet presAssocID="{8C149487-840F-47E0-998D-3789F3EF78CB}" presName="spacing" presStyleCnt="0"/>
      <dgm:spPr/>
    </dgm:pt>
    <dgm:pt modelId="{A87161EF-EF45-4EBE-A079-874D1805A3FD}" type="pres">
      <dgm:prSet presAssocID="{335623FA-7602-49CF-8E70-9361EA88FB36}" presName="composite" presStyleCnt="0"/>
      <dgm:spPr/>
    </dgm:pt>
    <dgm:pt modelId="{3999CDDF-797B-4E19-9F83-0670191C39B2}" type="pres">
      <dgm:prSet presAssocID="{335623FA-7602-49CF-8E70-9361EA88FB36}" presName="imgShp" presStyleLbl="fgImgPlace1" presStyleIdx="2" presStyleCnt="4"/>
      <dgm:spPr>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dgm:spPr>
    </dgm:pt>
    <dgm:pt modelId="{BC6C5099-673B-41B6-9B13-94F5D33F9CFD}" type="pres">
      <dgm:prSet presAssocID="{335623FA-7602-49CF-8E70-9361EA88FB36}" presName="txShp" presStyleLbl="node1" presStyleIdx="2" presStyleCnt="4">
        <dgm:presLayoutVars>
          <dgm:bulletEnabled val="1"/>
        </dgm:presLayoutVars>
      </dgm:prSet>
      <dgm:spPr/>
      <dgm:t>
        <a:bodyPr/>
        <a:lstStyle/>
        <a:p>
          <a:endParaRPr lang="es-GT"/>
        </a:p>
      </dgm:t>
    </dgm:pt>
    <dgm:pt modelId="{63DBD85F-3331-46CD-974A-EAF63C7E1018}" type="pres">
      <dgm:prSet presAssocID="{03EC1DF2-072D-4E3B-96CC-13BA329A46C6}" presName="spacing" presStyleCnt="0"/>
      <dgm:spPr/>
    </dgm:pt>
    <dgm:pt modelId="{55BC2E98-0C5E-4436-A542-37E34B5CB0CC}" type="pres">
      <dgm:prSet presAssocID="{B58B8A97-CCAD-4E14-9D06-DDF1CCE3F2FF}" presName="composite" presStyleCnt="0"/>
      <dgm:spPr/>
    </dgm:pt>
    <dgm:pt modelId="{AD29D9FD-A8AB-4454-9E19-60B59FD3CFD7}" type="pres">
      <dgm:prSet presAssocID="{B58B8A97-CCAD-4E14-9D06-DDF1CCE3F2FF}" presName="imgShp" presStyleLbl="fgImgPlace1" presStyleIdx="3" presStyleCnt="4"/>
      <dgm:spPr>
        <a:blipFill rotWithShape="0">
          <a:blip xmlns:r="http://schemas.openxmlformats.org/officeDocument/2006/relationships" r:embed="rId4"/>
          <a:stretch>
            <a:fillRect/>
          </a:stretch>
        </a:blipFill>
      </dgm:spPr>
      <dgm:t>
        <a:bodyPr/>
        <a:lstStyle/>
        <a:p>
          <a:endParaRPr lang="es-GT"/>
        </a:p>
      </dgm:t>
    </dgm:pt>
    <dgm:pt modelId="{2DD87D75-5FD0-4B2A-A6B7-82D31D8792AC}" type="pres">
      <dgm:prSet presAssocID="{B58B8A97-CCAD-4E14-9D06-DDF1CCE3F2FF}" presName="txShp" presStyleLbl="node1" presStyleIdx="3" presStyleCnt="4">
        <dgm:presLayoutVars>
          <dgm:bulletEnabled val="1"/>
        </dgm:presLayoutVars>
      </dgm:prSet>
      <dgm:spPr/>
      <dgm:t>
        <a:bodyPr/>
        <a:lstStyle/>
        <a:p>
          <a:endParaRPr lang="es-GT"/>
        </a:p>
      </dgm:t>
    </dgm:pt>
  </dgm:ptLst>
  <dgm:cxnLst>
    <dgm:cxn modelId="{5CDCC98A-0640-4F87-B6A9-14DD47C83643}" srcId="{4AB80E04-8CB4-4E32-AB03-7D99BC2769C8}" destId="{335623FA-7602-49CF-8E70-9361EA88FB36}" srcOrd="2" destOrd="0" parTransId="{DEAD415E-C7C8-4D56-B925-7949F629CB05}" sibTransId="{03EC1DF2-072D-4E3B-96CC-13BA329A46C6}"/>
    <dgm:cxn modelId="{15502BEE-3D84-4D7A-A348-6A76D0A0894D}" type="presOf" srcId="{335623FA-7602-49CF-8E70-9361EA88FB36}" destId="{BC6C5099-673B-41B6-9B13-94F5D33F9CFD}" srcOrd="0" destOrd="0" presId="urn:microsoft.com/office/officeart/2005/8/layout/vList3#2"/>
    <dgm:cxn modelId="{D912894E-4714-44DF-8998-0962699D0394}" type="presOf" srcId="{C1C94450-5551-41E8-8732-6DA1DF093A1C}" destId="{94089B32-D083-4B1C-B4CC-A30336E0FB5B}" srcOrd="0" destOrd="0" presId="urn:microsoft.com/office/officeart/2005/8/layout/vList3#2"/>
    <dgm:cxn modelId="{B59C83E0-D183-4CDA-9712-EA0DD64313A8}" type="presOf" srcId="{B58B8A97-CCAD-4E14-9D06-DDF1CCE3F2FF}" destId="{2DD87D75-5FD0-4B2A-A6B7-82D31D8792AC}" srcOrd="0" destOrd="0" presId="urn:microsoft.com/office/officeart/2005/8/layout/vList3#2"/>
    <dgm:cxn modelId="{062D2592-1C7A-471E-9FA0-36FA6A65581F}" type="presOf" srcId="{466E0BBC-95C0-4922-9658-5A55162F865F}" destId="{FA26448C-5844-42DE-AA20-BA5FB3992F72}" srcOrd="0" destOrd="0" presId="urn:microsoft.com/office/officeart/2005/8/layout/vList3#2"/>
    <dgm:cxn modelId="{41A5DA9A-4633-41EF-8EA6-24C8C3DEAB4B}" srcId="{4AB80E04-8CB4-4E32-AB03-7D99BC2769C8}" destId="{B58B8A97-CCAD-4E14-9D06-DDF1CCE3F2FF}" srcOrd="3" destOrd="0" parTransId="{3C9C74FC-A082-429C-94D6-B130995A1496}" sibTransId="{69ADFA50-1BE5-4C2B-80EC-8A3052512174}"/>
    <dgm:cxn modelId="{DE24F46C-C1B3-478D-8B13-1DFE48705508}" srcId="{4AB80E04-8CB4-4E32-AB03-7D99BC2769C8}" destId="{C1C94450-5551-41E8-8732-6DA1DF093A1C}" srcOrd="1" destOrd="0" parTransId="{9B1E215E-4424-45FB-8127-0322A87B28AF}" sibTransId="{8C149487-840F-47E0-998D-3789F3EF78CB}"/>
    <dgm:cxn modelId="{2E6BD5BE-0F74-4AF5-96C9-E1D464A8CA73}" type="presOf" srcId="{4AB80E04-8CB4-4E32-AB03-7D99BC2769C8}" destId="{58B7C7FF-03EE-4BB1-977E-11A0FEA5B2BF}" srcOrd="0" destOrd="0" presId="urn:microsoft.com/office/officeart/2005/8/layout/vList3#2"/>
    <dgm:cxn modelId="{01E0D2D5-CEBF-48CD-8A86-08B0821742B8}" srcId="{4AB80E04-8CB4-4E32-AB03-7D99BC2769C8}" destId="{466E0BBC-95C0-4922-9658-5A55162F865F}" srcOrd="0" destOrd="0" parTransId="{012B1A2A-B90A-4B62-A24A-5F3C85C5B9FF}" sibTransId="{E27B0413-8F41-47EC-B56C-5B4F21C7FC8D}"/>
    <dgm:cxn modelId="{9EFD91BC-F414-46D2-89AA-0AB8BE93D0A6}" type="presParOf" srcId="{58B7C7FF-03EE-4BB1-977E-11A0FEA5B2BF}" destId="{163074FC-70FD-4D59-BC28-439797CE7A76}" srcOrd="0" destOrd="0" presId="urn:microsoft.com/office/officeart/2005/8/layout/vList3#2"/>
    <dgm:cxn modelId="{7BFD15B6-0E85-4EF8-A6EB-B7C45A0184EE}" type="presParOf" srcId="{163074FC-70FD-4D59-BC28-439797CE7A76}" destId="{B3831263-5AF6-4BFC-B6E8-DE016B7DEAEC}" srcOrd="0" destOrd="0" presId="urn:microsoft.com/office/officeart/2005/8/layout/vList3#2"/>
    <dgm:cxn modelId="{E971077B-D49A-4D40-8B1E-EB9E7E0DF3FA}" type="presParOf" srcId="{163074FC-70FD-4D59-BC28-439797CE7A76}" destId="{FA26448C-5844-42DE-AA20-BA5FB3992F72}" srcOrd="1" destOrd="0" presId="urn:microsoft.com/office/officeart/2005/8/layout/vList3#2"/>
    <dgm:cxn modelId="{0E2337E6-F7E9-4112-A346-D1B9B34C9B07}" type="presParOf" srcId="{58B7C7FF-03EE-4BB1-977E-11A0FEA5B2BF}" destId="{AF43E6CD-E3B7-43D8-A5C3-3392415093A2}" srcOrd="1" destOrd="0" presId="urn:microsoft.com/office/officeart/2005/8/layout/vList3#2"/>
    <dgm:cxn modelId="{F74DD482-B15A-4DB4-A861-2A18994E7421}" type="presParOf" srcId="{58B7C7FF-03EE-4BB1-977E-11A0FEA5B2BF}" destId="{B794977F-1B0F-4A65-8B35-B1C33F630350}" srcOrd="2" destOrd="0" presId="urn:microsoft.com/office/officeart/2005/8/layout/vList3#2"/>
    <dgm:cxn modelId="{0DCBACC3-5FED-4CA6-BEF5-4CC7C969055F}" type="presParOf" srcId="{B794977F-1B0F-4A65-8B35-B1C33F630350}" destId="{82162303-057C-4A77-949F-1FE256C8D2E2}" srcOrd="0" destOrd="0" presId="urn:microsoft.com/office/officeart/2005/8/layout/vList3#2"/>
    <dgm:cxn modelId="{DBEEFF5F-449A-46F3-B3E8-F39207297762}" type="presParOf" srcId="{B794977F-1B0F-4A65-8B35-B1C33F630350}" destId="{94089B32-D083-4B1C-B4CC-A30336E0FB5B}" srcOrd="1" destOrd="0" presId="urn:microsoft.com/office/officeart/2005/8/layout/vList3#2"/>
    <dgm:cxn modelId="{0EBE43F3-1CB2-468B-BA10-DFA9CD00C96B}" type="presParOf" srcId="{58B7C7FF-03EE-4BB1-977E-11A0FEA5B2BF}" destId="{5D448025-D03D-4269-9065-900D5EFF3196}" srcOrd="3" destOrd="0" presId="urn:microsoft.com/office/officeart/2005/8/layout/vList3#2"/>
    <dgm:cxn modelId="{0E70B0EF-5B5C-42B8-A83A-79465E2B3D01}" type="presParOf" srcId="{58B7C7FF-03EE-4BB1-977E-11A0FEA5B2BF}" destId="{A87161EF-EF45-4EBE-A079-874D1805A3FD}" srcOrd="4" destOrd="0" presId="urn:microsoft.com/office/officeart/2005/8/layout/vList3#2"/>
    <dgm:cxn modelId="{5B9F176C-CB2F-4251-81A8-165E908EFDE4}" type="presParOf" srcId="{A87161EF-EF45-4EBE-A079-874D1805A3FD}" destId="{3999CDDF-797B-4E19-9F83-0670191C39B2}" srcOrd="0" destOrd="0" presId="urn:microsoft.com/office/officeart/2005/8/layout/vList3#2"/>
    <dgm:cxn modelId="{63A1DA61-EA07-4FEF-AF5D-2C4E6BA7526E}" type="presParOf" srcId="{A87161EF-EF45-4EBE-A079-874D1805A3FD}" destId="{BC6C5099-673B-41B6-9B13-94F5D33F9CFD}" srcOrd="1" destOrd="0" presId="urn:microsoft.com/office/officeart/2005/8/layout/vList3#2"/>
    <dgm:cxn modelId="{18160F80-5FFC-4294-BB4A-8615050EC012}" type="presParOf" srcId="{58B7C7FF-03EE-4BB1-977E-11A0FEA5B2BF}" destId="{63DBD85F-3331-46CD-974A-EAF63C7E1018}" srcOrd="5" destOrd="0" presId="urn:microsoft.com/office/officeart/2005/8/layout/vList3#2"/>
    <dgm:cxn modelId="{D0F90661-EC4C-442A-9D2E-6AFA8641F444}" type="presParOf" srcId="{58B7C7FF-03EE-4BB1-977E-11A0FEA5B2BF}" destId="{55BC2E98-0C5E-4436-A542-37E34B5CB0CC}" srcOrd="6" destOrd="0" presId="urn:microsoft.com/office/officeart/2005/8/layout/vList3#2"/>
    <dgm:cxn modelId="{CE862DD0-867B-4B5A-8215-D087D55A7416}" type="presParOf" srcId="{55BC2E98-0C5E-4436-A542-37E34B5CB0CC}" destId="{AD29D9FD-A8AB-4454-9E19-60B59FD3CFD7}" srcOrd="0" destOrd="0" presId="urn:microsoft.com/office/officeart/2005/8/layout/vList3#2"/>
    <dgm:cxn modelId="{2C98611A-60BF-424A-87C8-F00B05D0215B}" type="presParOf" srcId="{55BC2E98-0C5E-4436-A542-37E34B5CB0CC}" destId="{2DD87D75-5FD0-4B2A-A6B7-82D31D8792AC}"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D45F4-B4F3-4629-88D3-2BDBAD9C96E6}">
      <dsp:nvSpPr>
        <dsp:cNvPr id="0" name=""/>
        <dsp:cNvSpPr/>
      </dsp:nvSpPr>
      <dsp:spPr>
        <a:xfrm>
          <a:off x="434994" y="545333"/>
          <a:ext cx="976460" cy="853549"/>
        </a:xfrm>
        <a:prstGeom prst="rightArrow">
          <a:avLst>
            <a:gd name="adj1" fmla="val 70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3987B1-C884-49A3-8E0B-6296F7A00815}">
      <dsp:nvSpPr>
        <dsp:cNvPr id="0" name=""/>
        <dsp:cNvSpPr/>
      </dsp:nvSpPr>
      <dsp:spPr>
        <a:xfrm>
          <a:off x="0" y="562123"/>
          <a:ext cx="862620" cy="79209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GT" sz="1500" b="1" kern="1200" dirty="0" smtClean="0"/>
            <a:t>2007-2009</a:t>
          </a:r>
          <a:endParaRPr lang="es-GT" sz="1500" b="1" kern="1200" dirty="0"/>
        </a:p>
      </dsp:txBody>
      <dsp:txXfrm>
        <a:off x="126328" y="678122"/>
        <a:ext cx="609964" cy="560092"/>
      </dsp:txXfrm>
    </dsp:sp>
    <dsp:sp modelId="{36EB6599-7912-4CB5-947C-317B116FDCCA}">
      <dsp:nvSpPr>
        <dsp:cNvPr id="0" name=""/>
        <dsp:cNvSpPr/>
      </dsp:nvSpPr>
      <dsp:spPr>
        <a:xfrm>
          <a:off x="1587758" y="545333"/>
          <a:ext cx="776296" cy="853549"/>
        </a:xfrm>
        <a:prstGeom prst="rightArrow">
          <a:avLst>
            <a:gd name="adj1" fmla="val 70000"/>
            <a:gd name="adj2" fmla="val 50000"/>
          </a:avLst>
        </a:prstGeom>
        <a:solidFill>
          <a:schemeClr val="accent3">
            <a:tint val="40000"/>
            <a:alpha val="90000"/>
            <a:hueOff val="2143370"/>
            <a:satOff val="-2759"/>
            <a:lumOff val="-215"/>
            <a:alphaOff val="0"/>
          </a:schemeClr>
        </a:solidFill>
        <a:ln w="25400" cap="flat" cmpd="sng" algn="ctr">
          <a:solidFill>
            <a:schemeClr val="accent3">
              <a:tint val="40000"/>
              <a:alpha val="90000"/>
              <a:hueOff val="2143370"/>
              <a:satOff val="-2759"/>
              <a:lumOff val="-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3980" tIns="23495" rIns="46990" bIns="23495" numCol="1" spcCol="1270" anchor="ctr" anchorCtr="0">
          <a:noAutofit/>
        </a:bodyPr>
        <a:lstStyle/>
        <a:p>
          <a:pPr lvl="0" algn="ctr" defTabSz="1644650">
            <a:lnSpc>
              <a:spcPct val="90000"/>
            </a:lnSpc>
            <a:spcBef>
              <a:spcPct val="0"/>
            </a:spcBef>
            <a:spcAft>
              <a:spcPct val="35000"/>
            </a:spcAft>
          </a:pPr>
          <a:r>
            <a:rPr lang="es-GT" sz="3700" kern="1200" dirty="0" smtClean="0"/>
            <a:t> </a:t>
          </a:r>
          <a:endParaRPr lang="es-GT" sz="3700" kern="1200" dirty="0"/>
        </a:p>
      </dsp:txBody>
      <dsp:txXfrm>
        <a:off x="1781832" y="673365"/>
        <a:ext cx="378444" cy="597485"/>
      </dsp:txXfrm>
    </dsp:sp>
    <dsp:sp modelId="{D351C3AB-399D-43C2-B6D6-4325AF048481}">
      <dsp:nvSpPr>
        <dsp:cNvPr id="0" name=""/>
        <dsp:cNvSpPr/>
      </dsp:nvSpPr>
      <dsp:spPr>
        <a:xfrm>
          <a:off x="1116125" y="582553"/>
          <a:ext cx="800946" cy="779108"/>
        </a:xfrm>
        <a:prstGeom prst="ellipse">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GT" sz="1400" b="1" kern="1200" dirty="0" smtClean="0"/>
            <a:t>2010</a:t>
          </a:r>
          <a:endParaRPr lang="es-GT" sz="1400" b="1" kern="1200" dirty="0"/>
        </a:p>
      </dsp:txBody>
      <dsp:txXfrm>
        <a:off x="1233421" y="696651"/>
        <a:ext cx="566354" cy="550912"/>
      </dsp:txXfrm>
    </dsp:sp>
    <dsp:sp modelId="{A02400BF-C9B2-41AE-924C-2F4BDA12095B}">
      <dsp:nvSpPr>
        <dsp:cNvPr id="0" name=""/>
        <dsp:cNvSpPr/>
      </dsp:nvSpPr>
      <dsp:spPr>
        <a:xfrm>
          <a:off x="2522975" y="568046"/>
          <a:ext cx="976460" cy="853549"/>
        </a:xfrm>
        <a:prstGeom prst="rightArrow">
          <a:avLst>
            <a:gd name="adj1" fmla="val 70000"/>
            <a:gd name="adj2" fmla="val 50000"/>
          </a:avLst>
        </a:prstGeom>
        <a:solidFill>
          <a:schemeClr val="accent3">
            <a:tint val="40000"/>
            <a:alpha val="90000"/>
            <a:hueOff val="4286740"/>
            <a:satOff val="-5517"/>
            <a:lumOff val="-430"/>
            <a:alphaOff val="0"/>
          </a:schemeClr>
        </a:solidFill>
        <a:ln w="25400" cap="flat" cmpd="sng" algn="ctr">
          <a:solidFill>
            <a:schemeClr val="accent3">
              <a:tint val="40000"/>
              <a:alpha val="90000"/>
              <a:hueOff val="4286740"/>
              <a:satOff val="-5517"/>
              <a:lumOff val="-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3980" tIns="23495" rIns="46990" bIns="23495" numCol="1" spcCol="1270" anchor="ctr" anchorCtr="0">
          <a:noAutofit/>
        </a:bodyPr>
        <a:lstStyle/>
        <a:p>
          <a:pPr lvl="0" algn="ctr" defTabSz="1644650">
            <a:lnSpc>
              <a:spcPct val="90000"/>
            </a:lnSpc>
            <a:spcBef>
              <a:spcPct val="0"/>
            </a:spcBef>
            <a:spcAft>
              <a:spcPct val="35000"/>
            </a:spcAft>
          </a:pPr>
          <a:r>
            <a:rPr lang="es-GT" sz="3700" kern="1200" dirty="0" smtClean="0"/>
            <a:t> </a:t>
          </a:r>
          <a:endParaRPr lang="es-GT" sz="3700" kern="1200" dirty="0"/>
        </a:p>
      </dsp:txBody>
      <dsp:txXfrm>
        <a:off x="2767090" y="696078"/>
        <a:ext cx="476024" cy="597485"/>
      </dsp:txXfrm>
    </dsp:sp>
    <dsp:sp modelId="{8C2FAFBC-0073-4A95-B856-8F20D6D0EDDE}">
      <dsp:nvSpPr>
        <dsp:cNvPr id="0" name=""/>
        <dsp:cNvSpPr/>
      </dsp:nvSpPr>
      <dsp:spPr>
        <a:xfrm>
          <a:off x="2223302" y="582558"/>
          <a:ext cx="800946" cy="779108"/>
        </a:xfrm>
        <a:prstGeom prst="ellips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GT" sz="1300" b="1" kern="1200" dirty="0" smtClean="0"/>
            <a:t>2011</a:t>
          </a:r>
          <a:endParaRPr lang="es-GT" sz="1300" b="1" kern="1200" dirty="0"/>
        </a:p>
      </dsp:txBody>
      <dsp:txXfrm>
        <a:off x="2340598" y="696656"/>
        <a:ext cx="566354" cy="550912"/>
      </dsp:txXfrm>
    </dsp:sp>
    <dsp:sp modelId="{35785D5B-30F1-47B1-840F-8063B0FD8B75}">
      <dsp:nvSpPr>
        <dsp:cNvPr id="0" name=""/>
        <dsp:cNvSpPr/>
      </dsp:nvSpPr>
      <dsp:spPr>
        <a:xfrm>
          <a:off x="3781548" y="582547"/>
          <a:ext cx="821506" cy="824563"/>
        </a:xfrm>
        <a:prstGeom prst="rightArrow">
          <a:avLst>
            <a:gd name="adj1" fmla="val 70000"/>
            <a:gd name="adj2" fmla="val 50000"/>
          </a:avLst>
        </a:prstGeom>
        <a:solidFill>
          <a:schemeClr val="accent3">
            <a:tint val="40000"/>
            <a:alpha val="90000"/>
            <a:hueOff val="6430110"/>
            <a:satOff val="-8276"/>
            <a:lumOff val="-645"/>
            <a:alphaOff val="0"/>
          </a:schemeClr>
        </a:solidFill>
        <a:ln w="25400" cap="flat" cmpd="sng" algn="ctr">
          <a:solidFill>
            <a:schemeClr val="accent3">
              <a:tint val="40000"/>
              <a:alpha val="90000"/>
              <a:hueOff val="6430110"/>
              <a:satOff val="-8276"/>
              <a:lumOff val="-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3980" tIns="23495" rIns="46990" bIns="23495" numCol="1" spcCol="1270" anchor="ctr" anchorCtr="0">
          <a:noAutofit/>
        </a:bodyPr>
        <a:lstStyle/>
        <a:p>
          <a:pPr lvl="0" algn="ctr" defTabSz="1644650">
            <a:lnSpc>
              <a:spcPct val="90000"/>
            </a:lnSpc>
            <a:spcBef>
              <a:spcPct val="0"/>
            </a:spcBef>
            <a:spcAft>
              <a:spcPct val="35000"/>
            </a:spcAft>
          </a:pPr>
          <a:r>
            <a:rPr lang="es-GT" sz="3700" kern="1200" dirty="0" smtClean="0"/>
            <a:t> </a:t>
          </a:r>
          <a:endParaRPr lang="es-GT" sz="3700" kern="1200" dirty="0"/>
        </a:p>
      </dsp:txBody>
      <dsp:txXfrm>
        <a:off x="3986924" y="706231"/>
        <a:ext cx="400484" cy="577195"/>
      </dsp:txXfrm>
    </dsp:sp>
    <dsp:sp modelId="{A8AA306C-7FD1-4522-BEED-30CCE989E041}">
      <dsp:nvSpPr>
        <dsp:cNvPr id="0" name=""/>
        <dsp:cNvSpPr/>
      </dsp:nvSpPr>
      <dsp:spPr>
        <a:xfrm>
          <a:off x="3362009" y="582553"/>
          <a:ext cx="800946" cy="779108"/>
        </a:xfrm>
        <a:prstGeom prst="ellipse">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GT" sz="1300" b="1" kern="1200" dirty="0" smtClean="0"/>
            <a:t>2012</a:t>
          </a:r>
          <a:endParaRPr lang="es-GT" sz="1300" b="1" kern="1200" dirty="0"/>
        </a:p>
      </dsp:txBody>
      <dsp:txXfrm>
        <a:off x="3479305" y="696651"/>
        <a:ext cx="566354" cy="550912"/>
      </dsp:txXfrm>
    </dsp:sp>
    <dsp:sp modelId="{4F33469F-73BF-47E7-871E-D68FD4B30FA5}">
      <dsp:nvSpPr>
        <dsp:cNvPr id="0" name=""/>
        <dsp:cNvSpPr/>
      </dsp:nvSpPr>
      <dsp:spPr>
        <a:xfrm>
          <a:off x="4782843" y="568046"/>
          <a:ext cx="976460" cy="853549"/>
        </a:xfrm>
        <a:prstGeom prst="rightArrow">
          <a:avLst>
            <a:gd name="adj1" fmla="val 70000"/>
            <a:gd name="adj2" fmla="val 50000"/>
          </a:avLst>
        </a:prstGeom>
        <a:solidFill>
          <a:schemeClr val="accent3">
            <a:tint val="40000"/>
            <a:alpha val="90000"/>
            <a:hueOff val="8573481"/>
            <a:satOff val="-11034"/>
            <a:lumOff val="-860"/>
            <a:alphaOff val="0"/>
          </a:schemeClr>
        </a:solidFill>
        <a:ln w="25400" cap="flat" cmpd="sng" algn="ctr">
          <a:solidFill>
            <a:schemeClr val="accent3">
              <a:tint val="40000"/>
              <a:alpha val="90000"/>
              <a:hueOff val="8573481"/>
              <a:satOff val="-11034"/>
              <a:lumOff val="-860"/>
              <a:alphaOff val="0"/>
            </a:schemeClr>
          </a:solidFill>
          <a:prstDash val="solid"/>
        </a:ln>
        <a:effectLst/>
      </dsp:spPr>
      <dsp:style>
        <a:lnRef idx="2">
          <a:scrgbClr r="0" g="0" b="0"/>
        </a:lnRef>
        <a:fillRef idx="1">
          <a:scrgbClr r="0" g="0" b="0"/>
        </a:fillRef>
        <a:effectRef idx="0">
          <a:scrgbClr r="0" g="0" b="0"/>
        </a:effectRef>
        <a:fontRef idx="minor"/>
      </dsp:style>
    </dsp:sp>
    <dsp:sp modelId="{01057914-B14B-4CF3-86D1-BF0962C51003}">
      <dsp:nvSpPr>
        <dsp:cNvPr id="0" name=""/>
        <dsp:cNvSpPr/>
      </dsp:nvSpPr>
      <dsp:spPr>
        <a:xfrm>
          <a:off x="4440791" y="582558"/>
          <a:ext cx="800946" cy="779108"/>
        </a:xfrm>
        <a:prstGeom prst="ellipse">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GT" sz="1200" b="1" kern="1200" dirty="0" smtClean="0"/>
            <a:t>2013</a:t>
          </a:r>
          <a:endParaRPr lang="es-GT" sz="1200" b="1" kern="1200" dirty="0"/>
        </a:p>
      </dsp:txBody>
      <dsp:txXfrm>
        <a:off x="4558087" y="696656"/>
        <a:ext cx="566354" cy="550912"/>
      </dsp:txXfrm>
    </dsp:sp>
    <dsp:sp modelId="{A4312977-7A3E-4B63-9172-17B06B9E121A}">
      <dsp:nvSpPr>
        <dsp:cNvPr id="0" name=""/>
        <dsp:cNvSpPr/>
      </dsp:nvSpPr>
      <dsp:spPr>
        <a:xfrm>
          <a:off x="5999032" y="522620"/>
          <a:ext cx="976460" cy="853549"/>
        </a:xfrm>
        <a:prstGeom prst="rightArrow">
          <a:avLst>
            <a:gd name="adj1" fmla="val 70000"/>
            <a:gd name="adj2" fmla="val 50000"/>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E143137F-78F3-4438-9F7A-7E86A6357B02}">
      <dsp:nvSpPr>
        <dsp:cNvPr id="0" name=""/>
        <dsp:cNvSpPr/>
      </dsp:nvSpPr>
      <dsp:spPr>
        <a:xfrm>
          <a:off x="5519568" y="582548"/>
          <a:ext cx="800946" cy="779108"/>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GT" sz="1200" b="1" kern="1200" dirty="0" smtClean="0"/>
            <a:t>2014</a:t>
          </a:r>
          <a:endParaRPr lang="es-GT" sz="1200" b="1" kern="1200" dirty="0"/>
        </a:p>
      </dsp:txBody>
      <dsp:txXfrm>
        <a:off x="5636864" y="696646"/>
        <a:ext cx="566354" cy="550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6448C-5844-42DE-AA20-BA5FB3992F72}">
      <dsp:nvSpPr>
        <dsp:cNvPr id="0" name=""/>
        <dsp:cNvSpPr/>
      </dsp:nvSpPr>
      <dsp:spPr>
        <a:xfrm rot="10800000">
          <a:off x="1190247" y="1988"/>
          <a:ext cx="3902315" cy="829333"/>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13" tIns="80010" rIns="149352" bIns="80010" numCol="1" spcCol="1270" anchor="ctr" anchorCtr="0">
          <a:noAutofit/>
        </a:bodyPr>
        <a:lstStyle/>
        <a:p>
          <a:pPr lvl="0" algn="l" defTabSz="933450">
            <a:lnSpc>
              <a:spcPct val="90000"/>
            </a:lnSpc>
            <a:spcBef>
              <a:spcPct val="0"/>
            </a:spcBef>
            <a:spcAft>
              <a:spcPct val="35000"/>
            </a:spcAft>
          </a:pPr>
          <a:r>
            <a:rPr lang="es-MX" sz="2100" b="0" i="0" kern="1200" dirty="0" smtClean="0">
              <a:solidFill>
                <a:schemeClr val="tx1"/>
              </a:solidFill>
              <a:latin typeface="Arial" pitchFamily="34" charset="0"/>
              <a:ea typeface="Verdana" pitchFamily="34" charset="0"/>
              <a:cs typeface="Arial" pitchFamily="34" charset="0"/>
            </a:rPr>
            <a:t>1 Plan de Mitigación Ambiental para Hortalizas</a:t>
          </a:r>
          <a:endParaRPr lang="es-GT" sz="2100" b="0" i="0" kern="1200" dirty="0">
            <a:solidFill>
              <a:schemeClr val="tx1"/>
            </a:solidFill>
            <a:latin typeface="Arial" pitchFamily="34" charset="0"/>
            <a:ea typeface="Verdana" pitchFamily="34" charset="0"/>
            <a:cs typeface="Arial" pitchFamily="34" charset="0"/>
          </a:endParaRPr>
        </a:p>
      </dsp:txBody>
      <dsp:txXfrm rot="10800000">
        <a:off x="1397580" y="1988"/>
        <a:ext cx="3694982" cy="829333"/>
      </dsp:txXfrm>
    </dsp:sp>
    <dsp:sp modelId="{B3831263-5AF6-4BFC-B6E8-DE016B7DEAEC}">
      <dsp:nvSpPr>
        <dsp:cNvPr id="0" name=""/>
        <dsp:cNvSpPr/>
      </dsp:nvSpPr>
      <dsp:spPr>
        <a:xfrm>
          <a:off x="775580" y="1988"/>
          <a:ext cx="829333" cy="829333"/>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89B32-D083-4B1C-B4CC-A30336E0FB5B}">
      <dsp:nvSpPr>
        <dsp:cNvPr id="0" name=""/>
        <dsp:cNvSpPr/>
      </dsp:nvSpPr>
      <dsp:spPr>
        <a:xfrm rot="10800000">
          <a:off x="1190247" y="1078885"/>
          <a:ext cx="3902315" cy="829333"/>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13" tIns="80010" rIns="149352" bIns="80010" numCol="1" spcCol="1270" anchor="ctr" anchorCtr="0">
          <a:noAutofit/>
        </a:bodyPr>
        <a:lstStyle/>
        <a:p>
          <a:pPr lvl="0" algn="l" defTabSz="933450">
            <a:lnSpc>
              <a:spcPct val="90000"/>
            </a:lnSpc>
            <a:spcBef>
              <a:spcPct val="0"/>
            </a:spcBef>
            <a:spcAft>
              <a:spcPct val="35000"/>
            </a:spcAft>
          </a:pPr>
          <a:r>
            <a:rPr lang="es-MX" sz="2100" b="0" i="0" kern="1200" dirty="0" smtClean="0">
              <a:solidFill>
                <a:schemeClr val="tx1"/>
              </a:solidFill>
              <a:latin typeface="Arial" pitchFamily="34" charset="0"/>
              <a:cs typeface="Arial" pitchFamily="34" charset="0"/>
            </a:rPr>
            <a:t>1 Plan de Mitigación Ambiental para Café</a:t>
          </a:r>
          <a:endParaRPr lang="es-GT" sz="2100" b="0" i="0" kern="1200" dirty="0">
            <a:solidFill>
              <a:schemeClr val="tx1"/>
            </a:solidFill>
            <a:latin typeface="Arial" pitchFamily="34" charset="0"/>
            <a:cs typeface="Arial" pitchFamily="34" charset="0"/>
          </a:endParaRPr>
        </a:p>
      </dsp:txBody>
      <dsp:txXfrm rot="10800000">
        <a:off x="1397580" y="1078885"/>
        <a:ext cx="3694982" cy="829333"/>
      </dsp:txXfrm>
    </dsp:sp>
    <dsp:sp modelId="{82162303-057C-4A77-949F-1FE256C8D2E2}">
      <dsp:nvSpPr>
        <dsp:cNvPr id="0" name=""/>
        <dsp:cNvSpPr/>
      </dsp:nvSpPr>
      <dsp:spPr>
        <a:xfrm>
          <a:off x="775580" y="1078885"/>
          <a:ext cx="829333" cy="82933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C5099-673B-41B6-9B13-94F5D33F9CFD}">
      <dsp:nvSpPr>
        <dsp:cNvPr id="0" name=""/>
        <dsp:cNvSpPr/>
      </dsp:nvSpPr>
      <dsp:spPr>
        <a:xfrm rot="10800000">
          <a:off x="1190247" y="2155781"/>
          <a:ext cx="3902315" cy="829333"/>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13" tIns="80010" rIns="149352" bIns="80010" numCol="1" spcCol="1270" anchor="ctr" anchorCtr="0">
          <a:noAutofit/>
        </a:bodyPr>
        <a:lstStyle/>
        <a:p>
          <a:pPr lvl="0" algn="l" defTabSz="933450">
            <a:lnSpc>
              <a:spcPct val="90000"/>
            </a:lnSpc>
            <a:spcBef>
              <a:spcPct val="0"/>
            </a:spcBef>
            <a:spcAft>
              <a:spcPct val="35000"/>
            </a:spcAft>
          </a:pPr>
          <a:r>
            <a:rPr lang="es-MX" sz="2100" b="0" i="0" kern="1200" dirty="0" smtClean="0">
              <a:solidFill>
                <a:schemeClr val="tx1"/>
              </a:solidFill>
              <a:latin typeface="Arial" pitchFamily="34" charset="0"/>
              <a:cs typeface="Arial" pitchFamily="34" charset="0"/>
            </a:rPr>
            <a:t>1 Plan de Mitigación Ambiental para Artesanías</a:t>
          </a:r>
          <a:endParaRPr lang="es-GT" sz="2100" b="0" i="0" kern="1200" dirty="0">
            <a:solidFill>
              <a:schemeClr val="tx1"/>
            </a:solidFill>
            <a:latin typeface="Arial" pitchFamily="34" charset="0"/>
            <a:cs typeface="Arial" pitchFamily="34" charset="0"/>
          </a:endParaRPr>
        </a:p>
      </dsp:txBody>
      <dsp:txXfrm rot="10800000">
        <a:off x="1397580" y="2155781"/>
        <a:ext cx="3694982" cy="829333"/>
      </dsp:txXfrm>
    </dsp:sp>
    <dsp:sp modelId="{3999CDDF-797B-4E19-9F83-0670191C39B2}">
      <dsp:nvSpPr>
        <dsp:cNvPr id="0" name=""/>
        <dsp:cNvSpPr/>
      </dsp:nvSpPr>
      <dsp:spPr>
        <a:xfrm>
          <a:off x="775580" y="2155781"/>
          <a:ext cx="829333" cy="829333"/>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D87D75-5FD0-4B2A-A6B7-82D31D8792AC}">
      <dsp:nvSpPr>
        <dsp:cNvPr id="0" name=""/>
        <dsp:cNvSpPr/>
      </dsp:nvSpPr>
      <dsp:spPr>
        <a:xfrm rot="10800000">
          <a:off x="1190247" y="3232677"/>
          <a:ext cx="3902315" cy="829333"/>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13" tIns="80010" rIns="149352" bIns="80010" numCol="1" spcCol="1270" anchor="ctr" anchorCtr="0">
          <a:noAutofit/>
        </a:bodyPr>
        <a:lstStyle/>
        <a:p>
          <a:pPr lvl="0" algn="l" defTabSz="933450">
            <a:lnSpc>
              <a:spcPct val="90000"/>
            </a:lnSpc>
            <a:spcBef>
              <a:spcPct val="0"/>
            </a:spcBef>
            <a:spcAft>
              <a:spcPct val="35000"/>
            </a:spcAft>
          </a:pPr>
          <a:r>
            <a:rPr lang="es-MX" sz="2100" b="0" i="0" kern="1200" dirty="0" smtClean="0">
              <a:solidFill>
                <a:schemeClr val="tx1"/>
              </a:solidFill>
              <a:latin typeface="Arial" pitchFamily="34" charset="0"/>
              <a:cs typeface="Arial" pitchFamily="34" charset="0"/>
            </a:rPr>
            <a:t>1 Plan de Mitigación Ambiental para  SAN</a:t>
          </a:r>
          <a:endParaRPr lang="es-GT" sz="2100" b="0" i="0" kern="1200" dirty="0">
            <a:solidFill>
              <a:schemeClr val="tx1"/>
            </a:solidFill>
            <a:latin typeface="Arial" pitchFamily="34" charset="0"/>
            <a:cs typeface="Arial" pitchFamily="34" charset="0"/>
          </a:endParaRPr>
        </a:p>
      </dsp:txBody>
      <dsp:txXfrm rot="10800000">
        <a:off x="1397580" y="3232677"/>
        <a:ext cx="3694982" cy="829333"/>
      </dsp:txXfrm>
    </dsp:sp>
    <dsp:sp modelId="{AD29D9FD-A8AB-4454-9E19-60B59FD3CFD7}">
      <dsp:nvSpPr>
        <dsp:cNvPr id="0" name=""/>
        <dsp:cNvSpPr/>
      </dsp:nvSpPr>
      <dsp:spPr>
        <a:xfrm>
          <a:off x="775580" y="3232677"/>
          <a:ext cx="829333" cy="829333"/>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GT"/>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8FE7DC-4A79-4645-A86B-9861E61528C0}" type="datetimeFigureOut">
              <a:rPr lang="es-GT" smtClean="0"/>
              <a:t>06/03/2015</a:t>
            </a:fld>
            <a:endParaRPr lang="es-GT"/>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GT"/>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GT"/>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4FA2F-E1FD-4917-AEC4-C3A339ACBEA3}" type="slidenum">
              <a:rPr lang="es-GT" smtClean="0"/>
              <a:t>‹Nº›</a:t>
            </a:fld>
            <a:endParaRPr lang="es-GT"/>
          </a:p>
        </p:txBody>
      </p:sp>
    </p:spTree>
    <p:extLst>
      <p:ext uri="{BB962C8B-B14F-4D97-AF65-F5344CB8AC3E}">
        <p14:creationId xmlns:p14="http://schemas.microsoft.com/office/powerpoint/2010/main" val="130801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baseline="0" dirty="0" smtClean="0"/>
          </a:p>
        </p:txBody>
      </p:sp>
      <p:sp>
        <p:nvSpPr>
          <p:cNvPr id="4" name="3 Marcador de número de diapositiva"/>
          <p:cNvSpPr>
            <a:spLocks noGrp="1"/>
          </p:cNvSpPr>
          <p:nvPr>
            <p:ph type="sldNum" sz="quarter" idx="10"/>
          </p:nvPr>
        </p:nvSpPr>
        <p:spPr/>
        <p:txBody>
          <a:bodyPr/>
          <a:lstStyle/>
          <a:p>
            <a:fld id="{5B038ABF-9D43-414E-B4C9-F11302F8E5A6}" type="slidenum">
              <a:rPr lang="es-GT" smtClean="0"/>
              <a:pPr/>
              <a:t>16</a:t>
            </a:fld>
            <a:endParaRPr lang="es-GT"/>
          </a:p>
        </p:txBody>
      </p:sp>
    </p:spTree>
    <p:extLst>
      <p:ext uri="{BB962C8B-B14F-4D97-AF65-F5344CB8AC3E}">
        <p14:creationId xmlns:p14="http://schemas.microsoft.com/office/powerpoint/2010/main" val="292644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Mejoramiento de productividad de hortalizas  </a:t>
            </a:r>
            <a:r>
              <a:rPr lang="es-MX" baseline="0" dirty="0" smtClean="0"/>
              <a:t>  familias mejoraron en 87 has en reconversión de riego por aspersión a goteo en la producción de hortalizas</a:t>
            </a:r>
            <a:endParaRPr lang="es-GT" dirty="0"/>
          </a:p>
        </p:txBody>
      </p:sp>
      <p:sp>
        <p:nvSpPr>
          <p:cNvPr id="4" name="3 Marcador de número de diapositiva"/>
          <p:cNvSpPr>
            <a:spLocks noGrp="1"/>
          </p:cNvSpPr>
          <p:nvPr>
            <p:ph type="sldNum" sz="quarter" idx="10"/>
          </p:nvPr>
        </p:nvSpPr>
        <p:spPr/>
        <p:txBody>
          <a:bodyPr/>
          <a:lstStyle/>
          <a:p>
            <a:fld id="{67F1EDAF-E730-495E-89DA-4DCA916140D6}" type="slidenum">
              <a:rPr lang="es-GT" smtClean="0"/>
              <a:pPr/>
              <a:t>20</a:t>
            </a:fld>
            <a:endParaRPr lang="es-GT"/>
          </a:p>
        </p:txBody>
      </p:sp>
    </p:spTree>
    <p:extLst>
      <p:ext uri="{BB962C8B-B14F-4D97-AF65-F5344CB8AC3E}">
        <p14:creationId xmlns:p14="http://schemas.microsoft.com/office/powerpoint/2010/main" val="389614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67F1EDAF-E730-495E-89DA-4DCA916140D6}" type="slidenum">
              <a:rPr lang="es-GT" smtClean="0"/>
              <a:pPr/>
              <a:t>23</a:t>
            </a:fld>
            <a:endParaRPr lang="es-GT"/>
          </a:p>
        </p:txBody>
      </p:sp>
    </p:spTree>
    <p:extLst>
      <p:ext uri="{BB962C8B-B14F-4D97-AF65-F5344CB8AC3E}">
        <p14:creationId xmlns:p14="http://schemas.microsoft.com/office/powerpoint/2010/main" val="382974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67F1EDAF-E730-495E-89DA-4DCA916140D6}" type="slidenum">
              <a:rPr lang="es-GT" smtClean="0"/>
              <a:pPr/>
              <a:t>29</a:t>
            </a:fld>
            <a:endParaRPr lang="es-GT"/>
          </a:p>
        </p:txBody>
      </p:sp>
    </p:spTree>
    <p:extLst>
      <p:ext uri="{BB962C8B-B14F-4D97-AF65-F5344CB8AC3E}">
        <p14:creationId xmlns:p14="http://schemas.microsoft.com/office/powerpoint/2010/main" val="382974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67F1EDAF-E730-495E-89DA-4DCA916140D6}" type="slidenum">
              <a:rPr lang="es-GT" smtClean="0"/>
              <a:pPr/>
              <a:t>30</a:t>
            </a:fld>
            <a:endParaRPr lang="es-GT"/>
          </a:p>
        </p:txBody>
      </p:sp>
    </p:spTree>
    <p:extLst>
      <p:ext uri="{BB962C8B-B14F-4D97-AF65-F5344CB8AC3E}">
        <p14:creationId xmlns:p14="http://schemas.microsoft.com/office/powerpoint/2010/main" val="1314174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67F1EDAF-E730-495E-89DA-4DCA916140D6}" type="slidenum">
              <a:rPr lang="es-GT" smtClean="0"/>
              <a:pPr/>
              <a:t>31</a:t>
            </a:fld>
            <a:endParaRPr lang="es-GT"/>
          </a:p>
        </p:txBody>
      </p:sp>
    </p:spTree>
    <p:extLst>
      <p:ext uri="{BB962C8B-B14F-4D97-AF65-F5344CB8AC3E}">
        <p14:creationId xmlns:p14="http://schemas.microsoft.com/office/powerpoint/2010/main" val="131417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GT"/>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GT"/>
          </a:p>
        </p:txBody>
      </p:sp>
      <p:sp>
        <p:nvSpPr>
          <p:cNvPr id="4" name="3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1619425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255037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160622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119692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341505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390456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7" name="6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8" name="7 Marcador de pie de página"/>
          <p:cNvSpPr>
            <a:spLocks noGrp="1"/>
          </p:cNvSpPr>
          <p:nvPr>
            <p:ph type="ftr" sz="quarter" idx="11"/>
          </p:nvPr>
        </p:nvSpPr>
        <p:spPr/>
        <p:txBody>
          <a:bodyPr/>
          <a:lstStyle/>
          <a:p>
            <a:endParaRPr lang="es-GT"/>
          </a:p>
        </p:txBody>
      </p:sp>
      <p:sp>
        <p:nvSpPr>
          <p:cNvPr id="9" name="8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35582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4" name="3 Marcador de pie de página"/>
          <p:cNvSpPr>
            <a:spLocks noGrp="1"/>
          </p:cNvSpPr>
          <p:nvPr>
            <p:ph type="ftr" sz="quarter" idx="11"/>
          </p:nvPr>
        </p:nvSpPr>
        <p:spPr/>
        <p:txBody>
          <a:bodyPr/>
          <a:lstStyle/>
          <a:p>
            <a:endParaRPr lang="es-GT"/>
          </a:p>
        </p:txBody>
      </p:sp>
      <p:sp>
        <p:nvSpPr>
          <p:cNvPr id="5" name="4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395232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3" name="2 Marcador de pie de página"/>
          <p:cNvSpPr>
            <a:spLocks noGrp="1"/>
          </p:cNvSpPr>
          <p:nvPr>
            <p:ph type="ftr" sz="quarter" idx="11"/>
          </p:nvPr>
        </p:nvSpPr>
        <p:spPr/>
        <p:txBody>
          <a:bodyPr/>
          <a:lstStyle/>
          <a:p>
            <a:endParaRPr lang="es-GT"/>
          </a:p>
        </p:txBody>
      </p:sp>
      <p:sp>
        <p:nvSpPr>
          <p:cNvPr id="4" name="3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295595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GT"/>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222814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GT"/>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ADEE8A-AFC7-4833-A82F-07CD39802B1B}" type="datetimeFigureOut">
              <a:rPr lang="es-GT" smtClean="0"/>
              <a:t>06/03/2015</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3A457121-D603-490F-9D13-9847AC75DD8E}" type="slidenum">
              <a:rPr lang="es-GT" smtClean="0"/>
              <a:t>‹Nº›</a:t>
            </a:fld>
            <a:endParaRPr lang="es-GT"/>
          </a:p>
        </p:txBody>
      </p:sp>
    </p:spTree>
    <p:extLst>
      <p:ext uri="{BB962C8B-B14F-4D97-AF65-F5344CB8AC3E}">
        <p14:creationId xmlns:p14="http://schemas.microsoft.com/office/powerpoint/2010/main" val="42012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DEE8A-AFC7-4833-A82F-07CD39802B1B}" type="datetimeFigureOut">
              <a:rPr lang="es-GT" smtClean="0"/>
              <a:t>06/03/2015</a:t>
            </a:fld>
            <a:endParaRPr lang="es-GT"/>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57121-D603-490F-9D13-9847AC75DD8E}" type="slidenum">
              <a:rPr lang="es-GT" smtClean="0"/>
              <a:t>‹Nº›</a:t>
            </a:fld>
            <a:endParaRPr lang="es-GT"/>
          </a:p>
        </p:txBody>
      </p:sp>
    </p:spTree>
    <p:extLst>
      <p:ext uri="{BB962C8B-B14F-4D97-AF65-F5344CB8AC3E}">
        <p14:creationId xmlns:p14="http://schemas.microsoft.com/office/powerpoint/2010/main" val="197473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66.emf"/><Relationship Id="rId7" Type="http://schemas.openxmlformats.org/officeDocument/2006/relationships/image" Target="../media/image70.png"/><Relationship Id="rId12"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69.emf"/><Relationship Id="rId11" Type="http://schemas.openxmlformats.org/officeDocument/2006/relationships/image" Target="../media/image73.png"/><Relationship Id="rId5" Type="http://schemas.openxmlformats.org/officeDocument/2006/relationships/image" Target="../media/image68.emf"/><Relationship Id="rId15" Type="http://schemas.openxmlformats.org/officeDocument/2006/relationships/image" Target="../media/image76.png"/><Relationship Id="rId10" Type="http://schemas.openxmlformats.org/officeDocument/2006/relationships/image" Target="../media/image72.jpeg"/><Relationship Id="rId4" Type="http://schemas.openxmlformats.org/officeDocument/2006/relationships/image" Target="../media/image67.emf"/><Relationship Id="rId9" Type="http://schemas.openxmlformats.org/officeDocument/2006/relationships/image" Target="../media/image40.jpeg"/><Relationship Id="rId1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4.jpe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3.png"/><Relationship Id="rId7" Type="http://schemas.openxmlformats.org/officeDocument/2006/relationships/image" Target="../media/image87.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4.jpeg"/></Relationships>
</file>

<file path=ppt/slides/_rels/slide1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37.jpeg"/><Relationship Id="rId7" Type="http://schemas.openxmlformats.org/officeDocument/2006/relationships/image" Target="../media/image9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89.jpe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20.jpeg"/><Relationship Id="rId16"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10.jpeg"/><Relationship Id="rId4" Type="http://schemas.openxmlformats.org/officeDocument/2006/relationships/image" Target="../media/image109.png"/></Relationships>
</file>

<file path=ppt/slides/_rels/slide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2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7.jpeg"/><Relationship Id="rId4" Type="http://schemas.openxmlformats.org/officeDocument/2006/relationships/diagramLayout" Target="../diagrams/layout2.xml"/><Relationship Id="rId9" Type="http://schemas.openxmlformats.org/officeDocument/2006/relationships/image" Target="../media/image1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28.jpeg"/><Relationship Id="rId7" Type="http://schemas.openxmlformats.org/officeDocument/2006/relationships/image" Target="../media/image135.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 Id="rId9" Type="http://schemas.openxmlformats.org/officeDocument/2006/relationships/image" Target="../media/image1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2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48.png"/><Relationship Id="rId4"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158.jpeg"/><Relationship Id="rId18" Type="http://schemas.openxmlformats.org/officeDocument/2006/relationships/image" Target="../media/image163.jpeg"/><Relationship Id="rId26" Type="http://schemas.openxmlformats.org/officeDocument/2006/relationships/image" Target="../media/image171.jpeg"/><Relationship Id="rId39" Type="http://schemas.openxmlformats.org/officeDocument/2006/relationships/image" Target="../media/image8.png"/><Relationship Id="rId3" Type="http://schemas.openxmlformats.org/officeDocument/2006/relationships/image" Target="../media/image20.jpeg"/><Relationship Id="rId21" Type="http://schemas.openxmlformats.org/officeDocument/2006/relationships/image" Target="../media/image166.jpeg"/><Relationship Id="rId34" Type="http://schemas.openxmlformats.org/officeDocument/2006/relationships/image" Target="../media/image179.jpeg"/><Relationship Id="rId7" Type="http://schemas.openxmlformats.org/officeDocument/2006/relationships/image" Target="../media/image152.gif"/><Relationship Id="rId12" Type="http://schemas.openxmlformats.org/officeDocument/2006/relationships/image" Target="../media/image157.jpeg"/><Relationship Id="rId17" Type="http://schemas.openxmlformats.org/officeDocument/2006/relationships/image" Target="../media/image162.jpeg"/><Relationship Id="rId25" Type="http://schemas.openxmlformats.org/officeDocument/2006/relationships/image" Target="../media/image170.jpeg"/><Relationship Id="rId33" Type="http://schemas.openxmlformats.org/officeDocument/2006/relationships/image" Target="../media/image178.png"/><Relationship Id="rId38"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161.jpeg"/><Relationship Id="rId20" Type="http://schemas.openxmlformats.org/officeDocument/2006/relationships/image" Target="../media/image165.jpeg"/><Relationship Id="rId29"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png"/><Relationship Id="rId24" Type="http://schemas.openxmlformats.org/officeDocument/2006/relationships/image" Target="../media/image169.png"/><Relationship Id="rId32" Type="http://schemas.openxmlformats.org/officeDocument/2006/relationships/image" Target="../media/image177.png"/><Relationship Id="rId37" Type="http://schemas.openxmlformats.org/officeDocument/2006/relationships/image" Target="../media/image182.jpeg"/><Relationship Id="rId40" Type="http://schemas.openxmlformats.org/officeDocument/2006/relationships/image" Target="../media/image183.jpeg"/><Relationship Id="rId5" Type="http://schemas.openxmlformats.org/officeDocument/2006/relationships/image" Target="../media/image150.jpeg"/><Relationship Id="rId15" Type="http://schemas.openxmlformats.org/officeDocument/2006/relationships/image" Target="../media/image160.jpeg"/><Relationship Id="rId23" Type="http://schemas.openxmlformats.org/officeDocument/2006/relationships/image" Target="../media/image168.jpeg"/><Relationship Id="rId28" Type="http://schemas.openxmlformats.org/officeDocument/2006/relationships/image" Target="../media/image173.jpeg"/><Relationship Id="rId36" Type="http://schemas.openxmlformats.org/officeDocument/2006/relationships/image" Target="../media/image181.png"/><Relationship Id="rId10" Type="http://schemas.openxmlformats.org/officeDocument/2006/relationships/image" Target="../media/image155.png"/><Relationship Id="rId19" Type="http://schemas.openxmlformats.org/officeDocument/2006/relationships/image" Target="../media/image164.jpeg"/><Relationship Id="rId31" Type="http://schemas.openxmlformats.org/officeDocument/2006/relationships/image" Target="../media/image176.png"/><Relationship Id="rId4" Type="http://schemas.openxmlformats.org/officeDocument/2006/relationships/image" Target="../media/image149.jpeg"/><Relationship Id="rId9" Type="http://schemas.openxmlformats.org/officeDocument/2006/relationships/image" Target="../media/image154.gif"/><Relationship Id="rId14" Type="http://schemas.openxmlformats.org/officeDocument/2006/relationships/image" Target="../media/image159.jpeg"/><Relationship Id="rId22" Type="http://schemas.openxmlformats.org/officeDocument/2006/relationships/image" Target="../media/image167.png"/><Relationship Id="rId27" Type="http://schemas.openxmlformats.org/officeDocument/2006/relationships/image" Target="../media/image172.jpeg"/><Relationship Id="rId30" Type="http://schemas.openxmlformats.org/officeDocument/2006/relationships/image" Target="../media/image175.jpeg"/><Relationship Id="rId35" Type="http://schemas.openxmlformats.org/officeDocument/2006/relationships/image" Target="../media/image180.jpeg"/></Relationships>
</file>

<file path=ppt/slides/_rels/slide31.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5.jpeg"/><Relationship Id="rId26" Type="http://schemas.openxmlformats.org/officeDocument/2006/relationships/image" Target="../media/image202.png"/><Relationship Id="rId39" Type="http://schemas.openxmlformats.org/officeDocument/2006/relationships/image" Target="../media/image215.png"/><Relationship Id="rId3" Type="http://schemas.openxmlformats.org/officeDocument/2006/relationships/image" Target="../media/image20.jpeg"/><Relationship Id="rId21" Type="http://schemas.openxmlformats.org/officeDocument/2006/relationships/image" Target="../media/image197.jpeg"/><Relationship Id="rId34" Type="http://schemas.openxmlformats.org/officeDocument/2006/relationships/image" Target="../media/image210.png"/><Relationship Id="rId42" Type="http://schemas.openxmlformats.org/officeDocument/2006/relationships/image" Target="../media/image218.jpe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hyperlink" Target="http://www.google.com.gt/imgres?q=atlas+coffee+importers&amp;um=1&amp;hl=es-419&amp;sa=N&amp;tbo=d&amp;biw=1280&amp;bih=603&amp;tbm=isch&amp;tbnid=kc7LU-_H1NlggM:&amp;imgrefurl=http://www.atlascoffeeimporters.com/sample-page/&amp;docid=JCjZwDI4p2ZptM&amp;imgurl=http://www.atlascoffeeimporters.com/wp-content/imgz/atlaslogo1.jpg&amp;w=448&amp;h=93&amp;ei=De-sUNPHN4ea9gSiu4GoDQ&amp;zoom=1&amp;iact=hc&amp;vpx=628&amp;vpy=191&amp;dur=46&amp;hovh=74&amp;hovw=358&amp;tx=160&amp;ty=29&amp;sig=113007723857235360034&amp;page=1&amp;tbnh=42&amp;tbnw=203&amp;start=0&amp;ndsp=23&amp;ved=1t:429,r:4,s:0,i:96" TargetMode="External"/><Relationship Id="rId25" Type="http://schemas.openxmlformats.org/officeDocument/2006/relationships/image" Target="../media/image201.png"/><Relationship Id="rId33" Type="http://schemas.openxmlformats.org/officeDocument/2006/relationships/image" Target="../media/image209.jpeg"/><Relationship Id="rId38" Type="http://schemas.openxmlformats.org/officeDocument/2006/relationships/image" Target="../media/image214.jpeg"/><Relationship Id="rId2" Type="http://schemas.openxmlformats.org/officeDocument/2006/relationships/notesSlide" Target="../notesSlides/notesSlide6.xml"/><Relationship Id="rId16" Type="http://schemas.openxmlformats.org/officeDocument/2006/relationships/image" Target="../media/image194.png"/><Relationship Id="rId20" Type="http://schemas.openxmlformats.org/officeDocument/2006/relationships/hyperlink" Target="http://www.google.com.gt/url?sa=i&amp;rct=j&amp;q=&amp;esrc=s&amp;frm=1&amp;source=images&amp;cd=&amp;cad=rja&amp;docid=6ZuCjqAFEOXa9M&amp;tbnid=vdOLtg6rLz8W8M:&amp;ved=0CAUQjRw&amp;url=http://www.negociosgt.com/main.php?id=180&amp;show_item=1&amp;id_area=138&amp;ei=8QnOUdj1IoXW8gSFyoDIAw&amp;bvm=bv.48572450,d.eWU&amp;psig=AFQjCNHWM7EIVS-64w-aGXu9tcRNVXgejw&amp;ust=1372543844700786" TargetMode="External"/><Relationship Id="rId29" Type="http://schemas.openxmlformats.org/officeDocument/2006/relationships/image" Target="../media/image205.png"/><Relationship Id="rId41" Type="http://schemas.openxmlformats.org/officeDocument/2006/relationships/image" Target="../media/image217.jpe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jpeg"/><Relationship Id="rId24" Type="http://schemas.openxmlformats.org/officeDocument/2006/relationships/image" Target="../media/image200.png"/><Relationship Id="rId32" Type="http://schemas.openxmlformats.org/officeDocument/2006/relationships/image" Target="../media/image208.png"/><Relationship Id="rId37" Type="http://schemas.openxmlformats.org/officeDocument/2006/relationships/image" Target="../media/image213.jpeg"/><Relationship Id="rId40" Type="http://schemas.openxmlformats.org/officeDocument/2006/relationships/image" Target="../media/image216.png"/><Relationship Id="rId5" Type="http://schemas.openxmlformats.org/officeDocument/2006/relationships/image" Target="../media/image8.png"/><Relationship Id="rId15" Type="http://schemas.openxmlformats.org/officeDocument/2006/relationships/image" Target="../media/image193.png"/><Relationship Id="rId23" Type="http://schemas.openxmlformats.org/officeDocument/2006/relationships/image" Target="../media/image199.jpeg"/><Relationship Id="rId28" Type="http://schemas.openxmlformats.org/officeDocument/2006/relationships/image" Target="../media/image204.png"/><Relationship Id="rId36" Type="http://schemas.openxmlformats.org/officeDocument/2006/relationships/image" Target="../media/image212.png"/><Relationship Id="rId10" Type="http://schemas.openxmlformats.org/officeDocument/2006/relationships/image" Target="../media/image188.jpeg"/><Relationship Id="rId19" Type="http://schemas.openxmlformats.org/officeDocument/2006/relationships/image" Target="../media/image196.png"/><Relationship Id="rId31" Type="http://schemas.openxmlformats.org/officeDocument/2006/relationships/image" Target="../media/image207.jpeg"/><Relationship Id="rId4" Type="http://schemas.openxmlformats.org/officeDocument/2006/relationships/image" Target="../media/image23.png"/><Relationship Id="rId9" Type="http://schemas.openxmlformats.org/officeDocument/2006/relationships/image" Target="../media/image187.jpeg"/><Relationship Id="rId14" Type="http://schemas.openxmlformats.org/officeDocument/2006/relationships/image" Target="../media/image192.png"/><Relationship Id="rId22" Type="http://schemas.openxmlformats.org/officeDocument/2006/relationships/image" Target="../media/image198.jpeg"/><Relationship Id="rId27" Type="http://schemas.openxmlformats.org/officeDocument/2006/relationships/image" Target="../media/image203.jpeg"/><Relationship Id="rId30" Type="http://schemas.openxmlformats.org/officeDocument/2006/relationships/image" Target="../media/image206.jpeg"/><Relationship Id="rId35" Type="http://schemas.openxmlformats.org/officeDocument/2006/relationships/image" Target="../media/image211.png"/><Relationship Id="rId43" Type="http://schemas.openxmlformats.org/officeDocument/2006/relationships/image" Target="../media/image219.jpeg"/></Relationships>
</file>

<file path=ppt/slides/_rels/slide32.xml.rels><?xml version="1.0" encoding="UTF-8" standalone="yes"?>
<Relationships xmlns="http://schemas.openxmlformats.org/package/2006/relationships"><Relationship Id="rId3" Type="http://schemas.openxmlformats.org/officeDocument/2006/relationships/hyperlink" Target="ADIP%20caso%20de%20&#233;xito%20HQ%20LOGOS%20JUNTOS.mov"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gif"/><Relationship Id="rId12" Type="http://schemas.openxmlformats.org/officeDocument/2006/relationships/image" Target="../media/image33.emf"/><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8.png"/><Relationship Id="rId2" Type="http://schemas.openxmlformats.org/officeDocument/2006/relationships/image" Target="../media/image37.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gif"/></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2.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44.png"/><Relationship Id="rId17" Type="http://schemas.openxmlformats.org/officeDocument/2006/relationships/image" Target="../media/image63.png"/><Relationship Id="rId2" Type="http://schemas.openxmlformats.org/officeDocument/2006/relationships/image" Target="../media/image53.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37.jpeg"/><Relationship Id="rId5" Type="http://schemas.openxmlformats.org/officeDocument/2006/relationships/image" Target="../media/image56.jpeg"/><Relationship Id="rId15" Type="http://schemas.openxmlformats.org/officeDocument/2006/relationships/image" Target="../media/image23.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villegas\Desktop\Nueva carpeta\BACK-VERD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0"/>
            <a:ext cx="9144000" cy="6887194"/>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descr="portada-gestion-ambiental-v2"/>
          <p:cNvPicPr/>
          <p:nvPr/>
        </p:nvPicPr>
        <p:blipFill rotWithShape="1">
          <a:blip r:embed="rId3">
            <a:extLst>
              <a:ext uri="{28A0092B-C50C-407E-A947-70E740481C1C}">
                <a14:useLocalDpi xmlns:a14="http://schemas.microsoft.com/office/drawing/2010/main" val="0"/>
              </a:ext>
            </a:extLst>
          </a:blip>
          <a:srcRect l="41809" r="5609"/>
          <a:stretch/>
        </p:blipFill>
        <p:spPr bwMode="auto">
          <a:xfrm>
            <a:off x="4755996" y="-1810"/>
            <a:ext cx="4424516" cy="6887194"/>
          </a:xfrm>
          <a:prstGeom prst="rect">
            <a:avLst/>
          </a:prstGeom>
          <a:noFill/>
        </p:spPr>
      </p:pic>
      <p:sp>
        <p:nvSpPr>
          <p:cNvPr id="16" name="CuadroTexto 15"/>
          <p:cNvSpPr txBox="1"/>
          <p:nvPr/>
        </p:nvSpPr>
        <p:spPr>
          <a:xfrm>
            <a:off x="357326" y="4797152"/>
            <a:ext cx="4104456" cy="1323439"/>
          </a:xfrm>
          <a:prstGeom prst="rect">
            <a:avLst/>
          </a:prstGeom>
          <a:noFill/>
        </p:spPr>
        <p:txBody>
          <a:bodyPr wrap="square" rtlCol="0">
            <a:spAutoFit/>
          </a:bodyPr>
          <a:lstStyle/>
          <a:p>
            <a:pPr algn="just"/>
            <a:r>
              <a:rPr lang="es-GT" sz="1600" dirty="0">
                <a:solidFill>
                  <a:schemeClr val="bg1"/>
                </a:solidFill>
                <a:latin typeface="Arial"/>
                <a:cs typeface="Arial"/>
              </a:rPr>
              <a:t>Guatemala cuenta con una gran </a:t>
            </a:r>
            <a:r>
              <a:rPr lang="es-GT" sz="1600" dirty="0" smtClean="0">
                <a:solidFill>
                  <a:schemeClr val="bg1"/>
                </a:solidFill>
                <a:latin typeface="Arial"/>
                <a:cs typeface="Arial"/>
              </a:rPr>
              <a:t>riqueza humana, </a:t>
            </a:r>
            <a:r>
              <a:rPr lang="es-GT" sz="1600" dirty="0">
                <a:solidFill>
                  <a:schemeClr val="bg1"/>
                </a:solidFill>
                <a:latin typeface="Arial"/>
                <a:cs typeface="Arial"/>
              </a:rPr>
              <a:t>cultural y natural. </a:t>
            </a:r>
            <a:r>
              <a:rPr lang="es-GT" sz="1600" dirty="0" smtClean="0">
                <a:solidFill>
                  <a:schemeClr val="bg1"/>
                </a:solidFill>
                <a:latin typeface="Arial"/>
                <a:cs typeface="Arial"/>
              </a:rPr>
              <a:t>Mediante </a:t>
            </a:r>
            <a:r>
              <a:rPr lang="es-GT" sz="1600" dirty="0">
                <a:solidFill>
                  <a:schemeClr val="bg1"/>
                </a:solidFill>
                <a:latin typeface="Arial"/>
                <a:cs typeface="Arial"/>
              </a:rPr>
              <a:t>inversiones estratégicas y un manejo sostenible de los recursos naturales podemos  aportar al desarrollo </a:t>
            </a:r>
            <a:r>
              <a:rPr lang="es-GT" sz="1600" dirty="0" smtClean="0">
                <a:solidFill>
                  <a:schemeClr val="bg1"/>
                </a:solidFill>
                <a:latin typeface="Arial"/>
                <a:cs typeface="Arial"/>
              </a:rPr>
              <a:t>integral.</a:t>
            </a:r>
            <a:endParaRPr lang="es-GT" sz="1600" dirty="0">
              <a:solidFill>
                <a:schemeClr val="bg1"/>
              </a:solidFill>
              <a:latin typeface="Arial"/>
              <a:cs typeface="Arial"/>
            </a:endParaRPr>
          </a:p>
        </p:txBody>
      </p:sp>
      <p:sp>
        <p:nvSpPr>
          <p:cNvPr id="20" name="CuadroTexto 12"/>
          <p:cNvSpPr txBox="1"/>
          <p:nvPr/>
        </p:nvSpPr>
        <p:spPr>
          <a:xfrm>
            <a:off x="323528" y="347171"/>
            <a:ext cx="5760640" cy="877163"/>
          </a:xfrm>
          <a:prstGeom prst="rect">
            <a:avLst/>
          </a:prstGeom>
          <a:noFill/>
        </p:spPr>
        <p:txBody>
          <a:bodyPr wrap="square" rtlCol="0">
            <a:spAutoFit/>
          </a:bodyPr>
          <a:lstStyle/>
          <a:p>
            <a:r>
              <a:rPr lang="es-GT" sz="5100" b="1" dirty="0" smtClean="0">
                <a:solidFill>
                  <a:schemeClr val="bg1"/>
                </a:solidFill>
                <a:latin typeface="Arial"/>
                <a:cs typeface="Arial"/>
              </a:rPr>
              <a:t>GUATEMALA</a:t>
            </a:r>
          </a:p>
        </p:txBody>
      </p:sp>
      <p:sp>
        <p:nvSpPr>
          <p:cNvPr id="21" name="CuadroTexto 13"/>
          <p:cNvSpPr txBox="1"/>
          <p:nvPr/>
        </p:nvSpPr>
        <p:spPr>
          <a:xfrm>
            <a:off x="323528" y="1030957"/>
            <a:ext cx="4464496" cy="461665"/>
          </a:xfrm>
          <a:prstGeom prst="rect">
            <a:avLst/>
          </a:prstGeom>
          <a:noFill/>
        </p:spPr>
        <p:txBody>
          <a:bodyPr wrap="square" rtlCol="0">
            <a:spAutoFit/>
          </a:bodyPr>
          <a:lstStyle/>
          <a:p>
            <a:r>
              <a:rPr lang="es-GT" sz="2400" b="1" spc="300" dirty="0" smtClean="0">
                <a:solidFill>
                  <a:schemeClr val="bg1"/>
                </a:solidFill>
                <a:latin typeface="Arial"/>
                <a:cs typeface="Arial"/>
              </a:rPr>
              <a:t>UN PAÍS DE GRANDES</a:t>
            </a:r>
            <a:endParaRPr lang="es-GT" sz="2400" b="1" spc="300" dirty="0">
              <a:solidFill>
                <a:schemeClr val="bg1"/>
              </a:solidFill>
              <a:latin typeface="Arial"/>
              <a:cs typeface="Arial"/>
            </a:endParaRPr>
          </a:p>
        </p:txBody>
      </p:sp>
      <p:sp>
        <p:nvSpPr>
          <p:cNvPr id="22" name="CuadroTexto 14"/>
          <p:cNvSpPr txBox="1"/>
          <p:nvPr/>
        </p:nvSpPr>
        <p:spPr>
          <a:xfrm>
            <a:off x="287524" y="1342509"/>
            <a:ext cx="5220580" cy="646331"/>
          </a:xfrm>
          <a:prstGeom prst="rect">
            <a:avLst/>
          </a:prstGeom>
          <a:noFill/>
        </p:spPr>
        <p:txBody>
          <a:bodyPr wrap="square" rtlCol="0">
            <a:spAutoFit/>
          </a:bodyPr>
          <a:lstStyle/>
          <a:p>
            <a:r>
              <a:rPr lang="es-GT" sz="3600" b="1" dirty="0" smtClean="0">
                <a:solidFill>
                  <a:schemeClr val="bg1"/>
                </a:solidFill>
                <a:latin typeface="Arial"/>
                <a:cs typeface="Arial"/>
              </a:rPr>
              <a:t>OPORTUNIDADES</a:t>
            </a:r>
            <a:endParaRPr lang="es-GT" sz="3600" b="1" dirty="0">
              <a:solidFill>
                <a:schemeClr val="bg1"/>
              </a:solidFill>
              <a:latin typeface="Arial"/>
              <a:cs typeface="Arial"/>
            </a:endParaRPr>
          </a:p>
        </p:txBody>
      </p:sp>
      <p:sp>
        <p:nvSpPr>
          <p:cNvPr id="10" name="9 Rectángulo"/>
          <p:cNvSpPr/>
          <p:nvPr/>
        </p:nvSpPr>
        <p:spPr>
          <a:xfrm>
            <a:off x="323528" y="2507412"/>
            <a:ext cx="4248472" cy="1569660"/>
          </a:xfrm>
          <a:prstGeom prst="rect">
            <a:avLst/>
          </a:prstGeom>
        </p:spPr>
        <p:txBody>
          <a:bodyPr wrap="square">
            <a:spAutoFit/>
          </a:bodyPr>
          <a:lstStyle/>
          <a:p>
            <a:pPr algn="ctr"/>
            <a:r>
              <a:rPr lang="es-GT" sz="3200" b="1" dirty="0" smtClean="0">
                <a:solidFill>
                  <a:schemeClr val="bg1"/>
                </a:solidFill>
              </a:rPr>
              <a:t>Un sector exportador aportando al desarrollo de Guatemala</a:t>
            </a:r>
          </a:p>
        </p:txBody>
      </p:sp>
      <p:sp>
        <p:nvSpPr>
          <p:cNvPr id="2" name="1 Rectángulo"/>
          <p:cNvSpPr/>
          <p:nvPr/>
        </p:nvSpPr>
        <p:spPr>
          <a:xfrm>
            <a:off x="1225925" y="6327021"/>
            <a:ext cx="2736647" cy="369332"/>
          </a:xfrm>
          <a:prstGeom prst="rect">
            <a:avLst/>
          </a:prstGeom>
        </p:spPr>
        <p:txBody>
          <a:bodyPr wrap="none">
            <a:spAutoFit/>
          </a:bodyPr>
          <a:lstStyle/>
          <a:p>
            <a:r>
              <a:rPr lang="es-GT" b="1" dirty="0" smtClean="0">
                <a:solidFill>
                  <a:schemeClr val="bg1"/>
                </a:solidFill>
                <a:latin typeface="Arial"/>
                <a:cs typeface="Arial"/>
              </a:rPr>
              <a:t>Guatemala, Marzo 2015</a:t>
            </a:r>
            <a:endParaRPr lang="es-GT" b="1" dirty="0"/>
          </a:p>
        </p:txBody>
      </p:sp>
    </p:spTree>
    <p:extLst>
      <p:ext uri="{BB962C8B-B14F-4D97-AF65-F5344CB8AC3E}">
        <p14:creationId xmlns:p14="http://schemas.microsoft.com/office/powerpoint/2010/main" val="1024767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villegas\Desktop\Nueva carpeta\BACK-VERD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7544" y="2287682"/>
            <a:ext cx="8208912" cy="4453686"/>
          </a:xfrm>
          <a:prstGeom prst="rect">
            <a:avLst/>
          </a:prstGeom>
          <a:noFill/>
          <a:ln>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GT" sz="6000" b="1" dirty="0" smtClean="0">
                <a:solidFill>
                  <a:schemeClr val="bg1"/>
                </a:solidFill>
              </a:rPr>
              <a:t>Estrategia de adaptación al cambio climático</a:t>
            </a:r>
          </a:p>
          <a:p>
            <a:endParaRPr lang="es-GT" sz="6000" b="1" dirty="0" smtClean="0">
              <a:solidFill>
                <a:schemeClr val="bg1"/>
              </a:solidFill>
            </a:endParaRPr>
          </a:p>
          <a:p>
            <a:endParaRPr lang="es-GT" sz="6000" b="1" dirty="0">
              <a:solidFill>
                <a:schemeClr val="bg1"/>
              </a:solidFill>
            </a:endParaRPr>
          </a:p>
          <a:p>
            <a:r>
              <a:rPr lang="es-GT" sz="2700" b="1" dirty="0" smtClean="0">
                <a:solidFill>
                  <a:schemeClr val="bg1"/>
                </a:solidFill>
              </a:rPr>
              <a:t>Para promover una gestión ambiental y un desarrollo sostenible del sector exportador</a:t>
            </a:r>
            <a:endParaRPr lang="es-GT" sz="2700" b="1" dirty="0">
              <a:solidFill>
                <a:schemeClr val="bg1"/>
              </a:solidFill>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371" y="4491118"/>
            <a:ext cx="4427603" cy="1067052"/>
          </a:xfrm>
          <a:prstGeom prst="rect">
            <a:avLst/>
          </a:prstGeom>
        </p:spPr>
      </p:pic>
      <p:sp>
        <p:nvSpPr>
          <p:cNvPr id="10" name="9 Rectángulo redondeado"/>
          <p:cNvSpPr/>
          <p:nvPr/>
        </p:nvSpPr>
        <p:spPr>
          <a:xfrm>
            <a:off x="2448653" y="620688"/>
            <a:ext cx="4032448"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775286"/>
            <a:ext cx="3843589" cy="1141546"/>
          </a:xfrm>
          <a:prstGeom prst="rect">
            <a:avLst/>
          </a:prstGeom>
        </p:spPr>
      </p:pic>
    </p:spTree>
    <p:extLst>
      <p:ext uri="{BB962C8B-B14F-4D97-AF65-F5344CB8AC3E}">
        <p14:creationId xmlns:p14="http://schemas.microsoft.com/office/powerpoint/2010/main" val="358895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7024" cy="6885384"/>
          </a:xfrm>
          <a:prstGeom prst="rect">
            <a:avLst/>
          </a:prstGeom>
          <a:noFill/>
          <a:extLst>
            <a:ext uri="{909E8E84-426E-40DD-AFC4-6F175D3DCCD1}">
              <a14:hiddenFill xmlns:a14="http://schemas.microsoft.com/office/drawing/2010/main">
                <a:solidFill>
                  <a:srgbClr val="FFFFFF"/>
                </a:solidFill>
              </a14:hiddenFill>
            </a:ext>
          </a:extLst>
        </p:spPr>
      </p:pic>
      <p:sp>
        <p:nvSpPr>
          <p:cNvPr id="37" name="36 Rectángulo"/>
          <p:cNvSpPr/>
          <p:nvPr/>
        </p:nvSpPr>
        <p:spPr>
          <a:xfrm>
            <a:off x="-108520" y="188640"/>
            <a:ext cx="4032448" cy="400110"/>
          </a:xfrm>
          <a:prstGeom prst="rect">
            <a:avLst/>
          </a:prstGeom>
        </p:spPr>
        <p:txBody>
          <a:bodyPr wrap="square">
            <a:spAutoFit/>
          </a:bodyPr>
          <a:lstStyle/>
          <a:p>
            <a:r>
              <a:rPr lang="es-GT" sz="2000" b="1" dirty="0" smtClean="0">
                <a:solidFill>
                  <a:schemeClr val="accent3">
                    <a:lumMod val="75000"/>
                  </a:schemeClr>
                </a:solidFill>
              </a:rPr>
              <a:t>Apoyo a plataformas institucionales</a:t>
            </a:r>
            <a:endParaRPr lang="es-GT" sz="2000" b="1" dirty="0">
              <a:solidFill>
                <a:schemeClr val="accent3">
                  <a:lumMod val="75000"/>
                </a:schemeClr>
              </a:solidFill>
            </a:endParaRPr>
          </a:p>
        </p:txBody>
      </p:sp>
      <p:sp>
        <p:nvSpPr>
          <p:cNvPr id="11" name="Rounded Rectangle 10"/>
          <p:cNvSpPr/>
          <p:nvPr/>
        </p:nvSpPr>
        <p:spPr>
          <a:xfrm>
            <a:off x="-36512" y="5949280"/>
            <a:ext cx="5256584" cy="90872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 name="Rectangle 4"/>
          <p:cNvSpPr/>
          <p:nvPr/>
        </p:nvSpPr>
        <p:spPr>
          <a:xfrm>
            <a:off x="625787" y="2001034"/>
            <a:ext cx="1040670" cy="707886"/>
          </a:xfrm>
          <a:prstGeom prst="rect">
            <a:avLst/>
          </a:prstGeom>
        </p:spPr>
        <p:txBody>
          <a:bodyPr wrap="none">
            <a:spAutoFit/>
          </a:bodyPr>
          <a:lstStyle/>
          <a:p>
            <a:r>
              <a:rPr lang="es-ES_tradnl" sz="4000" b="1" dirty="0" smtClean="0">
                <a:solidFill>
                  <a:srgbClr val="FFFFFF"/>
                </a:solidFill>
                <a:latin typeface="Arial"/>
                <a:cs typeface="Arial"/>
              </a:rPr>
              <a:t>124</a:t>
            </a:r>
            <a:endParaRPr lang="es-ES_tradnl" sz="4000" b="1" dirty="0">
              <a:solidFill>
                <a:srgbClr val="FFFFFF"/>
              </a:solidFill>
              <a:latin typeface="Arial"/>
              <a:cs typeface="Arial"/>
            </a:endParaRPr>
          </a:p>
        </p:txBody>
      </p:sp>
      <p:pic>
        <p:nvPicPr>
          <p:cNvPr id="6" name="Picture 5"/>
          <p:cNvPicPr>
            <a:picLocks noChangeAspect="1"/>
          </p:cNvPicPr>
          <p:nvPr/>
        </p:nvPicPr>
        <p:blipFill>
          <a:blip r:embed="rId3" cstate="print"/>
          <a:stretch>
            <a:fillRect/>
          </a:stretch>
        </p:blipFill>
        <p:spPr>
          <a:xfrm>
            <a:off x="841811" y="1268760"/>
            <a:ext cx="850900" cy="850900"/>
          </a:xfrm>
          <a:prstGeom prst="rect">
            <a:avLst/>
          </a:prstGeom>
        </p:spPr>
      </p:pic>
      <p:sp>
        <p:nvSpPr>
          <p:cNvPr id="7" name="Rectangle 6"/>
          <p:cNvSpPr/>
          <p:nvPr/>
        </p:nvSpPr>
        <p:spPr>
          <a:xfrm>
            <a:off x="107504" y="2556192"/>
            <a:ext cx="2141984" cy="584776"/>
          </a:xfrm>
          <a:prstGeom prst="rect">
            <a:avLst/>
          </a:prstGeom>
        </p:spPr>
        <p:txBody>
          <a:bodyPr wrap="square">
            <a:spAutoFit/>
          </a:bodyPr>
          <a:lstStyle/>
          <a:p>
            <a:pPr algn="ctr"/>
            <a:r>
              <a:rPr lang="es-ES_tradnl" sz="1600" b="1" dirty="0" smtClean="0">
                <a:solidFill>
                  <a:srgbClr val="FFFFFF"/>
                </a:solidFill>
                <a:latin typeface="Arial"/>
                <a:cs typeface="Arial"/>
              </a:rPr>
              <a:t>Encadenamientos</a:t>
            </a:r>
            <a:endParaRPr lang="es-ES_tradnl" sz="1600" b="1" dirty="0">
              <a:solidFill>
                <a:srgbClr val="FFFFFF"/>
              </a:solidFill>
              <a:latin typeface="Arial"/>
              <a:cs typeface="Arial"/>
            </a:endParaRPr>
          </a:p>
          <a:p>
            <a:pPr algn="ctr"/>
            <a:r>
              <a:rPr lang="es-ES_tradnl" sz="1600" b="1" dirty="0">
                <a:solidFill>
                  <a:srgbClr val="FFFFFF"/>
                </a:solidFill>
                <a:latin typeface="Arial"/>
                <a:cs typeface="Arial"/>
              </a:rPr>
              <a:t>e</a:t>
            </a:r>
            <a:r>
              <a:rPr lang="es-ES_tradnl" sz="1600" b="1" dirty="0" smtClean="0">
                <a:solidFill>
                  <a:srgbClr val="FFFFFF"/>
                </a:solidFill>
                <a:latin typeface="Arial"/>
                <a:cs typeface="Arial"/>
              </a:rPr>
              <a:t>n ejecución</a:t>
            </a:r>
            <a:endParaRPr lang="es-ES_tradnl" sz="1600" b="1" dirty="0">
              <a:solidFill>
                <a:srgbClr val="FFFFFF"/>
              </a:solidFill>
              <a:latin typeface="Arial"/>
              <a:cs typeface="Arial"/>
            </a:endParaRPr>
          </a:p>
        </p:txBody>
      </p:sp>
      <p:pic>
        <p:nvPicPr>
          <p:cNvPr id="8" name="Picture 7"/>
          <p:cNvPicPr>
            <a:picLocks noChangeAspect="1"/>
          </p:cNvPicPr>
          <p:nvPr/>
        </p:nvPicPr>
        <p:blipFill>
          <a:blip r:embed="rId4" cstate="print"/>
          <a:stretch>
            <a:fillRect/>
          </a:stretch>
        </p:blipFill>
        <p:spPr>
          <a:xfrm rot="20021538">
            <a:off x="3646602" y="3231871"/>
            <a:ext cx="927100" cy="876300"/>
          </a:xfrm>
          <a:prstGeom prst="rect">
            <a:avLst/>
          </a:prstGeom>
        </p:spPr>
      </p:pic>
      <p:sp>
        <p:nvSpPr>
          <p:cNvPr id="9" name="Rectangle 8"/>
          <p:cNvSpPr/>
          <p:nvPr/>
        </p:nvSpPr>
        <p:spPr>
          <a:xfrm>
            <a:off x="3857620" y="4071942"/>
            <a:ext cx="2141984" cy="584776"/>
          </a:xfrm>
          <a:prstGeom prst="rect">
            <a:avLst/>
          </a:prstGeom>
        </p:spPr>
        <p:txBody>
          <a:bodyPr wrap="square">
            <a:spAutoFit/>
          </a:bodyPr>
          <a:lstStyle/>
          <a:p>
            <a:r>
              <a:rPr lang="es-ES_tradnl" sz="1600" dirty="0" smtClean="0">
                <a:solidFill>
                  <a:srgbClr val="FFFFFF"/>
                </a:solidFill>
                <a:latin typeface="Arial"/>
                <a:cs typeface="Arial"/>
              </a:rPr>
              <a:t>Sectores </a:t>
            </a:r>
          </a:p>
          <a:p>
            <a:r>
              <a:rPr lang="es-ES_tradnl" sz="1600" dirty="0" smtClean="0">
                <a:solidFill>
                  <a:srgbClr val="FFFFFF"/>
                </a:solidFill>
                <a:latin typeface="Arial"/>
                <a:cs typeface="Arial"/>
              </a:rPr>
              <a:t>productivos</a:t>
            </a:r>
            <a:endParaRPr lang="es-ES_tradnl" sz="1600" dirty="0">
              <a:solidFill>
                <a:srgbClr val="FFFFFF"/>
              </a:solidFill>
              <a:latin typeface="Arial"/>
              <a:cs typeface="Arial"/>
            </a:endParaRPr>
          </a:p>
        </p:txBody>
      </p:sp>
      <p:sp>
        <p:nvSpPr>
          <p:cNvPr id="10" name="Rectangle 9"/>
          <p:cNvSpPr/>
          <p:nvPr/>
        </p:nvSpPr>
        <p:spPr>
          <a:xfrm>
            <a:off x="4716016" y="3214686"/>
            <a:ext cx="470000" cy="707886"/>
          </a:xfrm>
          <a:prstGeom prst="rect">
            <a:avLst/>
          </a:prstGeom>
        </p:spPr>
        <p:txBody>
          <a:bodyPr wrap="none">
            <a:spAutoFit/>
          </a:bodyPr>
          <a:lstStyle/>
          <a:p>
            <a:r>
              <a:rPr lang="es-ES_tradnl" sz="4000" b="1" dirty="0">
                <a:solidFill>
                  <a:srgbClr val="FFFFFF"/>
                </a:solidFill>
                <a:latin typeface="Arial"/>
                <a:cs typeface="Arial"/>
              </a:rPr>
              <a:t>6</a:t>
            </a:r>
          </a:p>
        </p:txBody>
      </p:sp>
      <p:pic>
        <p:nvPicPr>
          <p:cNvPr id="14" name="Picture 13"/>
          <p:cNvPicPr>
            <a:picLocks noChangeAspect="1"/>
          </p:cNvPicPr>
          <p:nvPr/>
        </p:nvPicPr>
        <p:blipFill>
          <a:blip r:embed="rId5" cstate="print"/>
          <a:stretch>
            <a:fillRect/>
          </a:stretch>
        </p:blipFill>
        <p:spPr>
          <a:xfrm>
            <a:off x="428596" y="3357562"/>
            <a:ext cx="723900" cy="749300"/>
          </a:xfrm>
          <a:prstGeom prst="rect">
            <a:avLst/>
          </a:prstGeom>
        </p:spPr>
      </p:pic>
      <p:sp>
        <p:nvSpPr>
          <p:cNvPr id="15" name="Rectangle 14"/>
          <p:cNvSpPr/>
          <p:nvPr/>
        </p:nvSpPr>
        <p:spPr>
          <a:xfrm>
            <a:off x="1088654" y="3782038"/>
            <a:ext cx="2141984" cy="584776"/>
          </a:xfrm>
          <a:prstGeom prst="rect">
            <a:avLst/>
          </a:prstGeom>
        </p:spPr>
        <p:txBody>
          <a:bodyPr wrap="square">
            <a:spAutoFit/>
          </a:bodyPr>
          <a:lstStyle/>
          <a:p>
            <a:pPr algn="ctr"/>
            <a:r>
              <a:rPr lang="es-ES_tradnl" sz="1600" b="1" dirty="0" smtClean="0">
                <a:solidFill>
                  <a:srgbClr val="FFFFFF"/>
                </a:solidFill>
                <a:latin typeface="Arial"/>
                <a:cs typeface="Arial"/>
              </a:rPr>
              <a:t>Millones en </a:t>
            </a:r>
          </a:p>
          <a:p>
            <a:pPr algn="ctr"/>
            <a:r>
              <a:rPr lang="es-ES_tradnl" sz="1600" b="1" dirty="0" smtClean="0">
                <a:solidFill>
                  <a:srgbClr val="FFFFFF"/>
                </a:solidFill>
                <a:latin typeface="Arial"/>
                <a:cs typeface="Arial"/>
              </a:rPr>
              <a:t>ventas</a:t>
            </a:r>
          </a:p>
        </p:txBody>
      </p:sp>
      <p:sp>
        <p:nvSpPr>
          <p:cNvPr id="16" name="Rectangle 15"/>
          <p:cNvSpPr/>
          <p:nvPr/>
        </p:nvSpPr>
        <p:spPr>
          <a:xfrm>
            <a:off x="1214414" y="3214686"/>
            <a:ext cx="1851526" cy="707886"/>
          </a:xfrm>
          <a:prstGeom prst="rect">
            <a:avLst/>
          </a:prstGeom>
        </p:spPr>
        <p:txBody>
          <a:bodyPr wrap="square">
            <a:spAutoFit/>
          </a:bodyPr>
          <a:lstStyle/>
          <a:p>
            <a:r>
              <a:rPr lang="es-ES_tradnl" sz="4000" b="1" dirty="0" smtClean="0">
                <a:solidFill>
                  <a:srgbClr val="FFFFFF"/>
                </a:solidFill>
                <a:latin typeface="Arial"/>
                <a:cs typeface="Arial"/>
              </a:rPr>
              <a:t>    9.5</a:t>
            </a:r>
            <a:endParaRPr lang="es-ES_tradnl" sz="4000" b="1" dirty="0">
              <a:solidFill>
                <a:srgbClr val="FFFFFF"/>
              </a:solidFill>
              <a:latin typeface="Arial"/>
              <a:cs typeface="Arial"/>
            </a:endParaRPr>
          </a:p>
        </p:txBody>
      </p:sp>
      <p:sp>
        <p:nvSpPr>
          <p:cNvPr id="17" name="Rectangle 16"/>
          <p:cNvSpPr/>
          <p:nvPr/>
        </p:nvSpPr>
        <p:spPr>
          <a:xfrm>
            <a:off x="1277190" y="3321140"/>
            <a:ext cx="677986" cy="338554"/>
          </a:xfrm>
          <a:prstGeom prst="rect">
            <a:avLst/>
          </a:prstGeom>
        </p:spPr>
        <p:txBody>
          <a:bodyPr wrap="square">
            <a:spAutoFit/>
          </a:bodyPr>
          <a:lstStyle/>
          <a:p>
            <a:r>
              <a:rPr lang="es-ES_tradnl" sz="1600" b="1" dirty="0">
                <a:solidFill>
                  <a:srgbClr val="FFFFFF"/>
                </a:solidFill>
                <a:latin typeface="Arial"/>
                <a:cs typeface="Arial"/>
              </a:rPr>
              <a:t>US$ </a:t>
            </a:r>
            <a:endParaRPr lang="es-ES_tradnl" sz="1400" b="1" dirty="0">
              <a:solidFill>
                <a:srgbClr val="FFFFFF"/>
              </a:solidFill>
              <a:latin typeface="Arial"/>
              <a:cs typeface="Arial"/>
            </a:endParaRPr>
          </a:p>
        </p:txBody>
      </p:sp>
      <p:pic>
        <p:nvPicPr>
          <p:cNvPr id="18" name="Picture 17"/>
          <p:cNvPicPr>
            <a:picLocks noChangeAspect="1"/>
          </p:cNvPicPr>
          <p:nvPr/>
        </p:nvPicPr>
        <p:blipFill>
          <a:blip r:embed="rId6" cstate="print"/>
          <a:stretch>
            <a:fillRect/>
          </a:stretch>
        </p:blipFill>
        <p:spPr>
          <a:xfrm>
            <a:off x="3097939" y="1140704"/>
            <a:ext cx="800100" cy="711200"/>
          </a:xfrm>
          <a:prstGeom prst="rect">
            <a:avLst/>
          </a:prstGeom>
        </p:spPr>
      </p:pic>
      <p:sp>
        <p:nvSpPr>
          <p:cNvPr id="19" name="Rectangle 18"/>
          <p:cNvSpPr/>
          <p:nvPr/>
        </p:nvSpPr>
        <p:spPr>
          <a:xfrm>
            <a:off x="2231842" y="2508856"/>
            <a:ext cx="2141984" cy="584775"/>
          </a:xfrm>
          <a:prstGeom prst="rect">
            <a:avLst/>
          </a:prstGeom>
        </p:spPr>
        <p:txBody>
          <a:bodyPr wrap="square">
            <a:spAutoFit/>
          </a:bodyPr>
          <a:lstStyle/>
          <a:p>
            <a:pPr algn="ctr"/>
            <a:r>
              <a:rPr lang="es-ES_tradnl" sz="1600" b="1" dirty="0" smtClean="0">
                <a:solidFill>
                  <a:srgbClr val="FFFFFF"/>
                </a:solidFill>
                <a:latin typeface="Arial"/>
                <a:cs typeface="Arial"/>
              </a:rPr>
              <a:t>Socios  </a:t>
            </a:r>
          </a:p>
          <a:p>
            <a:pPr algn="ctr"/>
            <a:r>
              <a:rPr lang="es-ES_tradnl" sz="1600" b="1" dirty="0" smtClean="0">
                <a:solidFill>
                  <a:srgbClr val="FFFFFF"/>
                </a:solidFill>
                <a:latin typeface="Arial"/>
                <a:cs typeface="Arial"/>
              </a:rPr>
              <a:t>productores</a:t>
            </a:r>
            <a:endParaRPr lang="es-ES_tradnl" sz="1600" b="1" dirty="0">
              <a:solidFill>
                <a:srgbClr val="FFFFFF"/>
              </a:solidFill>
              <a:latin typeface="Arial"/>
              <a:cs typeface="Arial"/>
            </a:endParaRPr>
          </a:p>
        </p:txBody>
      </p:sp>
      <p:sp>
        <p:nvSpPr>
          <p:cNvPr id="20" name="Rectangle 19"/>
          <p:cNvSpPr/>
          <p:nvPr/>
        </p:nvSpPr>
        <p:spPr>
          <a:xfrm>
            <a:off x="2303850" y="1908734"/>
            <a:ext cx="1978235" cy="707886"/>
          </a:xfrm>
          <a:prstGeom prst="rect">
            <a:avLst/>
          </a:prstGeom>
        </p:spPr>
        <p:txBody>
          <a:bodyPr wrap="square">
            <a:spAutoFit/>
          </a:bodyPr>
          <a:lstStyle/>
          <a:p>
            <a:r>
              <a:rPr lang="es-ES_tradnl" sz="4000" b="1" dirty="0" smtClean="0">
                <a:solidFill>
                  <a:srgbClr val="FFFFFF"/>
                </a:solidFill>
                <a:latin typeface="Arial"/>
                <a:cs typeface="Arial"/>
              </a:rPr>
              <a:t>10,491</a:t>
            </a:r>
            <a:endParaRPr lang="es-ES_tradnl" sz="4000" b="1" dirty="0">
              <a:solidFill>
                <a:srgbClr val="FFFFFF"/>
              </a:solidFill>
              <a:latin typeface="Arial"/>
              <a:cs typeface="Arial"/>
            </a:endParaRPr>
          </a:p>
        </p:txBody>
      </p:sp>
      <p:sp>
        <p:nvSpPr>
          <p:cNvPr id="21" name="Rectangle 26"/>
          <p:cNvSpPr/>
          <p:nvPr/>
        </p:nvSpPr>
        <p:spPr>
          <a:xfrm>
            <a:off x="4126587" y="1496304"/>
            <a:ext cx="1493912" cy="584776"/>
          </a:xfrm>
          <a:prstGeom prst="rect">
            <a:avLst/>
          </a:prstGeom>
        </p:spPr>
        <p:txBody>
          <a:bodyPr wrap="square">
            <a:spAutoFit/>
          </a:bodyPr>
          <a:lstStyle/>
          <a:p>
            <a:pPr algn="ctr"/>
            <a:r>
              <a:rPr lang="es-ES_tradnl" sz="1600" b="1" dirty="0" smtClean="0">
                <a:solidFill>
                  <a:srgbClr val="FFFFFF"/>
                </a:solidFill>
                <a:latin typeface="Arial"/>
                <a:cs typeface="Arial"/>
              </a:rPr>
              <a:t>75%</a:t>
            </a:r>
          </a:p>
          <a:p>
            <a:pPr algn="ctr"/>
            <a:r>
              <a:rPr lang="es-ES_tradnl" sz="1600" b="1" dirty="0" smtClean="0">
                <a:solidFill>
                  <a:srgbClr val="FFFFFF"/>
                </a:solidFill>
                <a:latin typeface="Arial"/>
                <a:cs typeface="Arial"/>
              </a:rPr>
              <a:t>Hombres</a:t>
            </a:r>
            <a:endParaRPr lang="es-ES_tradnl" sz="1600" b="1" dirty="0">
              <a:solidFill>
                <a:srgbClr val="FFFFFF"/>
              </a:solidFill>
              <a:latin typeface="Arial"/>
              <a:cs typeface="Arial"/>
            </a:endParaRPr>
          </a:p>
        </p:txBody>
      </p:sp>
      <p:sp>
        <p:nvSpPr>
          <p:cNvPr id="22" name="Rectangle 26"/>
          <p:cNvSpPr/>
          <p:nvPr/>
        </p:nvSpPr>
        <p:spPr>
          <a:xfrm>
            <a:off x="4072255" y="2216468"/>
            <a:ext cx="1493912" cy="584775"/>
          </a:xfrm>
          <a:prstGeom prst="rect">
            <a:avLst/>
          </a:prstGeom>
        </p:spPr>
        <p:txBody>
          <a:bodyPr wrap="square">
            <a:spAutoFit/>
          </a:bodyPr>
          <a:lstStyle/>
          <a:p>
            <a:pPr algn="ctr"/>
            <a:r>
              <a:rPr lang="es-ES_tradnl" sz="1600" b="1" dirty="0" smtClean="0">
                <a:solidFill>
                  <a:srgbClr val="FFFFFF"/>
                </a:solidFill>
                <a:latin typeface="Arial"/>
                <a:cs typeface="Arial"/>
              </a:rPr>
              <a:t>25%</a:t>
            </a:r>
          </a:p>
          <a:p>
            <a:pPr algn="ctr"/>
            <a:r>
              <a:rPr lang="es-ES_tradnl" sz="1600" b="1" dirty="0" smtClean="0">
                <a:solidFill>
                  <a:srgbClr val="FFFFFF"/>
                </a:solidFill>
                <a:latin typeface="Arial"/>
                <a:cs typeface="Arial"/>
              </a:rPr>
              <a:t>Mujeres</a:t>
            </a:r>
            <a:endParaRPr lang="es-ES_tradnl" sz="1600" b="1" dirty="0">
              <a:solidFill>
                <a:srgbClr val="FFFFFF"/>
              </a:solidFill>
              <a:latin typeface="Arial"/>
              <a:cs typeface="Arial"/>
            </a:endParaRPr>
          </a:p>
        </p:txBody>
      </p:sp>
      <p:cxnSp>
        <p:nvCxnSpPr>
          <p:cNvPr id="23" name="Straight Connector 21"/>
          <p:cNvCxnSpPr/>
          <p:nvPr/>
        </p:nvCxnSpPr>
        <p:spPr>
          <a:xfrm>
            <a:off x="4286248" y="1428736"/>
            <a:ext cx="0" cy="139473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35 Conector recto"/>
          <p:cNvCxnSpPr/>
          <p:nvPr/>
        </p:nvCxnSpPr>
        <p:spPr>
          <a:xfrm>
            <a:off x="4286248" y="2148816"/>
            <a:ext cx="9357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cstate="print"/>
          <a:stretch>
            <a:fillRect/>
          </a:stretch>
        </p:blipFill>
        <p:spPr>
          <a:xfrm>
            <a:off x="5597254" y="836712"/>
            <a:ext cx="3395301" cy="1728122"/>
          </a:xfrm>
          <a:prstGeom prst="rect">
            <a:avLst/>
          </a:prstGeom>
        </p:spPr>
      </p:pic>
      <p:pic>
        <p:nvPicPr>
          <p:cNvPr id="27" name="Picture 26"/>
          <p:cNvPicPr>
            <a:picLocks noChangeAspect="1"/>
          </p:cNvPicPr>
          <p:nvPr/>
        </p:nvPicPr>
        <p:blipFill>
          <a:blip r:embed="rId8" cstate="print"/>
          <a:stretch>
            <a:fillRect/>
          </a:stretch>
        </p:blipFill>
        <p:spPr>
          <a:xfrm>
            <a:off x="5576985" y="4903567"/>
            <a:ext cx="3379576" cy="1802229"/>
          </a:xfrm>
          <a:prstGeom prst="rect">
            <a:avLst/>
          </a:prstGeom>
        </p:spPr>
      </p:pic>
      <p:pic>
        <p:nvPicPr>
          <p:cNvPr id="29" name="Picture 55" descr="DANIDA New 2011.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24270" y="6093296"/>
            <a:ext cx="304916" cy="6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C:\Users\lroman\Documents\LESLY\LOGOS Y CINTILLOS\FIDA S_logo_b.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211960" y="5949280"/>
            <a:ext cx="864096" cy="38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11960" y="6347586"/>
            <a:ext cx="420725" cy="48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008" y="6048163"/>
            <a:ext cx="3635896" cy="678498"/>
          </a:xfrm>
          <a:prstGeom prst="rect">
            <a:avLst/>
          </a:prstGeom>
        </p:spPr>
      </p:pic>
      <p:pic>
        <p:nvPicPr>
          <p:cNvPr id="4" name="Picture 3" descr="foto 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08104" y="3011077"/>
            <a:ext cx="1656184" cy="1656184"/>
          </a:xfrm>
          <a:prstGeom prst="rect">
            <a:avLst/>
          </a:prstGeom>
        </p:spPr>
      </p:pic>
      <p:pic>
        <p:nvPicPr>
          <p:cNvPr id="12" name="Picture 11" descr="foto 3.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80920" y="3011077"/>
            <a:ext cx="1611560" cy="1611560"/>
          </a:xfrm>
          <a:prstGeom prst="rect">
            <a:avLst/>
          </a:prstGeom>
        </p:spPr>
      </p:pic>
      <p:pic>
        <p:nvPicPr>
          <p:cNvPr id="33" name="Picture 8" descr="C:\Users\lroman\AppData\Roaming\Skype\My Skype Received Files\familia(1).png"/>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l="25207" r="24379"/>
          <a:stretch>
            <a:fillRect/>
          </a:stretch>
        </p:blipFill>
        <p:spPr bwMode="auto">
          <a:xfrm>
            <a:off x="1214414" y="4572008"/>
            <a:ext cx="571504" cy="86533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15"/>
          <p:cNvSpPr/>
          <p:nvPr/>
        </p:nvSpPr>
        <p:spPr>
          <a:xfrm>
            <a:off x="2000232" y="4714884"/>
            <a:ext cx="1851526" cy="707886"/>
          </a:xfrm>
          <a:prstGeom prst="rect">
            <a:avLst/>
          </a:prstGeom>
        </p:spPr>
        <p:txBody>
          <a:bodyPr wrap="square">
            <a:spAutoFit/>
          </a:bodyPr>
          <a:lstStyle/>
          <a:p>
            <a:r>
              <a:rPr lang="es-ES_tradnl" sz="4000" b="1" dirty="0" smtClean="0">
                <a:solidFill>
                  <a:srgbClr val="FFFFFF"/>
                </a:solidFill>
                <a:latin typeface="Arial"/>
                <a:cs typeface="Arial"/>
              </a:rPr>
              <a:t>3,214</a:t>
            </a:r>
            <a:endParaRPr lang="es-ES_tradnl" sz="4000" b="1" dirty="0">
              <a:solidFill>
                <a:srgbClr val="FFFFFF"/>
              </a:solidFill>
              <a:latin typeface="Arial"/>
              <a:cs typeface="Arial"/>
            </a:endParaRPr>
          </a:p>
        </p:txBody>
      </p:sp>
      <p:sp>
        <p:nvSpPr>
          <p:cNvPr id="35" name="Rectangle 14"/>
          <p:cNvSpPr/>
          <p:nvPr/>
        </p:nvSpPr>
        <p:spPr>
          <a:xfrm>
            <a:off x="1928794" y="5357826"/>
            <a:ext cx="2141984" cy="338554"/>
          </a:xfrm>
          <a:prstGeom prst="rect">
            <a:avLst/>
          </a:prstGeom>
        </p:spPr>
        <p:txBody>
          <a:bodyPr wrap="square">
            <a:spAutoFit/>
          </a:bodyPr>
          <a:lstStyle/>
          <a:p>
            <a:pPr algn="ctr"/>
            <a:r>
              <a:rPr lang="es-ES_tradnl" sz="1600" b="1" dirty="0" smtClean="0">
                <a:solidFill>
                  <a:srgbClr val="FFFFFF"/>
                </a:solidFill>
                <a:latin typeface="Arial"/>
                <a:cs typeface="Arial"/>
              </a:rPr>
              <a:t>Empleos generados</a:t>
            </a:r>
          </a:p>
        </p:txBody>
      </p:sp>
    </p:spTree>
    <p:extLst>
      <p:ext uri="{BB962C8B-B14F-4D97-AF65-F5344CB8AC3E}">
        <p14:creationId xmlns:p14="http://schemas.microsoft.com/office/powerpoint/2010/main" val="3766822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 y="-27384"/>
            <a:ext cx="9144000" cy="691276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5496" y="169476"/>
            <a:ext cx="3888432" cy="523220"/>
          </a:xfrm>
          <a:prstGeom prst="rect">
            <a:avLst/>
          </a:prstGeom>
          <a:noFill/>
        </p:spPr>
        <p:txBody>
          <a:bodyPr wrap="square" rtlCol="0">
            <a:spAutoFit/>
          </a:bodyPr>
          <a:lstStyle/>
          <a:p>
            <a:r>
              <a:rPr lang="es-GT" sz="2800" b="1" dirty="0" smtClean="0">
                <a:solidFill>
                  <a:schemeClr val="accent3">
                    <a:lumMod val="75000"/>
                  </a:schemeClr>
                </a:solidFill>
              </a:rPr>
              <a:t>Sitio demostrativo</a:t>
            </a:r>
            <a:endParaRPr lang="es-GT" sz="2800" b="1" dirty="0">
              <a:solidFill>
                <a:schemeClr val="accent3">
                  <a:lumMod val="75000"/>
                </a:schemeClr>
              </a:solidFill>
            </a:endParaRPr>
          </a:p>
        </p:txBody>
      </p:sp>
      <p:pic>
        <p:nvPicPr>
          <p:cNvPr id="8" name="Picture 2" descr="C:\Users\vvillegas\AppData\Roaming\Skype\vivian.villegas\media_messaging\media_cache\^5D287C246F705A49AC832075B0F918F5911C72DC27A9596B2A^pimgpsh_fullsize_d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92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vvillegas\AppData\Roaming\Skype\vivian.villegas\media_messaging\media_cache\^F1BE6C133481AC3E57E8B12E61808994C925A7C98B3486F412^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74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539552" y="980728"/>
            <a:ext cx="7992888" cy="2585323"/>
          </a:xfrm>
          <a:prstGeom prst="rect">
            <a:avLst/>
          </a:prstGeom>
        </p:spPr>
        <p:txBody>
          <a:bodyPr wrap="square">
            <a:spAutoFit/>
          </a:bodyPr>
          <a:lstStyle/>
          <a:p>
            <a:pPr algn="ctr"/>
            <a:r>
              <a:rPr lang="es-GT" b="1" dirty="0">
                <a:solidFill>
                  <a:schemeClr val="bg1"/>
                </a:solidFill>
                <a:latin typeface="+mj-lt"/>
                <a:cs typeface="Arial" pitchFamily="34" charset="0"/>
              </a:rPr>
              <a:t>Es un área de trabajo donde se adoptan y se muestran practicas productivas integradas climáticamente inteligentes, innovadoras y culturalmente apropiadas en comunidades amenazadas y vulnerables por eventos climáticos, tomando en cuenta y actuando en el paisaje (con enfoque de cuenca) que produce bienes y servicios </a:t>
            </a:r>
            <a:r>
              <a:rPr lang="es-GT" b="1" dirty="0" smtClean="0">
                <a:solidFill>
                  <a:schemeClr val="bg1"/>
                </a:solidFill>
                <a:latin typeface="+mj-lt"/>
                <a:cs typeface="Arial" pitchFamily="34" charset="0"/>
              </a:rPr>
              <a:t>eco sistémicos </a:t>
            </a:r>
            <a:r>
              <a:rPr lang="es-GT" b="1" dirty="0">
                <a:solidFill>
                  <a:schemeClr val="bg1"/>
                </a:solidFill>
                <a:latin typeface="+mj-lt"/>
                <a:cs typeface="Arial" pitchFamily="34" charset="0"/>
              </a:rPr>
              <a:t>(agua, suelo, biodiversidad, bosque), esenciales para el manejo territorial </a:t>
            </a:r>
            <a:r>
              <a:rPr lang="es-GT" b="1" dirty="0" err="1">
                <a:solidFill>
                  <a:schemeClr val="bg1"/>
                </a:solidFill>
                <a:latin typeface="+mj-lt"/>
                <a:cs typeface="Arial" pitchFamily="34" charset="0"/>
              </a:rPr>
              <a:t>resiliente</a:t>
            </a:r>
            <a:r>
              <a:rPr lang="es-GT" b="1" dirty="0">
                <a:solidFill>
                  <a:schemeClr val="bg1"/>
                </a:solidFill>
                <a:latin typeface="+mj-lt"/>
                <a:cs typeface="Arial" pitchFamily="34" charset="0"/>
              </a:rPr>
              <a:t> y sustentable, así como el bienestar humano, con la participación de </a:t>
            </a:r>
            <a:r>
              <a:rPr lang="es-GT" b="1" dirty="0" smtClean="0">
                <a:solidFill>
                  <a:schemeClr val="bg1"/>
                </a:solidFill>
                <a:latin typeface="+mj-lt"/>
                <a:cs typeface="Arial" pitchFamily="34" charset="0"/>
              </a:rPr>
              <a:t>múltiples </a:t>
            </a:r>
            <a:r>
              <a:rPr lang="es-GT" b="1" dirty="0">
                <a:solidFill>
                  <a:schemeClr val="bg1"/>
                </a:solidFill>
                <a:latin typeface="+mj-lt"/>
                <a:cs typeface="Arial" pitchFamily="34" charset="0"/>
              </a:rPr>
              <a:t>actores e instituciones clave, para replicar y escalar las prácticas a mediano y largo plazo</a:t>
            </a:r>
            <a:r>
              <a:rPr lang="es-GT" i="1" dirty="0" smtClean="0">
                <a:solidFill>
                  <a:schemeClr val="bg1"/>
                </a:solidFill>
                <a:latin typeface="+mj-lt"/>
                <a:cs typeface="Arial" pitchFamily="34" charset="0"/>
              </a:rPr>
              <a:t>. (Fuente CNCG)</a:t>
            </a:r>
            <a:endParaRPr lang="es-GT" dirty="0">
              <a:solidFill>
                <a:schemeClr val="bg1"/>
              </a:solidFill>
              <a:latin typeface="+mj-lt"/>
              <a:cs typeface="Arial" pitchFamily="34" charset="0"/>
            </a:endParaRPr>
          </a:p>
          <a:p>
            <a:pPr algn="ctr"/>
            <a:endParaRPr lang="es-GT" sz="1600" dirty="0">
              <a:solidFill>
                <a:schemeClr val="bg1"/>
              </a:solidFill>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643" t="31486" r="26442" b="20417"/>
          <a:stretch/>
        </p:blipFill>
        <p:spPr bwMode="auto">
          <a:xfrm>
            <a:off x="1065312" y="3413172"/>
            <a:ext cx="6984776" cy="344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153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 name="42 Rectángulo"/>
          <p:cNvSpPr/>
          <p:nvPr/>
        </p:nvSpPr>
        <p:spPr>
          <a:xfrm>
            <a:off x="-36512" y="188640"/>
            <a:ext cx="4027128" cy="461665"/>
          </a:xfrm>
          <a:prstGeom prst="rect">
            <a:avLst/>
          </a:prstGeom>
        </p:spPr>
        <p:txBody>
          <a:bodyPr wrap="none">
            <a:spAutoFit/>
          </a:bodyPr>
          <a:lstStyle/>
          <a:p>
            <a:r>
              <a:rPr lang="es-GT" sz="2400" b="1" dirty="0" smtClean="0">
                <a:solidFill>
                  <a:schemeClr val="accent3">
                    <a:lumMod val="75000"/>
                  </a:schemeClr>
                </a:solidFill>
              </a:rPr>
              <a:t>Ejemplo de Sitio demostrativo</a:t>
            </a:r>
            <a:endParaRPr lang="es-GT" sz="2400" b="1" dirty="0">
              <a:solidFill>
                <a:schemeClr val="accent3">
                  <a:lumMod val="75000"/>
                </a:schemeClr>
              </a:solidFill>
            </a:endParaRPr>
          </a:p>
        </p:txBody>
      </p:sp>
      <p:sp>
        <p:nvSpPr>
          <p:cNvPr id="10" name="9 Elipse"/>
          <p:cNvSpPr/>
          <p:nvPr/>
        </p:nvSpPr>
        <p:spPr>
          <a:xfrm>
            <a:off x="865996" y="763627"/>
            <a:ext cx="7417714" cy="560443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GT"/>
          </a:p>
        </p:txBody>
      </p:sp>
      <p:sp>
        <p:nvSpPr>
          <p:cNvPr id="4" name="3 Rectángulo"/>
          <p:cNvSpPr/>
          <p:nvPr/>
        </p:nvSpPr>
        <p:spPr>
          <a:xfrm>
            <a:off x="1373941" y="1024273"/>
            <a:ext cx="6078379" cy="5111713"/>
          </a:xfrm>
          <a:prstGeom prst="rect">
            <a:avLst/>
          </a:prstGeom>
          <a:noFill/>
          <a:ln w="38100">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GT"/>
          </a:p>
        </p:txBody>
      </p:sp>
      <p:pic>
        <p:nvPicPr>
          <p:cNvPr id="2052" name="Picture 4" descr="http://www.depositohidrografico.com/data/productos/MF6250f.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5831" y="2857450"/>
            <a:ext cx="630491" cy="84065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1182091" y="3104951"/>
            <a:ext cx="970815" cy="523220"/>
          </a:xfrm>
          <a:prstGeom prst="rect">
            <a:avLst/>
          </a:prstGeom>
          <a:noFill/>
        </p:spPr>
        <p:txBody>
          <a:bodyPr wrap="square" rtlCol="0">
            <a:spAutoFit/>
          </a:bodyPr>
          <a:lstStyle/>
          <a:p>
            <a:r>
              <a:rPr lang="es-GT" sz="1200" b="1" dirty="0" smtClean="0"/>
              <a:t>Unidades</a:t>
            </a:r>
            <a:r>
              <a:rPr lang="es-GT" sz="1400" dirty="0" smtClean="0"/>
              <a:t> </a:t>
            </a:r>
          </a:p>
          <a:p>
            <a:r>
              <a:rPr lang="es-GT" sz="1200" b="1" dirty="0" smtClean="0"/>
              <a:t>productiva</a:t>
            </a:r>
            <a:r>
              <a:rPr lang="es-GT" sz="1400" dirty="0" smtClean="0"/>
              <a:t>s</a:t>
            </a:r>
            <a:endParaRPr lang="es-GT" sz="1400" dirty="0"/>
          </a:p>
        </p:txBody>
      </p:sp>
      <p:sp>
        <p:nvSpPr>
          <p:cNvPr id="27" name="26 CuadroTexto"/>
          <p:cNvSpPr txBox="1"/>
          <p:nvPr/>
        </p:nvSpPr>
        <p:spPr>
          <a:xfrm>
            <a:off x="2781470" y="3822717"/>
            <a:ext cx="970815" cy="461665"/>
          </a:xfrm>
          <a:prstGeom prst="rect">
            <a:avLst/>
          </a:prstGeom>
          <a:noFill/>
        </p:spPr>
        <p:txBody>
          <a:bodyPr wrap="square" rtlCol="0">
            <a:spAutoFit/>
          </a:bodyPr>
          <a:lstStyle/>
          <a:p>
            <a:r>
              <a:rPr lang="es-GT" sz="1200" b="1" dirty="0" smtClean="0"/>
              <a:t>Viveros forestales</a:t>
            </a:r>
            <a:endParaRPr lang="es-GT" sz="1400" dirty="0"/>
          </a:p>
        </p:txBody>
      </p:sp>
      <p:sp>
        <p:nvSpPr>
          <p:cNvPr id="30" name="29 CuadroTexto"/>
          <p:cNvSpPr txBox="1"/>
          <p:nvPr/>
        </p:nvSpPr>
        <p:spPr>
          <a:xfrm>
            <a:off x="4644008" y="4279557"/>
            <a:ext cx="970815" cy="523220"/>
          </a:xfrm>
          <a:prstGeom prst="rect">
            <a:avLst/>
          </a:prstGeom>
          <a:noFill/>
        </p:spPr>
        <p:txBody>
          <a:bodyPr wrap="square" rtlCol="0">
            <a:spAutoFit/>
          </a:bodyPr>
          <a:lstStyle/>
          <a:p>
            <a:pPr algn="ctr"/>
            <a:r>
              <a:rPr lang="es-GT" sz="1200" b="1" dirty="0" smtClean="0"/>
              <a:t>Unidades</a:t>
            </a:r>
            <a:r>
              <a:rPr lang="es-GT" sz="1400" dirty="0" smtClean="0"/>
              <a:t> </a:t>
            </a:r>
          </a:p>
          <a:p>
            <a:pPr algn="ctr"/>
            <a:r>
              <a:rPr lang="es-GT" sz="1200" b="1" dirty="0" smtClean="0"/>
              <a:t>productiva</a:t>
            </a:r>
            <a:r>
              <a:rPr lang="es-GT" sz="1400" dirty="0" smtClean="0"/>
              <a:t>s</a:t>
            </a:r>
            <a:endParaRPr lang="es-GT" sz="1400" dirty="0"/>
          </a:p>
        </p:txBody>
      </p:sp>
      <p:sp>
        <p:nvSpPr>
          <p:cNvPr id="33" name="32 CuadroTexto"/>
          <p:cNvSpPr txBox="1"/>
          <p:nvPr/>
        </p:nvSpPr>
        <p:spPr>
          <a:xfrm>
            <a:off x="6745671" y="3481844"/>
            <a:ext cx="1413298" cy="523220"/>
          </a:xfrm>
          <a:prstGeom prst="rect">
            <a:avLst/>
          </a:prstGeom>
          <a:noFill/>
        </p:spPr>
        <p:txBody>
          <a:bodyPr wrap="square" rtlCol="0">
            <a:spAutoFit/>
          </a:bodyPr>
          <a:lstStyle/>
          <a:p>
            <a:r>
              <a:rPr lang="es-GT" sz="1400" b="1" dirty="0" smtClean="0"/>
              <a:t>Estación meteorológica</a:t>
            </a:r>
            <a:endParaRPr lang="es-GT" sz="1600" dirty="0"/>
          </a:p>
        </p:txBody>
      </p:sp>
      <p:sp>
        <p:nvSpPr>
          <p:cNvPr id="13" name="12 Forma libre"/>
          <p:cNvSpPr/>
          <p:nvPr/>
        </p:nvSpPr>
        <p:spPr>
          <a:xfrm>
            <a:off x="3393983" y="1443038"/>
            <a:ext cx="3518371" cy="3714154"/>
          </a:xfrm>
          <a:custGeom>
            <a:avLst/>
            <a:gdLst>
              <a:gd name="connsiteX0" fmla="*/ 0 w 2086105"/>
              <a:gd name="connsiteY0" fmla="*/ 3186226 h 3186226"/>
              <a:gd name="connsiteX1" fmla="*/ 471488 w 2086105"/>
              <a:gd name="connsiteY1" fmla="*/ 2757601 h 3186226"/>
              <a:gd name="connsiteX2" fmla="*/ 385763 w 2086105"/>
              <a:gd name="connsiteY2" fmla="*/ 2529001 h 3186226"/>
              <a:gd name="connsiteX3" fmla="*/ 800100 w 2086105"/>
              <a:gd name="connsiteY3" fmla="*/ 2228963 h 3186226"/>
              <a:gd name="connsiteX4" fmla="*/ 800100 w 2086105"/>
              <a:gd name="connsiteY4" fmla="*/ 1871776 h 3186226"/>
              <a:gd name="connsiteX5" fmla="*/ 1314450 w 2086105"/>
              <a:gd name="connsiteY5" fmla="*/ 1700326 h 3186226"/>
              <a:gd name="connsiteX6" fmla="*/ 1228725 w 2086105"/>
              <a:gd name="connsiteY6" fmla="*/ 1357426 h 3186226"/>
              <a:gd name="connsiteX7" fmla="*/ 1485900 w 2086105"/>
              <a:gd name="connsiteY7" fmla="*/ 1300276 h 3186226"/>
              <a:gd name="connsiteX8" fmla="*/ 1543050 w 2086105"/>
              <a:gd name="connsiteY8" fmla="*/ 643051 h 3186226"/>
              <a:gd name="connsiteX9" fmla="*/ 1857375 w 2086105"/>
              <a:gd name="connsiteY9" fmla="*/ 643051 h 3186226"/>
              <a:gd name="connsiteX10" fmla="*/ 1857375 w 2086105"/>
              <a:gd name="connsiteY10" fmla="*/ 128701 h 3186226"/>
              <a:gd name="connsiteX11" fmla="*/ 2000250 w 2086105"/>
              <a:gd name="connsiteY11" fmla="*/ 57263 h 3186226"/>
              <a:gd name="connsiteX12" fmla="*/ 2000250 w 2086105"/>
              <a:gd name="connsiteY12" fmla="*/ 57263 h 3186226"/>
              <a:gd name="connsiteX13" fmla="*/ 2043113 w 2086105"/>
              <a:gd name="connsiteY13" fmla="*/ 113 h 3186226"/>
              <a:gd name="connsiteX14" fmla="*/ 2043113 w 2086105"/>
              <a:gd name="connsiteY14" fmla="*/ 42976 h 3186226"/>
              <a:gd name="connsiteX15" fmla="*/ 2028825 w 2086105"/>
              <a:gd name="connsiteY15" fmla="*/ 57263 h 3186226"/>
              <a:gd name="connsiteX16" fmla="*/ 2043113 w 2086105"/>
              <a:gd name="connsiteY16" fmla="*/ 57263 h 3186226"/>
              <a:gd name="connsiteX17" fmla="*/ 2085975 w 2086105"/>
              <a:gd name="connsiteY17" fmla="*/ 113 h 3186226"/>
              <a:gd name="connsiteX18" fmla="*/ 2057400 w 2086105"/>
              <a:gd name="connsiteY18" fmla="*/ 42976 h 3186226"/>
              <a:gd name="connsiteX19" fmla="*/ 2057400 w 2086105"/>
              <a:gd name="connsiteY19" fmla="*/ 42976 h 318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86105" h="3186226">
                <a:moveTo>
                  <a:pt x="0" y="3186226"/>
                </a:moveTo>
                <a:cubicBezTo>
                  <a:pt x="203597" y="3026682"/>
                  <a:pt x="407194" y="2867138"/>
                  <a:pt x="471488" y="2757601"/>
                </a:cubicBezTo>
                <a:cubicBezTo>
                  <a:pt x="535782" y="2648064"/>
                  <a:pt x="330994" y="2617107"/>
                  <a:pt x="385763" y="2529001"/>
                </a:cubicBezTo>
                <a:cubicBezTo>
                  <a:pt x="440532" y="2440895"/>
                  <a:pt x="731044" y="2338500"/>
                  <a:pt x="800100" y="2228963"/>
                </a:cubicBezTo>
                <a:cubicBezTo>
                  <a:pt x="869156" y="2119426"/>
                  <a:pt x="714375" y="1959882"/>
                  <a:pt x="800100" y="1871776"/>
                </a:cubicBezTo>
                <a:cubicBezTo>
                  <a:pt x="885825" y="1783670"/>
                  <a:pt x="1243013" y="1786051"/>
                  <a:pt x="1314450" y="1700326"/>
                </a:cubicBezTo>
                <a:cubicBezTo>
                  <a:pt x="1385887" y="1614601"/>
                  <a:pt x="1200150" y="1424101"/>
                  <a:pt x="1228725" y="1357426"/>
                </a:cubicBezTo>
                <a:cubicBezTo>
                  <a:pt x="1257300" y="1290751"/>
                  <a:pt x="1433513" y="1419338"/>
                  <a:pt x="1485900" y="1300276"/>
                </a:cubicBezTo>
                <a:cubicBezTo>
                  <a:pt x="1538287" y="1181214"/>
                  <a:pt x="1481138" y="752588"/>
                  <a:pt x="1543050" y="643051"/>
                </a:cubicBezTo>
                <a:cubicBezTo>
                  <a:pt x="1604962" y="533514"/>
                  <a:pt x="1804988" y="728776"/>
                  <a:pt x="1857375" y="643051"/>
                </a:cubicBezTo>
                <a:cubicBezTo>
                  <a:pt x="1909763" y="557326"/>
                  <a:pt x="1833563" y="226332"/>
                  <a:pt x="1857375" y="128701"/>
                </a:cubicBezTo>
                <a:cubicBezTo>
                  <a:pt x="1881187" y="31070"/>
                  <a:pt x="2000250" y="57263"/>
                  <a:pt x="2000250" y="57263"/>
                </a:cubicBezTo>
                <a:lnTo>
                  <a:pt x="2000250" y="57263"/>
                </a:lnTo>
                <a:cubicBezTo>
                  <a:pt x="2007394" y="47738"/>
                  <a:pt x="2035969" y="2494"/>
                  <a:pt x="2043113" y="113"/>
                </a:cubicBezTo>
                <a:cubicBezTo>
                  <a:pt x="2050257" y="-2268"/>
                  <a:pt x="2045494" y="33451"/>
                  <a:pt x="2043113" y="42976"/>
                </a:cubicBezTo>
                <a:cubicBezTo>
                  <a:pt x="2040732" y="52501"/>
                  <a:pt x="2028825" y="54882"/>
                  <a:pt x="2028825" y="57263"/>
                </a:cubicBezTo>
                <a:cubicBezTo>
                  <a:pt x="2028825" y="59644"/>
                  <a:pt x="2033588" y="66788"/>
                  <a:pt x="2043113" y="57263"/>
                </a:cubicBezTo>
                <a:cubicBezTo>
                  <a:pt x="2052638" y="47738"/>
                  <a:pt x="2083594" y="2494"/>
                  <a:pt x="2085975" y="113"/>
                </a:cubicBezTo>
                <a:cubicBezTo>
                  <a:pt x="2088356" y="-2268"/>
                  <a:pt x="2057400" y="42976"/>
                  <a:pt x="2057400" y="42976"/>
                </a:cubicBezTo>
                <a:lnTo>
                  <a:pt x="2057400" y="4297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4" name="13 Forma libre"/>
          <p:cNvSpPr/>
          <p:nvPr/>
        </p:nvSpPr>
        <p:spPr>
          <a:xfrm>
            <a:off x="4006496" y="4056586"/>
            <a:ext cx="78310" cy="296842"/>
          </a:xfrm>
          <a:custGeom>
            <a:avLst/>
            <a:gdLst>
              <a:gd name="connsiteX0" fmla="*/ 71437 w 78310"/>
              <a:gd name="connsiteY0" fmla="*/ 296842 h 296842"/>
              <a:gd name="connsiteX1" fmla="*/ 71437 w 78310"/>
              <a:gd name="connsiteY1" fmla="*/ 11092 h 296842"/>
              <a:gd name="connsiteX2" fmla="*/ 0 w 78310"/>
              <a:gd name="connsiteY2" fmla="*/ 53955 h 296842"/>
              <a:gd name="connsiteX3" fmla="*/ 0 w 78310"/>
              <a:gd name="connsiteY3" fmla="*/ 53955 h 296842"/>
            </a:gdLst>
            <a:ahLst/>
            <a:cxnLst>
              <a:cxn ang="0">
                <a:pos x="connsiteX0" y="connsiteY0"/>
              </a:cxn>
              <a:cxn ang="0">
                <a:pos x="connsiteX1" y="connsiteY1"/>
              </a:cxn>
              <a:cxn ang="0">
                <a:pos x="connsiteX2" y="connsiteY2"/>
              </a:cxn>
              <a:cxn ang="0">
                <a:pos x="connsiteX3" y="connsiteY3"/>
              </a:cxn>
            </a:cxnLst>
            <a:rect l="l" t="t" r="r" b="b"/>
            <a:pathLst>
              <a:path w="78310" h="296842">
                <a:moveTo>
                  <a:pt x="71437" y="296842"/>
                </a:moveTo>
                <a:cubicBezTo>
                  <a:pt x="77390" y="174207"/>
                  <a:pt x="83343" y="51573"/>
                  <a:pt x="71437" y="11092"/>
                </a:cubicBezTo>
                <a:cubicBezTo>
                  <a:pt x="59531" y="-29389"/>
                  <a:pt x="0" y="53955"/>
                  <a:pt x="0" y="53955"/>
                </a:cubicBezTo>
                <a:lnTo>
                  <a:pt x="0" y="5395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5" name="14 Forma libre"/>
          <p:cNvSpPr/>
          <p:nvPr/>
        </p:nvSpPr>
        <p:spPr>
          <a:xfrm>
            <a:off x="4787886" y="3453296"/>
            <a:ext cx="457200" cy="71437"/>
          </a:xfrm>
          <a:custGeom>
            <a:avLst/>
            <a:gdLst>
              <a:gd name="connsiteX0" fmla="*/ 0 w 457200"/>
              <a:gd name="connsiteY0" fmla="*/ 0 h 71437"/>
              <a:gd name="connsiteX1" fmla="*/ 228600 w 457200"/>
              <a:gd name="connsiteY1" fmla="*/ 71437 h 71437"/>
              <a:gd name="connsiteX2" fmla="*/ 228600 w 457200"/>
              <a:gd name="connsiteY2" fmla="*/ 71437 h 71437"/>
              <a:gd name="connsiteX3" fmla="*/ 457200 w 457200"/>
              <a:gd name="connsiteY3" fmla="*/ 42862 h 71437"/>
            </a:gdLst>
            <a:ahLst/>
            <a:cxnLst>
              <a:cxn ang="0">
                <a:pos x="connsiteX0" y="connsiteY0"/>
              </a:cxn>
              <a:cxn ang="0">
                <a:pos x="connsiteX1" y="connsiteY1"/>
              </a:cxn>
              <a:cxn ang="0">
                <a:pos x="connsiteX2" y="connsiteY2"/>
              </a:cxn>
              <a:cxn ang="0">
                <a:pos x="connsiteX3" y="connsiteY3"/>
              </a:cxn>
            </a:cxnLst>
            <a:rect l="l" t="t" r="r" b="b"/>
            <a:pathLst>
              <a:path w="457200" h="71437">
                <a:moveTo>
                  <a:pt x="0" y="0"/>
                </a:moveTo>
                <a:lnTo>
                  <a:pt x="228600" y="71437"/>
                </a:lnTo>
                <a:lnTo>
                  <a:pt x="228600" y="71437"/>
                </a:lnTo>
                <a:lnTo>
                  <a:pt x="457200" y="428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6" name="15 Forma libre"/>
          <p:cNvSpPr/>
          <p:nvPr/>
        </p:nvSpPr>
        <p:spPr>
          <a:xfrm>
            <a:off x="5927106" y="1865697"/>
            <a:ext cx="109637" cy="269156"/>
          </a:xfrm>
          <a:custGeom>
            <a:avLst/>
            <a:gdLst>
              <a:gd name="connsiteX0" fmla="*/ 109637 w 109637"/>
              <a:gd name="connsiteY0" fmla="*/ 131287 h 131287"/>
              <a:gd name="connsiteX1" fmla="*/ 9624 w 109637"/>
              <a:gd name="connsiteY1" fmla="*/ 16987 h 131287"/>
              <a:gd name="connsiteX2" fmla="*/ 9624 w 109637"/>
              <a:gd name="connsiteY2" fmla="*/ 2699 h 131287"/>
            </a:gdLst>
            <a:ahLst/>
            <a:cxnLst>
              <a:cxn ang="0">
                <a:pos x="connsiteX0" y="connsiteY0"/>
              </a:cxn>
              <a:cxn ang="0">
                <a:pos x="connsiteX1" y="connsiteY1"/>
              </a:cxn>
              <a:cxn ang="0">
                <a:pos x="connsiteX2" y="connsiteY2"/>
              </a:cxn>
            </a:cxnLst>
            <a:rect l="l" t="t" r="r" b="b"/>
            <a:pathLst>
              <a:path w="109637" h="131287">
                <a:moveTo>
                  <a:pt x="109637" y="131287"/>
                </a:moveTo>
                <a:cubicBezTo>
                  <a:pt x="76299" y="93187"/>
                  <a:pt x="26293" y="38418"/>
                  <a:pt x="9624" y="16987"/>
                </a:cubicBezTo>
                <a:cubicBezTo>
                  <a:pt x="-7045" y="-4444"/>
                  <a:pt x="1289" y="-873"/>
                  <a:pt x="9624" y="26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7" name="16 Forma libre"/>
          <p:cNvSpPr/>
          <p:nvPr/>
        </p:nvSpPr>
        <p:spPr>
          <a:xfrm>
            <a:off x="6331049" y="1528217"/>
            <a:ext cx="257175" cy="28575"/>
          </a:xfrm>
          <a:custGeom>
            <a:avLst/>
            <a:gdLst>
              <a:gd name="connsiteX0" fmla="*/ 0 w 257175"/>
              <a:gd name="connsiteY0" fmla="*/ 28575 h 28575"/>
              <a:gd name="connsiteX1" fmla="*/ 257175 w 257175"/>
              <a:gd name="connsiteY1" fmla="*/ 0 h 28575"/>
              <a:gd name="connsiteX2" fmla="*/ 257175 w 257175"/>
              <a:gd name="connsiteY2" fmla="*/ 0 h 28575"/>
            </a:gdLst>
            <a:ahLst/>
            <a:cxnLst>
              <a:cxn ang="0">
                <a:pos x="connsiteX0" y="connsiteY0"/>
              </a:cxn>
              <a:cxn ang="0">
                <a:pos x="connsiteX1" y="connsiteY1"/>
              </a:cxn>
              <a:cxn ang="0">
                <a:pos x="connsiteX2" y="connsiteY2"/>
              </a:cxn>
            </a:cxnLst>
            <a:rect l="l" t="t" r="r" b="b"/>
            <a:pathLst>
              <a:path w="257175" h="28575">
                <a:moveTo>
                  <a:pt x="0" y="28575"/>
                </a:moveTo>
                <a:lnTo>
                  <a:pt x="257175" y="0"/>
                </a:lnTo>
                <a:lnTo>
                  <a:pt x="25717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8" name="17 CuadroTexto"/>
          <p:cNvSpPr txBox="1"/>
          <p:nvPr/>
        </p:nvSpPr>
        <p:spPr>
          <a:xfrm>
            <a:off x="3023828" y="941734"/>
            <a:ext cx="3024336" cy="461665"/>
          </a:xfrm>
          <a:prstGeom prst="rect">
            <a:avLst/>
          </a:prstGeom>
          <a:noFill/>
        </p:spPr>
        <p:txBody>
          <a:bodyPr wrap="square" rtlCol="0">
            <a:spAutoFit/>
          </a:bodyPr>
          <a:lstStyle/>
          <a:p>
            <a:r>
              <a:rPr lang="es-GT" sz="2400" b="1" dirty="0" smtClean="0"/>
              <a:t>SITIO DEMOSTRATIVO</a:t>
            </a:r>
            <a:endParaRPr lang="es-GT" sz="2400" b="1" dirty="0"/>
          </a:p>
        </p:txBody>
      </p:sp>
      <p:sp>
        <p:nvSpPr>
          <p:cNvPr id="19" name="18 Elipse"/>
          <p:cNvSpPr/>
          <p:nvPr/>
        </p:nvSpPr>
        <p:spPr>
          <a:xfrm>
            <a:off x="505956" y="483785"/>
            <a:ext cx="8137794" cy="6192688"/>
          </a:xfrm>
          <a:prstGeom prst="ellipse">
            <a:avLst/>
          </a:prstGeom>
          <a:noFill/>
          <a:ln>
            <a:solidFill>
              <a:schemeClr val="bg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s-GT"/>
          </a:p>
        </p:txBody>
      </p:sp>
      <p:grpSp>
        <p:nvGrpSpPr>
          <p:cNvPr id="2048" name="2047 Grupo"/>
          <p:cNvGrpSpPr/>
          <p:nvPr/>
        </p:nvGrpSpPr>
        <p:grpSpPr>
          <a:xfrm>
            <a:off x="5435651" y="1376578"/>
            <a:ext cx="1485122" cy="1025329"/>
            <a:chOff x="2123132" y="1496156"/>
            <a:chExt cx="1531872" cy="1302001"/>
          </a:xfrm>
        </p:grpSpPr>
        <p:pic>
          <p:nvPicPr>
            <p:cNvPr id="20" name="Picture 2" descr="http://cdns2.freepik.com/foto-gratis/cuatro-estaciones-arboles-vector-material_15-16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60" t="49416" r="5354" b="584"/>
            <a:stretch/>
          </p:blipFill>
          <p:spPr bwMode="auto">
            <a:xfrm>
              <a:off x="2123132" y="1496156"/>
              <a:ext cx="713259" cy="4293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cdns2.freepik.com/foto-gratis/cuatro-estaciones-arboles-vector-material_15-16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60" t="49416" r="5354" b="584"/>
            <a:stretch/>
          </p:blipFill>
          <p:spPr bwMode="auto">
            <a:xfrm>
              <a:off x="2887835" y="1496156"/>
              <a:ext cx="713259" cy="4293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266" y="1935467"/>
              <a:ext cx="14811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descr="http://cdns2.freepik.com/foto-gratis/cuatro-estaciones-arboles-vector-material_15-16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60" t="49416" r="5354" b="584"/>
            <a:stretch/>
          </p:blipFill>
          <p:spPr bwMode="auto">
            <a:xfrm>
              <a:off x="2177042" y="2368854"/>
              <a:ext cx="713259" cy="4293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cdns2.freepik.com/foto-gratis/cuatro-estaciones-arboles-vector-material_15-16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60" t="49416" r="5354" b="584"/>
            <a:stretch/>
          </p:blipFill>
          <p:spPr bwMode="auto">
            <a:xfrm>
              <a:off x="2941745" y="2368854"/>
              <a:ext cx="713259" cy="429303"/>
            </a:xfrm>
            <a:prstGeom prst="rect">
              <a:avLst/>
            </a:prstGeom>
            <a:noFill/>
            <a:extLst>
              <a:ext uri="{909E8E84-426E-40DD-AFC4-6F175D3DCCD1}">
                <a14:hiddenFill xmlns:a14="http://schemas.microsoft.com/office/drawing/2010/main">
                  <a:solidFill>
                    <a:srgbClr val="FFFFFF"/>
                  </a:solidFill>
                </a14:hiddenFill>
              </a:ext>
            </a:extLst>
          </p:spPr>
        </p:pic>
      </p:grpSp>
      <p:sp>
        <p:nvSpPr>
          <p:cNvPr id="2049" name="2048 CuadroTexto"/>
          <p:cNvSpPr txBox="1"/>
          <p:nvPr/>
        </p:nvSpPr>
        <p:spPr>
          <a:xfrm>
            <a:off x="166462" y="1066552"/>
            <a:ext cx="1399068" cy="923330"/>
          </a:xfrm>
          <a:prstGeom prst="rect">
            <a:avLst/>
          </a:prstGeom>
          <a:noFill/>
        </p:spPr>
        <p:txBody>
          <a:bodyPr wrap="square" rtlCol="0">
            <a:spAutoFit/>
          </a:bodyPr>
          <a:lstStyle/>
          <a:p>
            <a:r>
              <a:rPr lang="es-GT" b="1" dirty="0" smtClean="0">
                <a:solidFill>
                  <a:schemeClr val="bg1"/>
                </a:solidFill>
              </a:rPr>
              <a:t>Sistema de Alerta Temprana</a:t>
            </a:r>
            <a:endParaRPr lang="es-GT" b="1" dirty="0">
              <a:solidFill>
                <a:schemeClr val="bg1"/>
              </a:solidFill>
            </a:endParaRPr>
          </a:p>
        </p:txBody>
      </p:sp>
      <p:cxnSp>
        <p:nvCxnSpPr>
          <p:cNvPr id="2053" name="2052 Conector recto de flecha"/>
          <p:cNvCxnSpPr/>
          <p:nvPr/>
        </p:nvCxnSpPr>
        <p:spPr>
          <a:xfrm>
            <a:off x="1373941" y="1024273"/>
            <a:ext cx="821795" cy="0"/>
          </a:xfrm>
          <a:prstGeom prst="straightConnector1">
            <a:avLst/>
          </a:prstGeom>
          <a:ln w="28575">
            <a:prstDash val="dash"/>
            <a:tailEnd type="arrow"/>
          </a:ln>
        </p:spPr>
        <p:style>
          <a:lnRef idx="1">
            <a:schemeClr val="dk1"/>
          </a:lnRef>
          <a:fillRef idx="0">
            <a:schemeClr val="dk1"/>
          </a:fillRef>
          <a:effectRef idx="0">
            <a:schemeClr val="dk1"/>
          </a:effectRef>
          <a:fontRef idx="minor">
            <a:schemeClr val="tx1"/>
          </a:fontRef>
        </p:style>
      </p:cxnSp>
      <p:pic>
        <p:nvPicPr>
          <p:cNvPr id="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1343885" y="2643963"/>
            <a:ext cx="559675" cy="4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2771800" y="3418764"/>
            <a:ext cx="1160020" cy="44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4875976" y="3862066"/>
            <a:ext cx="559675" cy="4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comps.canstockphoto.com/can-stock-photo_csp8289254.jpg"/>
          <p:cNvPicPr>
            <a:picLocks noChangeAspect="1" noChangeArrowheads="1"/>
          </p:cNvPicPr>
          <p:nvPr/>
        </p:nvPicPr>
        <p:blipFill rotWithShape="1">
          <a:blip r:embed="rId7">
            <a:extLst>
              <a:ext uri="{28A0092B-C50C-407E-A947-70E740481C1C}">
                <a14:useLocalDpi xmlns:a14="http://schemas.microsoft.com/office/drawing/2010/main" val="0"/>
              </a:ext>
            </a:extLst>
          </a:blip>
          <a:srcRect l="64023" t="66919" r="-1670" b="3620"/>
          <a:stretch/>
        </p:blipFill>
        <p:spPr bwMode="auto">
          <a:xfrm>
            <a:off x="4385056" y="1830523"/>
            <a:ext cx="884449" cy="722897"/>
          </a:xfrm>
          <a:prstGeom prst="rect">
            <a:avLst/>
          </a:prstGeom>
          <a:noFill/>
          <a:extLst>
            <a:ext uri="{909E8E84-426E-40DD-AFC4-6F175D3DCCD1}">
              <a14:hiddenFill xmlns:a14="http://schemas.microsoft.com/office/drawing/2010/main">
                <a:solidFill>
                  <a:srgbClr val="FFFFFF"/>
                </a:solidFill>
              </a14:hiddenFill>
            </a:ext>
          </a:extLst>
        </p:spPr>
      </p:pic>
      <p:sp>
        <p:nvSpPr>
          <p:cNvPr id="52" name="51 CuadroTexto"/>
          <p:cNvSpPr txBox="1"/>
          <p:nvPr/>
        </p:nvSpPr>
        <p:spPr>
          <a:xfrm>
            <a:off x="4360292" y="2553420"/>
            <a:ext cx="1225026" cy="307777"/>
          </a:xfrm>
          <a:prstGeom prst="rect">
            <a:avLst/>
          </a:prstGeom>
          <a:noFill/>
        </p:spPr>
        <p:txBody>
          <a:bodyPr wrap="square" rtlCol="0">
            <a:spAutoFit/>
          </a:bodyPr>
          <a:lstStyle/>
          <a:p>
            <a:r>
              <a:rPr lang="es-GT" sz="1400" b="1" dirty="0" err="1" smtClean="0"/>
              <a:t>Bio</a:t>
            </a:r>
            <a:r>
              <a:rPr lang="es-GT" sz="1400" b="1" dirty="0" smtClean="0"/>
              <a:t>-fabrica</a:t>
            </a:r>
            <a:endParaRPr lang="es-GT" sz="1600" dirty="0"/>
          </a:p>
        </p:txBody>
      </p:sp>
      <p:sp>
        <p:nvSpPr>
          <p:cNvPr id="53" name="52 CuadroTexto"/>
          <p:cNvSpPr txBox="1"/>
          <p:nvPr/>
        </p:nvSpPr>
        <p:spPr>
          <a:xfrm>
            <a:off x="1467188" y="4534099"/>
            <a:ext cx="970815" cy="523220"/>
          </a:xfrm>
          <a:prstGeom prst="rect">
            <a:avLst/>
          </a:prstGeom>
          <a:noFill/>
        </p:spPr>
        <p:txBody>
          <a:bodyPr wrap="square" rtlCol="0">
            <a:spAutoFit/>
          </a:bodyPr>
          <a:lstStyle/>
          <a:p>
            <a:r>
              <a:rPr lang="es-GT" sz="1200" b="1" dirty="0" smtClean="0"/>
              <a:t>Unidades</a:t>
            </a:r>
            <a:r>
              <a:rPr lang="es-GT" sz="1400" dirty="0" smtClean="0"/>
              <a:t> </a:t>
            </a:r>
          </a:p>
          <a:p>
            <a:r>
              <a:rPr lang="es-GT" sz="1200" b="1" dirty="0" smtClean="0"/>
              <a:t>productiva</a:t>
            </a:r>
            <a:r>
              <a:rPr lang="es-GT" sz="1400" dirty="0" smtClean="0"/>
              <a:t>s</a:t>
            </a:r>
            <a:endParaRPr lang="es-GT" sz="1400" dirty="0"/>
          </a:p>
        </p:txBody>
      </p:sp>
      <p:pic>
        <p:nvPicPr>
          <p:cNvPr id="5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1606419" y="4133845"/>
            <a:ext cx="559675" cy="4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54 CuadroTexto"/>
          <p:cNvSpPr txBox="1"/>
          <p:nvPr/>
        </p:nvSpPr>
        <p:spPr>
          <a:xfrm>
            <a:off x="2665081" y="2121383"/>
            <a:ext cx="970815" cy="523220"/>
          </a:xfrm>
          <a:prstGeom prst="rect">
            <a:avLst/>
          </a:prstGeom>
          <a:noFill/>
        </p:spPr>
        <p:txBody>
          <a:bodyPr wrap="square" rtlCol="0">
            <a:spAutoFit/>
          </a:bodyPr>
          <a:lstStyle/>
          <a:p>
            <a:r>
              <a:rPr lang="es-GT" sz="1200" b="1" dirty="0" smtClean="0"/>
              <a:t>Unidades</a:t>
            </a:r>
            <a:r>
              <a:rPr lang="es-GT" sz="1400" dirty="0" smtClean="0"/>
              <a:t> </a:t>
            </a:r>
          </a:p>
          <a:p>
            <a:r>
              <a:rPr lang="es-GT" sz="1200" b="1" dirty="0" smtClean="0"/>
              <a:t>productiva</a:t>
            </a:r>
            <a:r>
              <a:rPr lang="es-GT" sz="1400" dirty="0" smtClean="0"/>
              <a:t>s</a:t>
            </a:r>
            <a:endParaRPr lang="es-GT" sz="1400" dirty="0"/>
          </a:p>
        </p:txBody>
      </p:sp>
      <p:pic>
        <p:nvPicPr>
          <p:cNvPr id="5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2808397" y="1700808"/>
            <a:ext cx="559675" cy="4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56 CuadroTexto"/>
          <p:cNvSpPr txBox="1"/>
          <p:nvPr/>
        </p:nvSpPr>
        <p:spPr>
          <a:xfrm>
            <a:off x="6156176" y="4705980"/>
            <a:ext cx="970815" cy="461665"/>
          </a:xfrm>
          <a:prstGeom prst="rect">
            <a:avLst/>
          </a:prstGeom>
          <a:noFill/>
        </p:spPr>
        <p:txBody>
          <a:bodyPr wrap="square" rtlCol="0">
            <a:spAutoFit/>
          </a:bodyPr>
          <a:lstStyle/>
          <a:p>
            <a:r>
              <a:rPr lang="es-GT" sz="1200" b="1" dirty="0" smtClean="0"/>
              <a:t>Huertos familiares</a:t>
            </a:r>
            <a:endParaRPr lang="es-GT" sz="1400" dirty="0"/>
          </a:p>
        </p:txBody>
      </p:sp>
      <p:sp>
        <p:nvSpPr>
          <p:cNvPr id="59" name="58 CuadroTexto"/>
          <p:cNvSpPr txBox="1"/>
          <p:nvPr/>
        </p:nvSpPr>
        <p:spPr>
          <a:xfrm>
            <a:off x="4269814" y="5577767"/>
            <a:ext cx="970815" cy="523220"/>
          </a:xfrm>
          <a:prstGeom prst="rect">
            <a:avLst/>
          </a:prstGeom>
          <a:noFill/>
        </p:spPr>
        <p:txBody>
          <a:bodyPr wrap="square" rtlCol="0">
            <a:spAutoFit/>
          </a:bodyPr>
          <a:lstStyle/>
          <a:p>
            <a:r>
              <a:rPr lang="es-GT" sz="1200" b="1" dirty="0" smtClean="0"/>
              <a:t>Unidades</a:t>
            </a:r>
            <a:r>
              <a:rPr lang="es-GT" sz="1400" dirty="0" smtClean="0"/>
              <a:t> </a:t>
            </a:r>
          </a:p>
          <a:p>
            <a:r>
              <a:rPr lang="es-GT" sz="1200" b="1" dirty="0" smtClean="0"/>
              <a:t>productiva</a:t>
            </a:r>
            <a:r>
              <a:rPr lang="es-GT" sz="1400" dirty="0" smtClean="0"/>
              <a:t>s</a:t>
            </a:r>
            <a:endParaRPr lang="es-GT" sz="1400" dirty="0"/>
          </a:p>
        </p:txBody>
      </p:sp>
      <p:pic>
        <p:nvPicPr>
          <p:cNvPr id="6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294" t="38193" r="3880" b="13281"/>
          <a:stretch/>
        </p:blipFill>
        <p:spPr bwMode="auto">
          <a:xfrm>
            <a:off x="4413130" y="5157192"/>
            <a:ext cx="559675" cy="4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43 CuadroTexto"/>
          <p:cNvSpPr txBox="1"/>
          <p:nvPr/>
        </p:nvSpPr>
        <p:spPr>
          <a:xfrm>
            <a:off x="2781470" y="5057319"/>
            <a:ext cx="1225026" cy="307777"/>
          </a:xfrm>
          <a:prstGeom prst="rect">
            <a:avLst/>
          </a:prstGeom>
          <a:noFill/>
        </p:spPr>
        <p:txBody>
          <a:bodyPr wrap="square" rtlCol="0">
            <a:spAutoFit/>
          </a:bodyPr>
          <a:lstStyle/>
          <a:p>
            <a:r>
              <a:rPr lang="es-GT" sz="1400" b="1" dirty="0" smtClean="0"/>
              <a:t>Micro-cuenca</a:t>
            </a:r>
            <a:endParaRPr lang="es-GT" sz="1600" dirty="0"/>
          </a:p>
        </p:txBody>
      </p:sp>
      <p:sp>
        <p:nvSpPr>
          <p:cNvPr id="2" name="1 CuadroTexto"/>
          <p:cNvSpPr txBox="1"/>
          <p:nvPr/>
        </p:nvSpPr>
        <p:spPr>
          <a:xfrm>
            <a:off x="5832067" y="2410378"/>
            <a:ext cx="1294923" cy="523220"/>
          </a:xfrm>
          <a:prstGeom prst="rect">
            <a:avLst/>
          </a:prstGeom>
          <a:noFill/>
        </p:spPr>
        <p:txBody>
          <a:bodyPr wrap="square" rtlCol="0">
            <a:spAutoFit/>
          </a:bodyPr>
          <a:lstStyle/>
          <a:p>
            <a:pPr algn="r"/>
            <a:r>
              <a:rPr lang="es-GT" sz="1400" b="1" dirty="0" smtClean="0"/>
              <a:t>Sistemas agroforestales</a:t>
            </a:r>
            <a:endParaRPr lang="es-GT" sz="1400" b="1" dirty="0"/>
          </a:p>
        </p:txBody>
      </p:sp>
      <p:pic>
        <p:nvPicPr>
          <p:cNvPr id="1026" name="Picture 2" descr="http://images.clipartlogo.com/files/ss/original/967/96710737/rural-house-cartoon.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8400" y="3919709"/>
            <a:ext cx="697217" cy="986628"/>
          </a:xfrm>
          <a:prstGeom prst="rect">
            <a:avLst/>
          </a:prstGeom>
          <a:noFill/>
          <a:extLst>
            <a:ext uri="{909E8E84-426E-40DD-AFC4-6F175D3DCCD1}">
              <a14:hiddenFill xmlns:a14="http://schemas.microsoft.com/office/drawing/2010/main">
                <a:solidFill>
                  <a:srgbClr val="FFFFFF"/>
                </a:solidFill>
              </a14:hiddenFill>
            </a:ext>
          </a:extLst>
        </p:spPr>
      </p:pic>
      <p:pic>
        <p:nvPicPr>
          <p:cNvPr id="45" name="44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773" y="43705"/>
            <a:ext cx="2181499" cy="719921"/>
          </a:xfrm>
          <a:prstGeom prst="rect">
            <a:avLst/>
          </a:prstGeom>
        </p:spPr>
      </p:pic>
    </p:spTree>
    <p:extLst>
      <p:ext uri="{BB962C8B-B14F-4D97-AF65-F5344CB8AC3E}">
        <p14:creationId xmlns:p14="http://schemas.microsoft.com/office/powerpoint/2010/main" val="2881214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35496" y="169476"/>
            <a:ext cx="3888432" cy="523220"/>
          </a:xfrm>
          <a:prstGeom prst="rect">
            <a:avLst/>
          </a:prstGeom>
          <a:noFill/>
        </p:spPr>
        <p:txBody>
          <a:bodyPr wrap="square" rtlCol="0">
            <a:spAutoFit/>
          </a:bodyPr>
          <a:lstStyle/>
          <a:p>
            <a:r>
              <a:rPr lang="es-GT" sz="2800" b="1" dirty="0" smtClean="0">
                <a:solidFill>
                  <a:schemeClr val="accent3">
                    <a:lumMod val="75000"/>
                  </a:schemeClr>
                </a:solidFill>
              </a:rPr>
              <a:t>Unidad demostrativa</a:t>
            </a:r>
            <a:endParaRPr lang="es-GT" sz="2800" b="1" dirty="0">
              <a:solidFill>
                <a:schemeClr val="accent3">
                  <a:lumMod val="75000"/>
                </a:schemeClr>
              </a:solidFill>
            </a:endParaRPr>
          </a:p>
        </p:txBody>
      </p:sp>
      <p:pic>
        <p:nvPicPr>
          <p:cNvPr id="10" name="Picture 2" descr="C:\Users\vvillegas\AppData\Roaming\Skype\vivian.villegas\media_messaging\media_cache\^5D287C246F705A49AC832075B0F918F5911C72DC27A9596B2A^pimgpsh_fullsize_d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92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vvillegas\AppData\Roaming\Skype\vivian.villegas\media_messaging\media_cache\^F1BE6C133481AC3E57E8B12E61808994C925A7C98B3486F412^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74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89840" y="1268760"/>
            <a:ext cx="8688957" cy="707886"/>
          </a:xfrm>
          <a:prstGeom prst="rect">
            <a:avLst/>
          </a:prstGeom>
        </p:spPr>
        <p:txBody>
          <a:bodyPr wrap="square">
            <a:spAutoFit/>
          </a:bodyPr>
          <a:lstStyle/>
          <a:p>
            <a:pPr algn="ctr"/>
            <a:r>
              <a:rPr lang="es-GT" sz="2000" b="1" dirty="0" smtClean="0">
                <a:solidFill>
                  <a:schemeClr val="bg1"/>
                </a:solidFill>
              </a:rPr>
              <a:t>Áreas donde se adoptan prácticas y tecnologías que mejoran la </a:t>
            </a:r>
            <a:r>
              <a:rPr lang="es-GT" sz="2000" b="1" dirty="0" err="1" smtClean="0">
                <a:solidFill>
                  <a:schemeClr val="bg1"/>
                </a:solidFill>
              </a:rPr>
              <a:t>resiliencia</a:t>
            </a:r>
            <a:r>
              <a:rPr lang="es-GT" sz="2000" b="1" dirty="0" smtClean="0">
                <a:solidFill>
                  <a:schemeClr val="bg1"/>
                </a:solidFill>
              </a:rPr>
              <a:t> de los cultivos para autoconsumo y cultivos para la comercialización.</a:t>
            </a:r>
            <a:endParaRPr lang="es-GT" dirty="0">
              <a:solidFill>
                <a:schemeClr val="bg1"/>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2818" t="50000" r="2060" b="14750"/>
          <a:stretch/>
        </p:blipFill>
        <p:spPr bwMode="auto">
          <a:xfrm>
            <a:off x="326131" y="2437069"/>
            <a:ext cx="4132029" cy="199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1317" t="32281" r="4759" b="21485"/>
          <a:stretch/>
        </p:blipFill>
        <p:spPr bwMode="auto">
          <a:xfrm>
            <a:off x="4956051" y="2437069"/>
            <a:ext cx="3576388" cy="187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35742" r="3880" b="13281"/>
          <a:stretch/>
        </p:blipFill>
        <p:spPr bwMode="auto">
          <a:xfrm>
            <a:off x="324396" y="4432185"/>
            <a:ext cx="4133765" cy="23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70644" t="28321" r="3002" b="32422"/>
          <a:stretch/>
        </p:blipFill>
        <p:spPr bwMode="auto">
          <a:xfrm>
            <a:off x="4976588" y="4313863"/>
            <a:ext cx="3555851" cy="244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304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a:p>
        </p:txBody>
      </p:sp>
      <p:pic>
        <p:nvPicPr>
          <p:cNvPr id="3074" name="Picture 2" descr="C:\Users\vvillegas\Desktop\Nueva carpeta\BACK-VER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Adaptación al cambio climático</a:t>
            </a:r>
            <a:endParaRPr lang="es-GT" sz="2200" b="1" dirty="0">
              <a:solidFill>
                <a:schemeClr val="accent3">
                  <a:lumMod val="75000"/>
                </a:schemeClr>
              </a:solidFill>
            </a:endParaRPr>
          </a:p>
        </p:txBody>
      </p:sp>
      <p:sp>
        <p:nvSpPr>
          <p:cNvPr id="19" name="18 Elipse"/>
          <p:cNvSpPr/>
          <p:nvPr/>
        </p:nvSpPr>
        <p:spPr>
          <a:xfrm>
            <a:off x="2195736" y="1179246"/>
            <a:ext cx="4446494" cy="3809657"/>
          </a:xfrm>
          <a:prstGeom prst="ellipse">
            <a:avLst/>
          </a:prstGeom>
          <a:solidFill>
            <a:schemeClr val="accent1">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GT"/>
          </a:p>
        </p:txBody>
      </p:sp>
      <p:sp>
        <p:nvSpPr>
          <p:cNvPr id="20" name="19 Rectángulo"/>
          <p:cNvSpPr/>
          <p:nvPr/>
        </p:nvSpPr>
        <p:spPr>
          <a:xfrm>
            <a:off x="1691680" y="1304683"/>
            <a:ext cx="5688632" cy="4464496"/>
          </a:xfrm>
          <a:prstGeom prst="rect">
            <a:avLst/>
          </a:prstGeom>
          <a:noFill/>
          <a:ln w="38100">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GT"/>
          </a:p>
        </p:txBody>
      </p:sp>
      <p:sp>
        <p:nvSpPr>
          <p:cNvPr id="22" name="21 Flecha doblada hacia arriba"/>
          <p:cNvSpPr/>
          <p:nvPr/>
        </p:nvSpPr>
        <p:spPr>
          <a:xfrm rot="16200000" flipH="1">
            <a:off x="7488578" y="3743048"/>
            <a:ext cx="792088" cy="9541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3" name="22 Elipse"/>
          <p:cNvSpPr/>
          <p:nvPr/>
        </p:nvSpPr>
        <p:spPr>
          <a:xfrm>
            <a:off x="3347864" y="2270105"/>
            <a:ext cx="2106234" cy="17281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smtClean="0"/>
              <a:t>Centros de Innovación y Transferencia Tecnológica para pequeños productores</a:t>
            </a:r>
            <a:endParaRPr lang="es-GT" sz="1600" b="1" dirty="0"/>
          </a:p>
        </p:txBody>
      </p:sp>
      <p:sp>
        <p:nvSpPr>
          <p:cNvPr id="25" name="24 Rectángulo"/>
          <p:cNvSpPr/>
          <p:nvPr/>
        </p:nvSpPr>
        <p:spPr>
          <a:xfrm>
            <a:off x="1795050" y="3044171"/>
            <a:ext cx="1406624" cy="5760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1400" b="1" dirty="0" smtClean="0"/>
              <a:t>CCDSAN</a:t>
            </a:r>
            <a:endParaRPr lang="es-GT" sz="1400" b="1" dirty="0"/>
          </a:p>
        </p:txBody>
      </p:sp>
      <p:sp>
        <p:nvSpPr>
          <p:cNvPr id="26" name="25 Rectángulo"/>
          <p:cNvSpPr/>
          <p:nvPr/>
        </p:nvSpPr>
        <p:spPr>
          <a:xfrm>
            <a:off x="2218616" y="4379113"/>
            <a:ext cx="1512168" cy="576064"/>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400" b="1" dirty="0" smtClean="0"/>
              <a:t>Parcelas demostrativas</a:t>
            </a:r>
            <a:endParaRPr lang="es-GT" sz="1400" b="1" dirty="0"/>
          </a:p>
        </p:txBody>
      </p:sp>
      <p:sp>
        <p:nvSpPr>
          <p:cNvPr id="27" name="26 Rectángulo"/>
          <p:cNvSpPr/>
          <p:nvPr/>
        </p:nvSpPr>
        <p:spPr>
          <a:xfrm>
            <a:off x="5708104" y="3044171"/>
            <a:ext cx="1512168" cy="57606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1400" b="1" dirty="0" smtClean="0"/>
              <a:t>Diversificación productiva</a:t>
            </a:r>
            <a:endParaRPr lang="es-GT" sz="1400" b="1" dirty="0"/>
          </a:p>
        </p:txBody>
      </p:sp>
      <p:sp>
        <p:nvSpPr>
          <p:cNvPr id="28" name="27 Rectángulo"/>
          <p:cNvSpPr/>
          <p:nvPr/>
        </p:nvSpPr>
        <p:spPr>
          <a:xfrm>
            <a:off x="5533392" y="1781475"/>
            <a:ext cx="1512168" cy="57606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MX" sz="1400" b="1" dirty="0" smtClean="0"/>
              <a:t>Sistemas de alerta temprana</a:t>
            </a:r>
            <a:endParaRPr lang="es-GT" sz="1400" b="1" dirty="0"/>
          </a:p>
        </p:txBody>
      </p:sp>
      <p:sp>
        <p:nvSpPr>
          <p:cNvPr id="29" name="28 Rectángulo"/>
          <p:cNvSpPr/>
          <p:nvPr/>
        </p:nvSpPr>
        <p:spPr>
          <a:xfrm>
            <a:off x="3707904" y="1052736"/>
            <a:ext cx="1512168"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400" b="1" dirty="0" smtClean="0"/>
              <a:t>Investigación y desarrollo</a:t>
            </a:r>
            <a:endParaRPr lang="es-GT" sz="1400" b="1" dirty="0"/>
          </a:p>
        </p:txBody>
      </p:sp>
      <p:sp>
        <p:nvSpPr>
          <p:cNvPr id="31" name="30 Flecha doblada hacia arriba"/>
          <p:cNvSpPr/>
          <p:nvPr/>
        </p:nvSpPr>
        <p:spPr>
          <a:xfrm rot="5400000">
            <a:off x="1063589" y="4183070"/>
            <a:ext cx="581526" cy="96268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2" name="31 Rectángulo"/>
          <p:cNvSpPr/>
          <p:nvPr/>
        </p:nvSpPr>
        <p:spPr>
          <a:xfrm>
            <a:off x="35496" y="1124744"/>
            <a:ext cx="1800200" cy="23412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s-MX" sz="1600" b="1" dirty="0" smtClean="0">
                <a:solidFill>
                  <a:schemeClr val="bg1"/>
                </a:solidFill>
              </a:rPr>
              <a:t>AGEXPORT, TNC, IDE, CEDECO,   Vista Volcanes, RA, </a:t>
            </a:r>
            <a:r>
              <a:rPr lang="es-MX" sz="1600" b="1" dirty="0" err="1" smtClean="0">
                <a:solidFill>
                  <a:schemeClr val="bg1"/>
                </a:solidFill>
              </a:rPr>
              <a:t>Calmecac</a:t>
            </a:r>
            <a:endParaRPr lang="es-MX" sz="1600" b="1" dirty="0" smtClean="0">
              <a:solidFill>
                <a:schemeClr val="bg1"/>
              </a:solidFill>
            </a:endParaRPr>
          </a:p>
        </p:txBody>
      </p:sp>
      <p:sp>
        <p:nvSpPr>
          <p:cNvPr id="33" name="32 Rectángulo"/>
          <p:cNvSpPr/>
          <p:nvPr/>
        </p:nvSpPr>
        <p:spPr>
          <a:xfrm>
            <a:off x="233518" y="1406010"/>
            <a:ext cx="1224136" cy="267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smtClean="0"/>
              <a:t>Socios</a:t>
            </a:r>
            <a:endParaRPr lang="es-GT" sz="1600" b="1" dirty="0"/>
          </a:p>
        </p:txBody>
      </p:sp>
      <p:sp>
        <p:nvSpPr>
          <p:cNvPr id="34" name="33 Rectángulo"/>
          <p:cNvSpPr/>
          <p:nvPr/>
        </p:nvSpPr>
        <p:spPr>
          <a:xfrm>
            <a:off x="7488832" y="1821205"/>
            <a:ext cx="1475656" cy="22188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95250" indent="-95250">
              <a:buFont typeface="Arial" pitchFamily="34" charset="0"/>
              <a:buChar char="•"/>
            </a:pPr>
            <a:r>
              <a:rPr lang="es-MX" sz="1400" b="1" dirty="0" smtClean="0">
                <a:solidFill>
                  <a:schemeClr val="bg1"/>
                </a:solidFill>
              </a:rPr>
              <a:t>Comunidades</a:t>
            </a:r>
          </a:p>
          <a:p>
            <a:pPr marL="95250" indent="-95250">
              <a:buFont typeface="Arial" pitchFamily="34" charset="0"/>
              <a:buChar char="•"/>
            </a:pPr>
            <a:r>
              <a:rPr lang="es-MX" sz="1400" b="1" dirty="0" smtClean="0">
                <a:solidFill>
                  <a:schemeClr val="bg1"/>
                </a:solidFill>
              </a:rPr>
              <a:t>Productores de cadenas de valor</a:t>
            </a:r>
          </a:p>
          <a:p>
            <a:pPr marL="95250" indent="-95250">
              <a:buFont typeface="Arial" pitchFamily="34" charset="0"/>
              <a:buChar char="•"/>
            </a:pPr>
            <a:r>
              <a:rPr lang="es-MX" sz="1400" b="1" dirty="0" smtClean="0">
                <a:solidFill>
                  <a:schemeClr val="bg1"/>
                </a:solidFill>
              </a:rPr>
              <a:t>Empresas compradoras </a:t>
            </a:r>
            <a:endParaRPr lang="es-GT" sz="1400" b="1" dirty="0">
              <a:solidFill>
                <a:schemeClr val="bg1"/>
              </a:solidFill>
            </a:endParaRPr>
          </a:p>
        </p:txBody>
      </p:sp>
      <p:sp>
        <p:nvSpPr>
          <p:cNvPr id="35" name="34 Rectángulo"/>
          <p:cNvSpPr/>
          <p:nvPr/>
        </p:nvSpPr>
        <p:spPr>
          <a:xfrm>
            <a:off x="7614592" y="1406009"/>
            <a:ext cx="1224136" cy="560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smtClean="0"/>
              <a:t>Población meta</a:t>
            </a:r>
            <a:endParaRPr lang="es-GT" sz="1600" b="1" dirty="0"/>
          </a:p>
        </p:txBody>
      </p:sp>
      <p:sp>
        <p:nvSpPr>
          <p:cNvPr id="39" name="38 Rectángulo"/>
          <p:cNvSpPr/>
          <p:nvPr/>
        </p:nvSpPr>
        <p:spPr>
          <a:xfrm>
            <a:off x="5253960" y="4379113"/>
            <a:ext cx="1512168" cy="576064"/>
          </a:xfrm>
          <a:prstGeom prst="rect">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400" b="1" dirty="0"/>
              <a:t>Transferencia tecnológica</a:t>
            </a:r>
            <a:endParaRPr lang="es-GT" sz="1400" b="1" dirty="0"/>
          </a:p>
        </p:txBody>
      </p:sp>
      <p:sp>
        <p:nvSpPr>
          <p:cNvPr id="40" name="39 Rectángulo"/>
          <p:cNvSpPr/>
          <p:nvPr/>
        </p:nvSpPr>
        <p:spPr>
          <a:xfrm>
            <a:off x="1827114" y="1766049"/>
            <a:ext cx="1512168" cy="576064"/>
          </a:xfrm>
          <a:prstGeom prst="rect">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MX" sz="1400" b="1" dirty="0" smtClean="0"/>
              <a:t>Gestión del Conocimiento</a:t>
            </a:r>
            <a:endParaRPr lang="es-GT" sz="1400" b="1" dirty="0"/>
          </a:p>
        </p:txBody>
      </p:sp>
      <p:sp>
        <p:nvSpPr>
          <p:cNvPr id="42" name="41 Rectángulo"/>
          <p:cNvSpPr/>
          <p:nvPr/>
        </p:nvSpPr>
        <p:spPr>
          <a:xfrm>
            <a:off x="78218" y="3320000"/>
            <a:ext cx="2909606" cy="10081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92075" indent="-92075">
              <a:buFont typeface="Arial" pitchFamily="34" charset="0"/>
              <a:buChar char="•"/>
            </a:pPr>
            <a:r>
              <a:rPr lang="es-MX" sz="1400" b="1" dirty="0" smtClean="0">
                <a:solidFill>
                  <a:schemeClr val="bg1"/>
                </a:solidFill>
              </a:rPr>
              <a:t>Municipalidades</a:t>
            </a:r>
          </a:p>
          <a:p>
            <a:pPr marL="92075" indent="-92075">
              <a:buFont typeface="Arial" pitchFamily="34" charset="0"/>
              <a:buChar char="•"/>
            </a:pPr>
            <a:r>
              <a:rPr lang="es-MX" sz="1400" b="1" dirty="0" smtClean="0">
                <a:solidFill>
                  <a:schemeClr val="bg1"/>
                </a:solidFill>
              </a:rPr>
              <a:t>COCODES</a:t>
            </a:r>
          </a:p>
          <a:p>
            <a:pPr marL="92075" indent="-92075">
              <a:buFont typeface="Arial" pitchFamily="34" charset="0"/>
              <a:buChar char="•"/>
            </a:pPr>
            <a:r>
              <a:rPr lang="es-MX" sz="1400" b="1" dirty="0" smtClean="0">
                <a:solidFill>
                  <a:schemeClr val="bg1"/>
                </a:solidFill>
              </a:rPr>
              <a:t>Asociaciones de productores</a:t>
            </a:r>
          </a:p>
          <a:p>
            <a:pPr marL="92075" indent="-92075">
              <a:buFont typeface="Arial" pitchFamily="34" charset="0"/>
              <a:buChar char="•"/>
            </a:pPr>
            <a:r>
              <a:rPr lang="es-MX" sz="1400" b="1" dirty="0" smtClean="0">
                <a:solidFill>
                  <a:schemeClr val="bg1"/>
                </a:solidFill>
              </a:rPr>
              <a:t>MAGA, INAB, MARN, CONAP</a:t>
            </a:r>
          </a:p>
        </p:txBody>
      </p:sp>
      <p:sp>
        <p:nvSpPr>
          <p:cNvPr id="43" name="42 Rectángulo"/>
          <p:cNvSpPr/>
          <p:nvPr/>
        </p:nvSpPr>
        <p:spPr>
          <a:xfrm>
            <a:off x="252700" y="2924944"/>
            <a:ext cx="1204954" cy="2947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400" b="1" dirty="0" smtClean="0"/>
              <a:t>Alianzas</a:t>
            </a:r>
            <a:endParaRPr lang="es-GT" sz="1400" b="1" dirty="0"/>
          </a:p>
        </p:txBody>
      </p:sp>
      <p:sp>
        <p:nvSpPr>
          <p:cNvPr id="46" name="Rectángulo 26"/>
          <p:cNvSpPr/>
          <p:nvPr/>
        </p:nvSpPr>
        <p:spPr>
          <a:xfrm>
            <a:off x="391138" y="5214811"/>
            <a:ext cx="4009843" cy="1427165"/>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4" name="43 CuadroTexto"/>
          <p:cNvSpPr txBox="1"/>
          <p:nvPr/>
        </p:nvSpPr>
        <p:spPr>
          <a:xfrm>
            <a:off x="395536" y="5439995"/>
            <a:ext cx="4772900" cy="1877437"/>
          </a:xfrm>
          <a:prstGeom prst="rect">
            <a:avLst/>
          </a:prstGeom>
          <a:noFill/>
        </p:spPr>
        <p:txBody>
          <a:bodyPr wrap="square" rtlCol="0">
            <a:spAutoFit/>
          </a:bodyPr>
          <a:lstStyle/>
          <a:p>
            <a:endParaRPr lang="es-GT" sz="600" b="1" dirty="0">
              <a:solidFill>
                <a:schemeClr val="bg1"/>
              </a:solidFill>
            </a:endParaRPr>
          </a:p>
          <a:p>
            <a:endParaRPr lang="es-GT" sz="600" b="1" dirty="0" smtClean="0">
              <a:solidFill>
                <a:schemeClr val="bg1"/>
              </a:solidFill>
            </a:endParaRPr>
          </a:p>
          <a:p>
            <a:r>
              <a:rPr lang="es-GT" sz="2600" b="1" dirty="0" smtClean="0">
                <a:solidFill>
                  <a:schemeClr val="bg1"/>
                </a:solidFill>
              </a:rPr>
              <a:t>04</a:t>
            </a:r>
            <a:r>
              <a:rPr lang="es-GT" sz="2800" b="1" dirty="0" smtClean="0">
                <a:solidFill>
                  <a:schemeClr val="bg1"/>
                </a:solidFill>
              </a:rPr>
              <a:t> </a:t>
            </a:r>
            <a:r>
              <a:rPr lang="es-GT" sz="1600" dirty="0" smtClean="0">
                <a:solidFill>
                  <a:schemeClr val="bg1"/>
                </a:solidFill>
              </a:rPr>
              <a:t>Sitios demostrativos adaptados al cambio climático implementados en el área rural</a:t>
            </a:r>
            <a:endParaRPr lang="es-GT" sz="2800" dirty="0">
              <a:solidFill>
                <a:schemeClr val="bg1"/>
              </a:solidFill>
            </a:endParaRPr>
          </a:p>
          <a:p>
            <a:pPr marL="285750" indent="-285750">
              <a:buFont typeface="Arial" pitchFamily="34" charset="0"/>
              <a:buChar char="•"/>
            </a:pPr>
            <a:endParaRPr lang="es-GT" sz="2000" dirty="0" smtClean="0">
              <a:solidFill>
                <a:schemeClr val="bg1"/>
              </a:solidFill>
            </a:endParaRPr>
          </a:p>
          <a:p>
            <a:endParaRPr lang="es-GT" sz="2000" dirty="0">
              <a:solidFill>
                <a:schemeClr val="bg1"/>
              </a:solidFill>
            </a:endParaRPr>
          </a:p>
          <a:p>
            <a:endParaRPr lang="es-GT" sz="2000" dirty="0">
              <a:solidFill>
                <a:schemeClr val="bg1"/>
              </a:solidFill>
            </a:endParaRPr>
          </a:p>
        </p:txBody>
      </p:sp>
      <p:sp>
        <p:nvSpPr>
          <p:cNvPr id="45" name="44 CuadroTexto"/>
          <p:cNvSpPr txBox="1"/>
          <p:nvPr/>
        </p:nvSpPr>
        <p:spPr>
          <a:xfrm>
            <a:off x="415908" y="5117703"/>
            <a:ext cx="4083327" cy="615553"/>
          </a:xfrm>
          <a:prstGeom prst="rect">
            <a:avLst/>
          </a:prstGeom>
          <a:noFill/>
        </p:spPr>
        <p:txBody>
          <a:bodyPr wrap="square" rtlCol="0">
            <a:spAutoFit/>
          </a:bodyPr>
          <a:lstStyle/>
          <a:p>
            <a:endParaRPr lang="es-GT" sz="500" b="1" dirty="0">
              <a:solidFill>
                <a:schemeClr val="bg1"/>
              </a:solidFill>
            </a:endParaRPr>
          </a:p>
          <a:p>
            <a:endParaRPr lang="es-GT" sz="500" b="1" dirty="0" smtClean="0">
              <a:solidFill>
                <a:schemeClr val="bg1"/>
              </a:solidFill>
            </a:endParaRPr>
          </a:p>
          <a:p>
            <a:r>
              <a:rPr lang="es-GT" sz="2400" b="1" dirty="0" smtClean="0">
                <a:solidFill>
                  <a:schemeClr val="bg1"/>
                </a:solidFill>
              </a:rPr>
              <a:t>Resultados esperados</a:t>
            </a:r>
            <a:endParaRPr lang="es-GT" dirty="0">
              <a:solidFill>
                <a:schemeClr val="bg1"/>
              </a:solidFill>
            </a:endParaRPr>
          </a:p>
        </p:txBody>
      </p:sp>
      <p:pic>
        <p:nvPicPr>
          <p:cNvPr id="30" name="2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099" y="44624"/>
            <a:ext cx="2430524" cy="661388"/>
          </a:xfrm>
          <a:prstGeom prst="rect">
            <a:avLst/>
          </a:prstGeom>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3983" y="51936"/>
            <a:ext cx="1174483" cy="632752"/>
          </a:xfrm>
          <a:prstGeom prst="rect">
            <a:avLst/>
          </a:prstGeom>
        </p:spPr>
      </p:pic>
      <p:sp>
        <p:nvSpPr>
          <p:cNvPr id="36" name="Rectángulo 26"/>
          <p:cNvSpPr/>
          <p:nvPr/>
        </p:nvSpPr>
        <p:spPr>
          <a:xfrm>
            <a:off x="4743019" y="5208023"/>
            <a:ext cx="4221469" cy="1433954"/>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7" name="36 CuadroTexto"/>
          <p:cNvSpPr txBox="1"/>
          <p:nvPr/>
        </p:nvSpPr>
        <p:spPr>
          <a:xfrm>
            <a:off x="4788024" y="5049758"/>
            <a:ext cx="3967541" cy="2123658"/>
          </a:xfrm>
          <a:prstGeom prst="rect">
            <a:avLst/>
          </a:prstGeom>
          <a:noFill/>
        </p:spPr>
        <p:txBody>
          <a:bodyPr wrap="square" rtlCol="0">
            <a:spAutoFit/>
          </a:bodyPr>
          <a:lstStyle/>
          <a:p>
            <a:endParaRPr lang="es-GT" sz="500" b="1" dirty="0">
              <a:solidFill>
                <a:schemeClr val="bg1"/>
              </a:solidFill>
            </a:endParaRPr>
          </a:p>
          <a:p>
            <a:endParaRPr lang="es-GT" sz="500" b="1" dirty="0" smtClean="0">
              <a:solidFill>
                <a:schemeClr val="bg1"/>
              </a:solidFill>
            </a:endParaRPr>
          </a:p>
          <a:p>
            <a:r>
              <a:rPr lang="es-GT" sz="2400" b="1" dirty="0" smtClean="0">
                <a:solidFill>
                  <a:schemeClr val="bg1"/>
                </a:solidFill>
              </a:rPr>
              <a:t>04 </a:t>
            </a:r>
            <a:r>
              <a:rPr lang="es-ES" sz="1400" dirty="0" err="1" smtClean="0">
                <a:solidFill>
                  <a:schemeClr val="bg1"/>
                </a:solidFill>
              </a:rPr>
              <a:t>Caraterizaciones</a:t>
            </a:r>
            <a:r>
              <a:rPr lang="es-ES" sz="1400" dirty="0" smtClean="0">
                <a:solidFill>
                  <a:schemeClr val="bg1"/>
                </a:solidFill>
              </a:rPr>
              <a:t> </a:t>
            </a:r>
            <a:r>
              <a:rPr lang="es-ES" sz="1400" dirty="0">
                <a:solidFill>
                  <a:schemeClr val="bg1"/>
                </a:solidFill>
              </a:rPr>
              <a:t>de Micro-cuenca</a:t>
            </a:r>
          </a:p>
          <a:p>
            <a:r>
              <a:rPr lang="es-ES" sz="2400" b="1" dirty="0">
                <a:solidFill>
                  <a:schemeClr val="bg1"/>
                </a:solidFill>
              </a:rPr>
              <a:t>04</a:t>
            </a:r>
            <a:r>
              <a:rPr lang="es-ES" sz="1400" dirty="0">
                <a:solidFill>
                  <a:schemeClr val="bg1"/>
                </a:solidFill>
              </a:rPr>
              <a:t> Planes de Adaptación al Cambio Climático</a:t>
            </a:r>
          </a:p>
          <a:p>
            <a:r>
              <a:rPr lang="es-ES" sz="2400" b="1" dirty="0">
                <a:solidFill>
                  <a:schemeClr val="bg1"/>
                </a:solidFill>
              </a:rPr>
              <a:t>04 </a:t>
            </a:r>
            <a:r>
              <a:rPr lang="es-ES" sz="1400" dirty="0" smtClean="0">
                <a:solidFill>
                  <a:schemeClr val="bg1"/>
                </a:solidFill>
              </a:rPr>
              <a:t>Guías </a:t>
            </a:r>
            <a:r>
              <a:rPr lang="es-ES" sz="1400" dirty="0">
                <a:solidFill>
                  <a:schemeClr val="bg1"/>
                </a:solidFill>
              </a:rPr>
              <a:t>de prácticas de adaptación al cambio climático con enfoque de </a:t>
            </a:r>
            <a:r>
              <a:rPr lang="es-ES" sz="1400" dirty="0" smtClean="0">
                <a:solidFill>
                  <a:schemeClr val="bg1"/>
                </a:solidFill>
              </a:rPr>
              <a:t>micro-cuenca</a:t>
            </a:r>
            <a:endParaRPr lang="es-GT" dirty="0" smtClean="0">
              <a:solidFill>
                <a:schemeClr val="bg1"/>
              </a:solidFill>
            </a:endParaRPr>
          </a:p>
          <a:p>
            <a:endParaRPr lang="es-GT" dirty="0">
              <a:solidFill>
                <a:schemeClr val="bg1"/>
              </a:solidFill>
            </a:endParaRPr>
          </a:p>
          <a:p>
            <a:endParaRPr lang="es-GT" dirty="0">
              <a:solidFill>
                <a:schemeClr val="bg1"/>
              </a:solidFill>
            </a:endParaRPr>
          </a:p>
        </p:txBody>
      </p:sp>
    </p:spTree>
    <p:extLst>
      <p:ext uri="{BB962C8B-B14F-4D97-AF65-F5344CB8AC3E}">
        <p14:creationId xmlns:p14="http://schemas.microsoft.com/office/powerpoint/2010/main" val="2493970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vvillegas\Desktop\Nueva carpeta\BACK-VERD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6512" y="169476"/>
            <a:ext cx="4248472" cy="461665"/>
          </a:xfrm>
          <a:prstGeom prst="rect">
            <a:avLst/>
          </a:prstGeom>
          <a:noFill/>
        </p:spPr>
        <p:txBody>
          <a:bodyPr wrap="square" rtlCol="0">
            <a:spAutoFit/>
          </a:bodyPr>
          <a:lstStyle/>
          <a:p>
            <a:r>
              <a:rPr lang="es-GT" sz="2400" b="1" dirty="0" smtClean="0">
                <a:solidFill>
                  <a:schemeClr val="accent3">
                    <a:lumMod val="75000"/>
                  </a:schemeClr>
                </a:solidFill>
              </a:rPr>
              <a:t>Estrategia de Implementación</a:t>
            </a:r>
            <a:endParaRPr lang="es-GT" sz="2400" b="1" dirty="0">
              <a:solidFill>
                <a:schemeClr val="accent3">
                  <a:lumMod val="75000"/>
                </a:schemeClr>
              </a:solidFill>
            </a:endParaRPr>
          </a:p>
        </p:txBody>
      </p:sp>
      <p:grpSp>
        <p:nvGrpSpPr>
          <p:cNvPr id="7" name="Shape 429"/>
          <p:cNvGrpSpPr>
            <a:grpSpLocks/>
          </p:cNvGrpSpPr>
          <p:nvPr/>
        </p:nvGrpSpPr>
        <p:grpSpPr bwMode="auto">
          <a:xfrm>
            <a:off x="170368" y="927549"/>
            <a:ext cx="9226168" cy="4282158"/>
            <a:chOff x="-317156" y="74040"/>
            <a:chExt cx="8769037" cy="4066381"/>
          </a:xfrm>
        </p:grpSpPr>
        <p:sp>
          <p:nvSpPr>
            <p:cNvPr id="8" name="Shape 430"/>
            <p:cNvSpPr>
              <a:spLocks noChangeArrowheads="1"/>
            </p:cNvSpPr>
            <p:nvPr/>
          </p:nvSpPr>
          <p:spPr bwMode="auto">
            <a:xfrm>
              <a:off x="958163" y="83888"/>
              <a:ext cx="6980901" cy="998083"/>
            </a:xfrm>
            <a:prstGeom prst="roundRect">
              <a:avLst>
                <a:gd name="adj" fmla="val 10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solidFill>
                  <a:schemeClr val="bg1"/>
                </a:solidFill>
                <a:ea typeface="ＭＳ Ｐゴシック" pitchFamily="34" charset="-128"/>
              </a:endParaRPr>
            </a:p>
          </p:txBody>
        </p:sp>
        <p:sp>
          <p:nvSpPr>
            <p:cNvPr id="9" name="Shape 431"/>
            <p:cNvSpPr txBox="1">
              <a:spLocks noChangeArrowheads="1"/>
            </p:cNvSpPr>
            <p:nvPr/>
          </p:nvSpPr>
          <p:spPr bwMode="auto">
            <a:xfrm>
              <a:off x="1332821" y="74040"/>
              <a:ext cx="6743122" cy="151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5" tIns="87625" rIns="87625" bIns="87625"/>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lnSpc>
                  <a:spcPct val="90000"/>
                </a:lnSpc>
                <a:buSzPct val="25000"/>
              </a:pPr>
              <a:r>
                <a:rPr lang="es-CR" b="1" dirty="0" smtClean="0">
                  <a:solidFill>
                    <a:schemeClr val="bg1"/>
                  </a:solidFill>
                  <a:latin typeface="Source Sans Pro"/>
                  <a:ea typeface="Source Sans Pro"/>
                  <a:cs typeface="Source Sans Pro"/>
                  <a:sym typeface="Source Sans Pro"/>
                </a:rPr>
                <a:t>Caracterización de amenazas y necesidades de adaptación</a:t>
              </a:r>
              <a:endParaRPr lang="es-CR" b="1" dirty="0">
                <a:solidFill>
                  <a:schemeClr val="bg1"/>
                </a:solidFill>
                <a:latin typeface="Source Sans Pro"/>
                <a:ea typeface="Source Sans Pro"/>
                <a:cs typeface="Source Sans Pro"/>
                <a:sym typeface="Source Sans Pro"/>
              </a:endParaRPr>
            </a:p>
            <a:p>
              <a:pPr marL="176213" lvl="1" indent="-176213" eaLnBrk="1" hangingPunct="1">
                <a:lnSpc>
                  <a:spcPct val="90000"/>
                </a:lnSpc>
                <a:spcBef>
                  <a:spcPts val="800"/>
                </a:spcBef>
                <a:buFont typeface="Source Sans Pro"/>
                <a:buChar char="•"/>
              </a:pPr>
              <a:r>
                <a:rPr lang="es-CR" sz="1600" dirty="0" smtClean="0">
                  <a:solidFill>
                    <a:schemeClr val="bg1"/>
                  </a:solidFill>
                  <a:latin typeface="Source Sans Pro"/>
                  <a:ea typeface="Source Sans Pro"/>
                  <a:cs typeface="Source Sans Pro"/>
                  <a:sym typeface="Source Sans Pro"/>
                </a:rPr>
                <a:t>Identificación de amenazas y riesgos climáticos</a:t>
              </a:r>
              <a:endParaRPr lang="es-CR" sz="1600" dirty="0">
                <a:solidFill>
                  <a:schemeClr val="bg1"/>
                </a:solidFill>
                <a:latin typeface="Source Sans Pro"/>
                <a:ea typeface="Source Sans Pro"/>
                <a:cs typeface="Source Sans Pro"/>
                <a:sym typeface="Source Sans Pro"/>
              </a:endParaRPr>
            </a:p>
            <a:p>
              <a:pPr marL="176213" lvl="1" indent="-176213" eaLnBrk="1" hangingPunct="1">
                <a:lnSpc>
                  <a:spcPct val="90000"/>
                </a:lnSpc>
                <a:spcBef>
                  <a:spcPts val="800"/>
                </a:spcBef>
                <a:buFont typeface="Source Sans Pro"/>
                <a:buChar char="•"/>
              </a:pPr>
              <a:r>
                <a:rPr lang="es-CR" sz="1600" dirty="0" smtClean="0">
                  <a:solidFill>
                    <a:schemeClr val="bg1"/>
                  </a:solidFill>
                  <a:latin typeface="Source Sans Pro"/>
                  <a:ea typeface="Source Sans Pro"/>
                  <a:cs typeface="Source Sans Pro"/>
                  <a:sym typeface="Source Sans Pro"/>
                </a:rPr>
                <a:t>Servicios eco-sistémicos que soportan actividades económicas.</a:t>
              </a:r>
              <a:endParaRPr lang="es-CR" sz="1600" dirty="0">
                <a:solidFill>
                  <a:schemeClr val="bg1"/>
                </a:solidFill>
                <a:latin typeface="Source Sans Pro"/>
                <a:ea typeface="Source Sans Pro"/>
                <a:cs typeface="Source Sans Pro"/>
                <a:sym typeface="Source Sans Pro"/>
              </a:endParaRPr>
            </a:p>
          </p:txBody>
        </p:sp>
        <p:sp>
          <p:nvSpPr>
            <p:cNvPr id="10" name="Shape 432"/>
            <p:cNvSpPr>
              <a:spLocks noChangeArrowheads="1"/>
            </p:cNvSpPr>
            <p:nvPr/>
          </p:nvSpPr>
          <p:spPr bwMode="auto">
            <a:xfrm>
              <a:off x="-317156" y="83887"/>
              <a:ext cx="1465804" cy="998083"/>
            </a:xfrm>
            <a:prstGeom prst="roundRect">
              <a:avLst>
                <a:gd name="adj" fmla="val 10000"/>
              </a:avLst>
            </a:prstGeom>
            <a:blipFill dpi="0" rotWithShape="1">
              <a:blip r:embed="rId4"/>
              <a:srcRect/>
              <a:stretch>
                <a:fillRect/>
              </a:stretch>
            </a:blipFill>
            <a:ln w="25400">
              <a:solidFill>
                <a:schemeClr val="bg1"/>
              </a:solidFill>
              <a:round/>
              <a:headEnd/>
              <a:tailEnd/>
            </a:ln>
          </p:spPr>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ea typeface="ＭＳ Ｐゴシック" pitchFamily="34" charset="-128"/>
              </a:endParaRPr>
            </a:p>
          </p:txBody>
        </p:sp>
        <p:sp>
          <p:nvSpPr>
            <p:cNvPr id="11" name="Shape 433"/>
            <p:cNvSpPr>
              <a:spLocks noChangeArrowheads="1"/>
            </p:cNvSpPr>
            <p:nvPr/>
          </p:nvSpPr>
          <p:spPr bwMode="auto">
            <a:xfrm>
              <a:off x="958163" y="1360974"/>
              <a:ext cx="6980902" cy="1070078"/>
            </a:xfrm>
            <a:prstGeom prst="roundRect">
              <a:avLst>
                <a:gd name="adj" fmla="val 10000"/>
              </a:avLst>
            </a:prstGeom>
            <a:ln>
              <a:headEnd/>
              <a:tailEnd/>
            </a:ln>
          </p:spPr>
          <p:style>
            <a:lnRef idx="1">
              <a:schemeClr val="accent6"/>
            </a:lnRef>
            <a:fillRef idx="3">
              <a:schemeClr val="accent6"/>
            </a:fillRef>
            <a:effectRef idx="2">
              <a:schemeClr val="accent6"/>
            </a:effectRef>
            <a:fontRef idx="minor">
              <a:schemeClr val="lt1"/>
            </a:fontRef>
          </p:style>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ea typeface="ＭＳ Ｐゴシック" pitchFamily="34" charset="-128"/>
              </a:endParaRPr>
            </a:p>
          </p:txBody>
        </p:sp>
        <p:sp>
          <p:nvSpPr>
            <p:cNvPr id="12" name="Shape 434"/>
            <p:cNvSpPr txBox="1">
              <a:spLocks noChangeArrowheads="1"/>
            </p:cNvSpPr>
            <p:nvPr/>
          </p:nvSpPr>
          <p:spPr bwMode="auto">
            <a:xfrm>
              <a:off x="1368804" y="1478633"/>
              <a:ext cx="7083077" cy="151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5" tIns="87625" rIns="87625" bIns="87625"/>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lnSpc>
                  <a:spcPct val="90000"/>
                </a:lnSpc>
                <a:buSzPct val="25000"/>
              </a:pPr>
              <a:r>
                <a:rPr lang="es-CR" b="1" dirty="0">
                  <a:solidFill>
                    <a:schemeClr val="bg1"/>
                  </a:solidFill>
                  <a:latin typeface="Source Sans Pro"/>
                  <a:ea typeface="Source Sans Pro"/>
                  <a:cs typeface="Source Sans Pro"/>
                  <a:sym typeface="Source Sans Pro"/>
                </a:rPr>
                <a:t>Planes de Adaptación con enfoque de </a:t>
              </a:r>
              <a:r>
                <a:rPr lang="es-CR" b="1" dirty="0" smtClean="0">
                  <a:solidFill>
                    <a:schemeClr val="bg1"/>
                  </a:solidFill>
                  <a:latin typeface="Source Sans Pro"/>
                  <a:ea typeface="Source Sans Pro"/>
                  <a:cs typeface="Source Sans Pro"/>
                  <a:sym typeface="Source Sans Pro"/>
                </a:rPr>
                <a:t>Micro-cuenca</a:t>
              </a:r>
            </a:p>
            <a:p>
              <a:pPr marL="185738" lvl="1" indent="-185738" eaLnBrk="1" hangingPunct="1">
                <a:lnSpc>
                  <a:spcPct val="90000"/>
                </a:lnSpc>
                <a:spcBef>
                  <a:spcPts val="0"/>
                </a:spcBef>
                <a:buFont typeface="Arial" pitchFamily="34" charset="0"/>
                <a:buChar char="•"/>
              </a:pPr>
              <a:r>
                <a:rPr lang="es-CR" sz="1600" dirty="0" smtClean="0">
                  <a:solidFill>
                    <a:schemeClr val="bg1"/>
                  </a:solidFill>
                  <a:latin typeface="Source Sans Pro"/>
                  <a:ea typeface="Source Sans Pro"/>
                  <a:cs typeface="Source Sans Pro"/>
                  <a:sym typeface="Source Sans Pro"/>
                </a:rPr>
                <a:t>Sistemas </a:t>
              </a:r>
              <a:r>
                <a:rPr lang="es-CR" sz="1600" dirty="0">
                  <a:solidFill>
                    <a:schemeClr val="bg1"/>
                  </a:solidFill>
                  <a:latin typeface="Source Sans Pro"/>
                  <a:ea typeface="Source Sans Pro"/>
                  <a:cs typeface="Source Sans Pro"/>
                  <a:sym typeface="Source Sans Pro"/>
                </a:rPr>
                <a:t>de Alerta </a:t>
              </a:r>
              <a:r>
                <a:rPr lang="es-CR" sz="1600" dirty="0" smtClean="0">
                  <a:solidFill>
                    <a:schemeClr val="bg1"/>
                  </a:solidFill>
                  <a:latin typeface="Source Sans Pro"/>
                  <a:ea typeface="Source Sans Pro"/>
                  <a:cs typeface="Source Sans Pro"/>
                  <a:sym typeface="Source Sans Pro"/>
                </a:rPr>
                <a:t>temprana</a:t>
              </a:r>
            </a:p>
            <a:p>
              <a:pPr marL="185738" lvl="1" indent="-185738" eaLnBrk="1" hangingPunct="1">
                <a:lnSpc>
                  <a:spcPct val="90000"/>
                </a:lnSpc>
                <a:spcBef>
                  <a:spcPts val="0"/>
                </a:spcBef>
                <a:buFont typeface="Arial" pitchFamily="34" charset="0"/>
                <a:buChar char="•"/>
              </a:pPr>
              <a:r>
                <a:rPr lang="es-CR" sz="1600" dirty="0" smtClean="0">
                  <a:solidFill>
                    <a:schemeClr val="bg1"/>
                  </a:solidFill>
                  <a:latin typeface="Source Sans Pro"/>
                  <a:ea typeface="Source Sans Pro"/>
                  <a:cs typeface="Source Sans Pro"/>
                  <a:sym typeface="Source Sans Pro"/>
                </a:rPr>
                <a:t>Gestión de Riesgos</a:t>
              </a:r>
              <a:endParaRPr lang="es-CR" sz="1600" dirty="0">
                <a:solidFill>
                  <a:schemeClr val="bg1"/>
                </a:solidFill>
                <a:latin typeface="Source Sans Pro"/>
                <a:ea typeface="Source Sans Pro"/>
                <a:cs typeface="Source Sans Pro"/>
                <a:sym typeface="Source Sans Pro"/>
              </a:endParaRPr>
            </a:p>
          </p:txBody>
        </p:sp>
        <p:sp>
          <p:nvSpPr>
            <p:cNvPr id="13" name="Shape 435"/>
            <p:cNvSpPr>
              <a:spLocks noChangeArrowheads="1"/>
            </p:cNvSpPr>
            <p:nvPr/>
          </p:nvSpPr>
          <p:spPr bwMode="auto">
            <a:xfrm>
              <a:off x="-317156" y="1387358"/>
              <a:ext cx="1465804" cy="1036081"/>
            </a:xfrm>
            <a:prstGeom prst="roundRect">
              <a:avLst>
                <a:gd name="adj" fmla="val 10000"/>
              </a:avLst>
            </a:prstGeom>
            <a:blipFill dpi="0" rotWithShape="1">
              <a:blip r:embed="rId5"/>
              <a:srcRect/>
              <a:stretch>
                <a:fillRect/>
              </a:stretch>
            </a:blipFill>
            <a:ln w="25400">
              <a:solidFill>
                <a:schemeClr val="bg1"/>
              </a:solidFill>
              <a:round/>
              <a:headEnd/>
              <a:tailEnd/>
            </a:ln>
          </p:spPr>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r>
                <a:rPr lang="es-CR" dirty="0" smtClean="0">
                  <a:ea typeface="ＭＳ Ｐゴシック" pitchFamily="34" charset="-128"/>
                </a:rPr>
                <a:t>&lt;</a:t>
              </a:r>
              <a:endParaRPr lang="es-CR" dirty="0">
                <a:ea typeface="ＭＳ Ｐゴシック" pitchFamily="34" charset="-128"/>
              </a:endParaRPr>
            </a:p>
          </p:txBody>
        </p:sp>
        <p:sp>
          <p:nvSpPr>
            <p:cNvPr id="14" name="Shape 436"/>
            <p:cNvSpPr>
              <a:spLocks noChangeArrowheads="1"/>
            </p:cNvSpPr>
            <p:nvPr/>
          </p:nvSpPr>
          <p:spPr bwMode="auto">
            <a:xfrm>
              <a:off x="958163" y="2654582"/>
              <a:ext cx="6980900" cy="1485839"/>
            </a:xfrm>
            <a:prstGeom prst="roundRect">
              <a:avLst>
                <a:gd name="adj" fmla="val 10000"/>
              </a:avLst>
            </a:prstGeom>
            <a:ln>
              <a:headEnd/>
              <a:tailEnd/>
            </a:ln>
          </p:spPr>
          <p:style>
            <a:lnRef idx="1">
              <a:schemeClr val="accent5"/>
            </a:lnRef>
            <a:fillRef idx="3">
              <a:schemeClr val="accent5"/>
            </a:fillRef>
            <a:effectRef idx="2">
              <a:schemeClr val="accent5"/>
            </a:effectRef>
            <a:fontRef idx="minor">
              <a:schemeClr val="lt1"/>
            </a:fontRef>
          </p:style>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solidFill>
                  <a:schemeClr val="bg1"/>
                </a:solidFill>
                <a:ea typeface="ＭＳ Ｐゴシック" pitchFamily="34" charset="-128"/>
              </a:endParaRPr>
            </a:p>
          </p:txBody>
        </p:sp>
        <p:sp>
          <p:nvSpPr>
            <p:cNvPr id="15" name="Shape 437"/>
            <p:cNvSpPr txBox="1">
              <a:spLocks noChangeArrowheads="1"/>
            </p:cNvSpPr>
            <p:nvPr/>
          </p:nvSpPr>
          <p:spPr bwMode="auto">
            <a:xfrm>
              <a:off x="1332822" y="2657014"/>
              <a:ext cx="6420967" cy="101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5" tIns="87625" rIns="87625" bIns="87625"/>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lnSpc>
                  <a:spcPct val="90000"/>
                </a:lnSpc>
                <a:buSzPct val="25000"/>
              </a:pPr>
              <a:r>
                <a:rPr lang="es-CR" b="1" dirty="0">
                  <a:solidFill>
                    <a:schemeClr val="bg1"/>
                  </a:solidFill>
                  <a:latin typeface="Source Sans Pro"/>
                  <a:ea typeface="Source Sans Pro"/>
                  <a:cs typeface="Source Sans Pro"/>
                  <a:sym typeface="Source Sans Pro"/>
                </a:rPr>
                <a:t>Transferencia </a:t>
              </a:r>
              <a:r>
                <a:rPr lang="es-CR" b="1" dirty="0" smtClean="0">
                  <a:solidFill>
                    <a:schemeClr val="bg1"/>
                  </a:solidFill>
                  <a:latin typeface="Source Sans Pro"/>
                  <a:ea typeface="Source Sans Pro"/>
                  <a:cs typeface="Source Sans Pro"/>
                  <a:sym typeface="Source Sans Pro"/>
                </a:rPr>
                <a:t>tecnológica e  Implementación de sitios demostrativos</a:t>
              </a:r>
              <a:endParaRPr lang="es-CR" b="1" dirty="0">
                <a:solidFill>
                  <a:schemeClr val="bg1"/>
                </a:solidFill>
                <a:latin typeface="Source Sans Pro"/>
                <a:ea typeface="Source Sans Pro"/>
                <a:cs typeface="Source Sans Pro"/>
                <a:sym typeface="Source Sans Pro"/>
              </a:endParaRPr>
            </a:p>
            <a:p>
              <a:pPr marL="176213" lvl="1" indent="-176213" eaLnBrk="1" hangingPunct="1">
                <a:lnSpc>
                  <a:spcPct val="90000"/>
                </a:lnSpc>
                <a:spcBef>
                  <a:spcPts val="0"/>
                </a:spcBef>
                <a:buFont typeface="Source Sans Pro"/>
                <a:buChar char="•"/>
              </a:pPr>
              <a:r>
                <a:rPr lang="es-CR" sz="1600" dirty="0">
                  <a:solidFill>
                    <a:schemeClr val="bg1"/>
                  </a:solidFill>
                  <a:latin typeface="Source Sans Pro"/>
                  <a:ea typeface="Source Sans Pro"/>
                  <a:cs typeface="Source Sans Pro"/>
                  <a:sym typeface="Source Sans Pro"/>
                </a:rPr>
                <a:t>Capacitación y AT para adaptación al cambio </a:t>
              </a:r>
              <a:r>
                <a:rPr lang="es-CR" sz="1600" dirty="0" smtClean="0">
                  <a:solidFill>
                    <a:schemeClr val="bg1"/>
                  </a:solidFill>
                  <a:latin typeface="Source Sans Pro"/>
                  <a:ea typeface="Source Sans Pro"/>
                  <a:cs typeface="Source Sans Pro"/>
                  <a:sym typeface="Source Sans Pro"/>
                </a:rPr>
                <a:t>climático</a:t>
              </a:r>
            </a:p>
            <a:p>
              <a:pPr marL="176213" lvl="1" indent="-176213" eaLnBrk="1" hangingPunct="1">
                <a:lnSpc>
                  <a:spcPct val="90000"/>
                </a:lnSpc>
                <a:spcBef>
                  <a:spcPts val="0"/>
                </a:spcBef>
                <a:buFont typeface="Source Sans Pro"/>
                <a:buChar char="•"/>
              </a:pPr>
              <a:r>
                <a:rPr lang="es-CR" sz="1600" dirty="0" smtClean="0">
                  <a:solidFill>
                    <a:schemeClr val="bg1"/>
                  </a:solidFill>
                  <a:latin typeface="Source Sans Pro"/>
                  <a:ea typeface="Source Sans Pro"/>
                  <a:cs typeface="Source Sans Pro"/>
                  <a:sym typeface="Source Sans Pro"/>
                </a:rPr>
                <a:t>Inversiones estratégicas en tecnologías y acciones de adaptación al cambio climático</a:t>
              </a:r>
              <a:r>
                <a:rPr lang="es-CR" sz="1600" dirty="0">
                  <a:solidFill>
                    <a:schemeClr val="bg1"/>
                  </a:solidFill>
                  <a:latin typeface="Source Sans Pro"/>
                  <a:ea typeface="Source Sans Pro"/>
                  <a:cs typeface="Source Sans Pro"/>
                  <a:sym typeface="Source Sans Pro"/>
                </a:rPr>
                <a:t>. (</a:t>
              </a:r>
              <a:r>
                <a:rPr lang="es-ES" sz="1600" dirty="0">
                  <a:solidFill>
                    <a:schemeClr val="bg1"/>
                  </a:solidFill>
                  <a:latin typeface="Source Sans Pro"/>
                  <a:ea typeface="Source Sans Pro"/>
                  <a:cs typeface="Source Sans Pro"/>
                  <a:sym typeface="Source Sans Pro"/>
                </a:rPr>
                <a:t>(</a:t>
              </a:r>
              <a:r>
                <a:rPr lang="es-ES" sz="1600" dirty="0" err="1">
                  <a:solidFill>
                    <a:schemeClr val="bg1"/>
                  </a:solidFill>
                  <a:latin typeface="Source Sans Pro"/>
                  <a:ea typeface="Source Sans Pro"/>
                  <a:cs typeface="Source Sans Pro"/>
                  <a:sym typeface="Source Sans Pro"/>
                </a:rPr>
                <a:t>biofabricas</a:t>
              </a:r>
              <a:r>
                <a:rPr lang="es-ES" sz="1600" dirty="0">
                  <a:solidFill>
                    <a:schemeClr val="bg1"/>
                  </a:solidFill>
                  <a:latin typeface="Source Sans Pro"/>
                  <a:ea typeface="Source Sans Pro"/>
                  <a:cs typeface="Source Sans Pro"/>
                  <a:sym typeface="Source Sans Pro"/>
                </a:rPr>
                <a:t>, tecnologías para conservación de suelos, gestión del agua, SAF, MIP)</a:t>
              </a:r>
            </a:p>
            <a:p>
              <a:pPr marL="176213" lvl="1" indent="-176213" eaLnBrk="1" hangingPunct="1">
                <a:lnSpc>
                  <a:spcPct val="90000"/>
                </a:lnSpc>
                <a:spcBef>
                  <a:spcPts val="0"/>
                </a:spcBef>
                <a:buClr>
                  <a:srgbClr val="FFFFFF"/>
                </a:buClr>
                <a:buFont typeface="Source Sans Pro"/>
                <a:buChar char="•"/>
              </a:pPr>
              <a:endParaRPr lang="es-CR" sz="1600" dirty="0">
                <a:solidFill>
                  <a:srgbClr val="FFFFFF"/>
                </a:solidFill>
                <a:latin typeface="Source Sans Pro"/>
                <a:ea typeface="Source Sans Pro"/>
                <a:cs typeface="Source Sans Pro"/>
                <a:sym typeface="Source Sans Pro"/>
              </a:endParaRPr>
            </a:p>
          </p:txBody>
        </p:sp>
        <p:sp>
          <p:nvSpPr>
            <p:cNvPr id="16" name="Shape 438"/>
            <p:cNvSpPr>
              <a:spLocks noChangeArrowheads="1"/>
            </p:cNvSpPr>
            <p:nvPr/>
          </p:nvSpPr>
          <p:spPr bwMode="auto">
            <a:xfrm>
              <a:off x="-317156" y="2646568"/>
              <a:ext cx="1559134" cy="1493853"/>
            </a:xfrm>
            <a:prstGeom prst="roundRect">
              <a:avLst>
                <a:gd name="adj" fmla="val 10000"/>
              </a:avLst>
            </a:prstGeom>
            <a:blipFill dpi="0" rotWithShape="1">
              <a:blip r:embed="rId6"/>
              <a:srcRect/>
              <a:stretch>
                <a:fillRect/>
              </a:stretch>
            </a:blipFill>
            <a:ln w="25400">
              <a:solidFill>
                <a:schemeClr val="bg1"/>
              </a:solidFill>
              <a:round/>
              <a:headEnd/>
              <a:tailEnd/>
            </a:ln>
          </p:spPr>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ea typeface="ＭＳ Ｐゴシック" pitchFamily="34" charset="-128"/>
              </a:endParaRPr>
            </a:p>
          </p:txBody>
        </p:sp>
      </p:grpSp>
      <p:sp>
        <p:nvSpPr>
          <p:cNvPr id="20" name="Shape 436"/>
          <p:cNvSpPr>
            <a:spLocks noChangeArrowheads="1"/>
          </p:cNvSpPr>
          <p:nvPr/>
        </p:nvSpPr>
        <p:spPr bwMode="auto">
          <a:xfrm>
            <a:off x="1512169" y="5445225"/>
            <a:ext cx="7416822" cy="1178282"/>
          </a:xfrm>
          <a:prstGeom prst="roundRect">
            <a:avLst>
              <a:gd name="adj" fmla="val 10000"/>
            </a:avLst>
          </a:prstGeom>
          <a:ln>
            <a:headEnd/>
            <a:tailEnd/>
          </a:ln>
        </p:spPr>
        <p:style>
          <a:lnRef idx="1">
            <a:schemeClr val="accent2"/>
          </a:lnRef>
          <a:fillRef idx="3">
            <a:schemeClr val="accent2"/>
          </a:fillRef>
          <a:effectRef idx="2">
            <a:schemeClr val="accent2"/>
          </a:effectRef>
          <a:fontRef idx="minor">
            <a:schemeClr val="lt1"/>
          </a:fontRef>
        </p:style>
        <p:txBody>
          <a:bodyPr lIns="91425" tIns="91425" rIns="91425" bIns="91425" anchor="ctr"/>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endParaRPr lang="es-CR">
              <a:ea typeface="ＭＳ Ｐゴシック" pitchFamily="34" charset="-128"/>
            </a:endParaRPr>
          </a:p>
        </p:txBody>
      </p:sp>
      <p:sp>
        <p:nvSpPr>
          <p:cNvPr id="21" name="Shape 437"/>
          <p:cNvSpPr txBox="1">
            <a:spLocks noChangeArrowheads="1"/>
          </p:cNvSpPr>
          <p:nvPr/>
        </p:nvSpPr>
        <p:spPr bwMode="auto">
          <a:xfrm>
            <a:off x="1655101" y="5543386"/>
            <a:ext cx="7021355" cy="126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5" tIns="87625" rIns="87625" bIns="87625"/>
          <a:ls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lnSpc>
                <a:spcPct val="90000"/>
              </a:lnSpc>
              <a:buSzPct val="25000"/>
            </a:pPr>
            <a:r>
              <a:rPr lang="es-CR" b="1" dirty="0" smtClean="0">
                <a:solidFill>
                  <a:schemeClr val="bg1"/>
                </a:solidFill>
                <a:latin typeface="Source Sans Pro"/>
                <a:ea typeface="Source Sans Pro"/>
                <a:cs typeface="Source Sans Pro"/>
                <a:sym typeface="Source Sans Pro"/>
              </a:rPr>
              <a:t>Gestión </a:t>
            </a:r>
            <a:r>
              <a:rPr lang="es-CR" b="1" dirty="0">
                <a:solidFill>
                  <a:schemeClr val="bg1"/>
                </a:solidFill>
                <a:latin typeface="Source Sans Pro"/>
                <a:ea typeface="Source Sans Pro"/>
                <a:cs typeface="Source Sans Pro"/>
                <a:sym typeface="Source Sans Pro"/>
              </a:rPr>
              <a:t>del </a:t>
            </a:r>
            <a:r>
              <a:rPr lang="es-CR" b="1" dirty="0" smtClean="0">
                <a:solidFill>
                  <a:schemeClr val="bg1"/>
                </a:solidFill>
                <a:latin typeface="Source Sans Pro"/>
                <a:ea typeface="Source Sans Pro"/>
                <a:cs typeface="Source Sans Pro"/>
                <a:sym typeface="Source Sans Pro"/>
              </a:rPr>
              <a:t>conocimiento y comunicación</a:t>
            </a:r>
            <a:endParaRPr lang="es-CR" b="1" dirty="0">
              <a:solidFill>
                <a:schemeClr val="bg1"/>
              </a:solidFill>
              <a:latin typeface="Source Sans Pro"/>
              <a:ea typeface="Source Sans Pro"/>
              <a:cs typeface="Source Sans Pro"/>
              <a:sym typeface="Source Sans Pro"/>
            </a:endParaRPr>
          </a:p>
          <a:p>
            <a:pPr marL="176213" lvl="1" indent="-176213" eaLnBrk="1" hangingPunct="1">
              <a:lnSpc>
                <a:spcPct val="90000"/>
              </a:lnSpc>
              <a:spcBef>
                <a:spcPts val="0"/>
              </a:spcBef>
              <a:buFont typeface="Source Sans Pro"/>
              <a:buChar char="•"/>
            </a:pPr>
            <a:r>
              <a:rPr lang="es-CR" sz="1600" dirty="0" smtClean="0">
                <a:solidFill>
                  <a:schemeClr val="bg1"/>
                </a:solidFill>
                <a:latin typeface="Source Sans Pro"/>
                <a:ea typeface="Source Sans Pro"/>
                <a:cs typeface="Source Sans Pro"/>
                <a:sym typeface="Source Sans Pro"/>
              </a:rPr>
              <a:t>Generación </a:t>
            </a:r>
            <a:r>
              <a:rPr lang="es-CR" sz="1600" dirty="0">
                <a:solidFill>
                  <a:schemeClr val="bg1"/>
                </a:solidFill>
                <a:latin typeface="Source Sans Pro"/>
                <a:ea typeface="Source Sans Pro"/>
                <a:cs typeface="Source Sans Pro"/>
                <a:sym typeface="Source Sans Pro"/>
              </a:rPr>
              <a:t>de instrumentos y herramientas de apoyo para adaptación </a:t>
            </a:r>
            <a:r>
              <a:rPr lang="es-CR" sz="1600" dirty="0" smtClean="0">
                <a:solidFill>
                  <a:schemeClr val="bg1"/>
                </a:solidFill>
                <a:latin typeface="Source Sans Pro"/>
                <a:ea typeface="Source Sans Pro"/>
                <a:cs typeface="Source Sans Pro"/>
                <a:sym typeface="Source Sans Pro"/>
              </a:rPr>
              <a:t>Investigación de técnicas y practicas de adaptación</a:t>
            </a:r>
            <a:endParaRPr lang="es-ES" sz="1600" dirty="0">
              <a:solidFill>
                <a:schemeClr val="bg1"/>
              </a:solidFill>
              <a:latin typeface="Source Sans Pro"/>
              <a:ea typeface="Source Sans Pro"/>
              <a:cs typeface="Source Sans Pro"/>
              <a:sym typeface="Source Sans Pro"/>
            </a:endParaRPr>
          </a:p>
        </p:txBody>
      </p:sp>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368" y="5517232"/>
            <a:ext cx="1484733" cy="1108967"/>
          </a:xfrm>
          <a:prstGeom prst="rect">
            <a:avLst/>
          </a:prstGeom>
          <a:blipFill dpi="0" rotWithShape="1">
            <a:blip r:embed="rId4"/>
            <a:srcRect/>
            <a:stretch>
              <a:fillRect/>
            </a:stretch>
          </a:blipFill>
          <a:ln w="25400">
            <a:solidFill>
              <a:schemeClr val="bg1"/>
            </a:solidFill>
            <a:round/>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2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4099" y="44624"/>
            <a:ext cx="2430524" cy="661388"/>
          </a:xfrm>
          <a:prstGeom prst="rect">
            <a:avLst/>
          </a:prstGeom>
        </p:spPr>
      </p:pic>
      <p:pic>
        <p:nvPicPr>
          <p:cNvPr id="23" name="22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3983" y="51936"/>
            <a:ext cx="1174483" cy="632752"/>
          </a:xfrm>
          <a:prstGeom prst="rect">
            <a:avLst/>
          </a:prstGeom>
        </p:spPr>
      </p:pic>
    </p:spTree>
    <p:extLst>
      <p:ext uri="{BB962C8B-B14F-4D97-AF65-F5344CB8AC3E}">
        <p14:creationId xmlns:p14="http://schemas.microsoft.com/office/powerpoint/2010/main" val="286678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 name="36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Diversificación de cultivos</a:t>
            </a:r>
            <a:endParaRPr lang="es-GT" sz="2200" b="1" dirty="0">
              <a:solidFill>
                <a:schemeClr val="accent3">
                  <a:lumMod val="75000"/>
                </a:schemeClr>
              </a:solidFill>
            </a:endParaRPr>
          </a:p>
        </p:txBody>
      </p:sp>
      <p:sp>
        <p:nvSpPr>
          <p:cNvPr id="16" name="Rectángulo 15"/>
          <p:cNvSpPr/>
          <p:nvPr/>
        </p:nvSpPr>
        <p:spPr>
          <a:xfrm>
            <a:off x="-180528" y="1124744"/>
            <a:ext cx="9251816" cy="2499547"/>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7" name="16 CuadroTexto"/>
          <p:cNvSpPr txBox="1"/>
          <p:nvPr/>
        </p:nvSpPr>
        <p:spPr>
          <a:xfrm>
            <a:off x="35496" y="4200356"/>
            <a:ext cx="5328592" cy="2462213"/>
          </a:xfrm>
          <a:prstGeom prst="rect">
            <a:avLst/>
          </a:prstGeom>
          <a:noFill/>
        </p:spPr>
        <p:txBody>
          <a:bodyPr wrap="square" rtlCol="0">
            <a:spAutoFit/>
          </a:bodyPr>
          <a:lstStyle/>
          <a:p>
            <a:pPr marL="361950" indent="-361950" algn="just"/>
            <a:r>
              <a:rPr lang="es-MX" b="1" dirty="0" smtClean="0">
                <a:solidFill>
                  <a:schemeClr val="bg1"/>
                </a:solidFill>
                <a:latin typeface="Arial"/>
                <a:cs typeface="Arial"/>
              </a:rPr>
              <a:t>30	</a:t>
            </a:r>
            <a:r>
              <a:rPr lang="es-MX" sz="1600" dirty="0" smtClean="0">
                <a:solidFill>
                  <a:schemeClr val="bg1"/>
                </a:solidFill>
                <a:latin typeface="Arial"/>
                <a:cs typeface="Arial"/>
              </a:rPr>
              <a:t>Equipo Técnico de Coordinación y Operación.de la </a:t>
            </a:r>
            <a:r>
              <a:rPr lang="es-MX" sz="1600" dirty="0">
                <a:solidFill>
                  <a:schemeClr val="bg1"/>
                </a:solidFill>
                <a:latin typeface="Arial"/>
                <a:cs typeface="Arial"/>
              </a:rPr>
              <a:t>División de </a:t>
            </a:r>
            <a:r>
              <a:rPr lang="es-MX" sz="1600" dirty="0" smtClean="0">
                <a:solidFill>
                  <a:schemeClr val="bg1"/>
                </a:solidFill>
                <a:latin typeface="Arial"/>
                <a:cs typeface="Arial"/>
              </a:rPr>
              <a:t>Desarrollo. </a:t>
            </a:r>
            <a:endParaRPr lang="es-MX" sz="1600" dirty="0">
              <a:solidFill>
                <a:schemeClr val="bg1"/>
              </a:solidFill>
              <a:latin typeface="Arial"/>
              <a:cs typeface="Arial"/>
            </a:endParaRPr>
          </a:p>
          <a:p>
            <a:pPr marL="361950" indent="-361950" algn="just"/>
            <a:r>
              <a:rPr lang="es-MX" b="1" dirty="0" smtClean="0">
                <a:solidFill>
                  <a:schemeClr val="bg1"/>
                </a:solidFill>
                <a:latin typeface="Arial"/>
                <a:cs typeface="Arial"/>
              </a:rPr>
              <a:t>33</a:t>
            </a:r>
            <a:r>
              <a:rPr lang="es-MX" sz="1600" dirty="0" smtClean="0">
                <a:solidFill>
                  <a:schemeClr val="bg1"/>
                </a:solidFill>
                <a:latin typeface="Arial"/>
                <a:cs typeface="Arial"/>
              </a:rPr>
              <a:t>   Asistentes Técnicos (Agrónomos, 85% personal local)</a:t>
            </a:r>
          </a:p>
          <a:p>
            <a:pPr marL="361950" indent="-361950" algn="just"/>
            <a:r>
              <a:rPr lang="es-MX" b="1" dirty="0">
                <a:solidFill>
                  <a:schemeClr val="bg1"/>
                </a:solidFill>
                <a:latin typeface="Arial"/>
                <a:cs typeface="Arial"/>
              </a:rPr>
              <a:t>92 </a:t>
            </a:r>
            <a:r>
              <a:rPr lang="es-MX" b="1" dirty="0" smtClean="0">
                <a:solidFill>
                  <a:schemeClr val="bg1"/>
                </a:solidFill>
                <a:latin typeface="Arial"/>
                <a:cs typeface="Arial"/>
              </a:rPr>
              <a:t>	</a:t>
            </a:r>
            <a:r>
              <a:rPr lang="es-MX" sz="1600" dirty="0" smtClean="0">
                <a:solidFill>
                  <a:schemeClr val="bg1"/>
                </a:solidFill>
                <a:latin typeface="Arial"/>
                <a:cs typeface="Arial"/>
              </a:rPr>
              <a:t>Promotores Rurales (agrícolas, SAN-G) (90% originario de los municipios y comunidades)</a:t>
            </a:r>
          </a:p>
          <a:p>
            <a:pPr marL="361950" indent="-361950"/>
            <a:r>
              <a:rPr lang="es-MX" b="1" dirty="0" smtClean="0">
                <a:solidFill>
                  <a:schemeClr val="bg1"/>
                </a:solidFill>
                <a:latin typeface="Arial"/>
                <a:cs typeface="Arial"/>
              </a:rPr>
              <a:t>  8</a:t>
            </a:r>
            <a:r>
              <a:rPr lang="es-MX" sz="1600" dirty="0" smtClean="0">
                <a:solidFill>
                  <a:schemeClr val="bg1"/>
                </a:solidFill>
                <a:latin typeface="Arial"/>
                <a:cs typeface="Arial"/>
              </a:rPr>
              <a:t>   Asistentes Administrativos</a:t>
            </a:r>
          </a:p>
          <a:p>
            <a:pPr marL="361950" indent="-361950"/>
            <a:r>
              <a:rPr lang="es-MX" sz="1600" dirty="0" smtClean="0">
                <a:solidFill>
                  <a:schemeClr val="bg1"/>
                </a:solidFill>
                <a:latin typeface="Arial"/>
                <a:cs typeface="Arial"/>
              </a:rPr>
              <a:t>  </a:t>
            </a:r>
            <a:r>
              <a:rPr lang="es-MX" b="1" dirty="0" smtClean="0">
                <a:solidFill>
                  <a:schemeClr val="bg1"/>
                </a:solidFill>
                <a:latin typeface="Arial"/>
                <a:cs typeface="Arial"/>
              </a:rPr>
              <a:t>2</a:t>
            </a:r>
            <a:r>
              <a:rPr lang="es-MX" sz="1600" dirty="0" smtClean="0">
                <a:solidFill>
                  <a:schemeClr val="bg1"/>
                </a:solidFill>
                <a:latin typeface="Arial"/>
                <a:cs typeface="Arial"/>
              </a:rPr>
              <a:t>   Supervisoras de SAN-G  (Lideresas de sus municipios)</a:t>
            </a:r>
            <a:endParaRPr lang="es-GT" sz="1600" dirty="0" smtClean="0">
              <a:latin typeface="Arial"/>
              <a:cs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1392044"/>
            <a:ext cx="689653" cy="51724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t="-1" b="-4548"/>
          <a:stretch/>
        </p:blipFill>
        <p:spPr>
          <a:xfrm>
            <a:off x="395536" y="2112124"/>
            <a:ext cx="683794" cy="502577"/>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5536" y="2805816"/>
            <a:ext cx="720080" cy="602452"/>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l="-1" b="-1705"/>
          <a:stretch/>
        </p:blipFill>
        <p:spPr>
          <a:xfrm>
            <a:off x="2843808" y="1464052"/>
            <a:ext cx="788404" cy="536721"/>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43808" y="2112124"/>
            <a:ext cx="795412" cy="486565"/>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43808" y="2832204"/>
            <a:ext cx="792088" cy="47260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20072" y="1464052"/>
            <a:ext cx="792088" cy="527720"/>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20072" y="2112124"/>
            <a:ext cx="772247" cy="576064"/>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20072" y="2760196"/>
            <a:ext cx="768085" cy="576064"/>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92280" y="1536061"/>
            <a:ext cx="809459" cy="504055"/>
          </a:xfrm>
          <a:prstGeom prst="rect">
            <a:avLst/>
          </a:prstGeom>
        </p:spPr>
      </p:pic>
      <p:sp>
        <p:nvSpPr>
          <p:cNvPr id="23" name="TextBox 22"/>
          <p:cNvSpPr txBox="1"/>
          <p:nvPr/>
        </p:nvSpPr>
        <p:spPr>
          <a:xfrm>
            <a:off x="1187624" y="1536060"/>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Ejote francés</a:t>
            </a:r>
            <a:endParaRPr lang="es-ES_tradnl" sz="1400" b="1" dirty="0">
              <a:solidFill>
                <a:srgbClr val="FFFFFF"/>
              </a:solidFill>
              <a:latin typeface="Arial"/>
              <a:cs typeface="Arial"/>
            </a:endParaRPr>
          </a:p>
        </p:txBody>
      </p:sp>
      <p:sp>
        <p:nvSpPr>
          <p:cNvPr id="25" name="TextBox 24"/>
          <p:cNvSpPr txBox="1"/>
          <p:nvPr/>
        </p:nvSpPr>
        <p:spPr>
          <a:xfrm>
            <a:off x="1187624" y="2256140"/>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Arveja dulce</a:t>
            </a:r>
            <a:endParaRPr lang="es-ES_tradnl" sz="1400" b="1" dirty="0">
              <a:solidFill>
                <a:srgbClr val="FFFFFF"/>
              </a:solidFill>
              <a:latin typeface="Arial"/>
              <a:cs typeface="Arial"/>
            </a:endParaRPr>
          </a:p>
        </p:txBody>
      </p:sp>
      <p:sp>
        <p:nvSpPr>
          <p:cNvPr id="26" name="TextBox 25"/>
          <p:cNvSpPr txBox="1"/>
          <p:nvPr/>
        </p:nvSpPr>
        <p:spPr>
          <a:xfrm>
            <a:off x="1187624" y="2976220"/>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Arveja china</a:t>
            </a:r>
            <a:endParaRPr lang="es-ES_tradnl" sz="1400" b="1" dirty="0">
              <a:solidFill>
                <a:srgbClr val="FFFFFF"/>
              </a:solidFill>
              <a:latin typeface="Arial"/>
              <a:cs typeface="Arial"/>
            </a:endParaRPr>
          </a:p>
        </p:txBody>
      </p:sp>
      <p:sp>
        <p:nvSpPr>
          <p:cNvPr id="28" name="TextBox 27"/>
          <p:cNvSpPr txBox="1"/>
          <p:nvPr/>
        </p:nvSpPr>
        <p:spPr>
          <a:xfrm>
            <a:off x="3707904" y="1464052"/>
            <a:ext cx="1296144" cy="523220"/>
          </a:xfrm>
          <a:prstGeom prst="rect">
            <a:avLst/>
          </a:prstGeom>
          <a:noFill/>
        </p:spPr>
        <p:txBody>
          <a:bodyPr wrap="square" rtlCol="0">
            <a:spAutoFit/>
          </a:bodyPr>
          <a:lstStyle/>
          <a:p>
            <a:r>
              <a:rPr lang="es-ES_tradnl" sz="1400" b="1" dirty="0" smtClean="0">
                <a:solidFill>
                  <a:srgbClr val="FFFFFF"/>
                </a:solidFill>
                <a:latin typeface="Arial"/>
                <a:cs typeface="Arial"/>
              </a:rPr>
              <a:t>Arveja en grano</a:t>
            </a:r>
            <a:endParaRPr lang="es-ES_tradnl" sz="1400" b="1" dirty="0">
              <a:solidFill>
                <a:srgbClr val="FFFFFF"/>
              </a:solidFill>
              <a:latin typeface="Arial"/>
              <a:cs typeface="Arial"/>
            </a:endParaRPr>
          </a:p>
        </p:txBody>
      </p:sp>
      <p:sp>
        <p:nvSpPr>
          <p:cNvPr id="29" name="TextBox 28"/>
          <p:cNvSpPr txBox="1"/>
          <p:nvPr/>
        </p:nvSpPr>
        <p:spPr>
          <a:xfrm>
            <a:off x="3707904" y="2256140"/>
            <a:ext cx="1296144" cy="523220"/>
          </a:xfrm>
          <a:prstGeom prst="rect">
            <a:avLst/>
          </a:prstGeom>
          <a:noFill/>
        </p:spPr>
        <p:txBody>
          <a:bodyPr wrap="square" rtlCol="0">
            <a:spAutoFit/>
          </a:bodyPr>
          <a:lstStyle/>
          <a:p>
            <a:r>
              <a:rPr lang="es-ES_tradnl" sz="1400" b="1" dirty="0" smtClean="0">
                <a:solidFill>
                  <a:srgbClr val="FFFFFF"/>
                </a:solidFill>
                <a:latin typeface="Arial"/>
                <a:cs typeface="Arial"/>
              </a:rPr>
              <a:t>Café orgánico</a:t>
            </a:r>
            <a:endParaRPr lang="es-ES_tradnl" sz="1400" b="1" dirty="0">
              <a:solidFill>
                <a:srgbClr val="FFFFFF"/>
              </a:solidFill>
              <a:latin typeface="Arial"/>
              <a:cs typeface="Arial"/>
            </a:endParaRPr>
          </a:p>
        </p:txBody>
      </p:sp>
      <p:sp>
        <p:nvSpPr>
          <p:cNvPr id="30" name="TextBox 29"/>
          <p:cNvSpPr txBox="1"/>
          <p:nvPr/>
        </p:nvSpPr>
        <p:spPr>
          <a:xfrm>
            <a:off x="3707904" y="2832204"/>
            <a:ext cx="1296144" cy="738664"/>
          </a:xfrm>
          <a:prstGeom prst="rect">
            <a:avLst/>
          </a:prstGeom>
          <a:noFill/>
        </p:spPr>
        <p:txBody>
          <a:bodyPr wrap="square" rtlCol="0">
            <a:spAutoFit/>
          </a:bodyPr>
          <a:lstStyle/>
          <a:p>
            <a:r>
              <a:rPr lang="es-ES_tradnl" sz="1400" b="1" dirty="0" smtClean="0">
                <a:solidFill>
                  <a:srgbClr val="FFFFFF"/>
                </a:solidFill>
                <a:latin typeface="Arial"/>
                <a:cs typeface="Arial"/>
              </a:rPr>
              <a:t>Café convencional</a:t>
            </a:r>
            <a:endParaRPr lang="es-ES_tradnl" sz="1400" b="1" dirty="0">
              <a:solidFill>
                <a:srgbClr val="FFFFFF"/>
              </a:solidFill>
              <a:latin typeface="Arial"/>
              <a:cs typeface="Arial"/>
            </a:endParaRPr>
          </a:p>
        </p:txBody>
      </p:sp>
      <p:sp>
        <p:nvSpPr>
          <p:cNvPr id="31" name="TextBox 30"/>
          <p:cNvSpPr txBox="1"/>
          <p:nvPr/>
        </p:nvSpPr>
        <p:spPr>
          <a:xfrm>
            <a:off x="6084168" y="1588323"/>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Haba</a:t>
            </a:r>
            <a:endParaRPr lang="es-ES_tradnl" sz="1400" b="1" dirty="0">
              <a:solidFill>
                <a:srgbClr val="FFFFFF"/>
              </a:solidFill>
              <a:latin typeface="Arial"/>
              <a:cs typeface="Arial"/>
            </a:endParaRPr>
          </a:p>
        </p:txBody>
      </p:sp>
      <p:sp>
        <p:nvSpPr>
          <p:cNvPr id="32" name="TextBox 31"/>
          <p:cNvSpPr txBox="1"/>
          <p:nvPr/>
        </p:nvSpPr>
        <p:spPr>
          <a:xfrm>
            <a:off x="6084168" y="2308403"/>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Papa</a:t>
            </a:r>
            <a:endParaRPr lang="es-ES_tradnl" sz="1400" b="1" dirty="0">
              <a:solidFill>
                <a:srgbClr val="FFFFFF"/>
              </a:solidFill>
              <a:latin typeface="Arial"/>
              <a:cs typeface="Arial"/>
            </a:endParaRPr>
          </a:p>
        </p:txBody>
      </p:sp>
      <p:sp>
        <p:nvSpPr>
          <p:cNvPr id="33" name="TextBox 32"/>
          <p:cNvSpPr txBox="1"/>
          <p:nvPr/>
        </p:nvSpPr>
        <p:spPr>
          <a:xfrm>
            <a:off x="6084168" y="3028483"/>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Cebolla</a:t>
            </a:r>
            <a:endParaRPr lang="es-ES_tradnl" sz="1400" b="1" dirty="0">
              <a:solidFill>
                <a:srgbClr val="FFFFFF"/>
              </a:solidFill>
              <a:latin typeface="Arial"/>
              <a:cs typeface="Arial"/>
            </a:endParaRPr>
          </a:p>
        </p:txBody>
      </p:sp>
      <p:sp>
        <p:nvSpPr>
          <p:cNvPr id="34" name="TextBox 33"/>
          <p:cNvSpPr txBox="1"/>
          <p:nvPr/>
        </p:nvSpPr>
        <p:spPr>
          <a:xfrm>
            <a:off x="7884368" y="1680077"/>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Cardamomo</a:t>
            </a:r>
            <a:endParaRPr lang="es-ES_tradnl" sz="1400" b="1" dirty="0">
              <a:solidFill>
                <a:srgbClr val="FFFFFF"/>
              </a:solidFill>
              <a:latin typeface="Arial"/>
              <a:cs typeface="Arial"/>
            </a:endParaRPr>
          </a:p>
        </p:txBody>
      </p:sp>
      <p:sp>
        <p:nvSpPr>
          <p:cNvPr id="36" name="TextBox 35"/>
          <p:cNvSpPr txBox="1"/>
          <p:nvPr/>
        </p:nvSpPr>
        <p:spPr>
          <a:xfrm>
            <a:off x="7884368" y="2400157"/>
            <a:ext cx="1296144" cy="307777"/>
          </a:xfrm>
          <a:prstGeom prst="rect">
            <a:avLst/>
          </a:prstGeom>
          <a:noFill/>
        </p:spPr>
        <p:txBody>
          <a:bodyPr wrap="square" rtlCol="0">
            <a:spAutoFit/>
          </a:bodyPr>
          <a:lstStyle/>
          <a:p>
            <a:r>
              <a:rPr lang="es-ES_tradnl" sz="1400" b="1" dirty="0" smtClean="0">
                <a:solidFill>
                  <a:srgbClr val="FFFFFF"/>
                </a:solidFill>
                <a:latin typeface="Arial"/>
                <a:cs typeface="Arial"/>
              </a:rPr>
              <a:t>Frutales</a:t>
            </a:r>
            <a:endParaRPr lang="es-ES_tradnl" sz="1400" b="1" dirty="0">
              <a:solidFill>
                <a:srgbClr val="FFFFFF"/>
              </a:solidFill>
              <a:latin typeface="Arial"/>
              <a:cs typeface="Arial"/>
            </a:endParaRPr>
          </a:p>
        </p:txBody>
      </p:sp>
      <p:pic>
        <p:nvPicPr>
          <p:cNvPr id="24" name="Picture 23"/>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092280" y="2256140"/>
            <a:ext cx="792088" cy="537944"/>
          </a:xfrm>
          <a:prstGeom prst="rect">
            <a:avLst/>
          </a:prstGeom>
        </p:spPr>
      </p:pic>
      <p:pic>
        <p:nvPicPr>
          <p:cNvPr id="7168" name="Picture 7167"/>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092281" y="2974692"/>
            <a:ext cx="792088" cy="433489"/>
          </a:xfrm>
          <a:prstGeom prst="rect">
            <a:avLst/>
          </a:prstGeom>
        </p:spPr>
      </p:pic>
      <p:sp>
        <p:nvSpPr>
          <p:cNvPr id="39" name="TextBox 38"/>
          <p:cNvSpPr txBox="1"/>
          <p:nvPr/>
        </p:nvSpPr>
        <p:spPr>
          <a:xfrm>
            <a:off x="7956376" y="2904212"/>
            <a:ext cx="1296144" cy="523220"/>
          </a:xfrm>
          <a:prstGeom prst="rect">
            <a:avLst/>
          </a:prstGeom>
          <a:noFill/>
        </p:spPr>
        <p:txBody>
          <a:bodyPr wrap="square" rtlCol="0">
            <a:spAutoFit/>
          </a:bodyPr>
          <a:lstStyle/>
          <a:p>
            <a:r>
              <a:rPr lang="es-ES_tradnl" sz="1400" b="1" dirty="0" smtClean="0">
                <a:solidFill>
                  <a:srgbClr val="FFFFFF"/>
                </a:solidFill>
                <a:latin typeface="Arial"/>
                <a:cs typeface="Arial"/>
              </a:rPr>
              <a:t>Col de </a:t>
            </a:r>
            <a:r>
              <a:rPr lang="es-ES_tradnl" sz="1400" b="1" dirty="0" err="1" smtClean="0">
                <a:solidFill>
                  <a:srgbClr val="FFFFFF"/>
                </a:solidFill>
                <a:latin typeface="Arial"/>
                <a:cs typeface="Arial"/>
              </a:rPr>
              <a:t>bruselas</a:t>
            </a:r>
            <a:endParaRPr lang="es-ES_tradnl" sz="1400" b="1" dirty="0">
              <a:solidFill>
                <a:srgbClr val="FFFFFF"/>
              </a:solidFill>
              <a:latin typeface="Arial"/>
              <a:cs typeface="Arial"/>
            </a:endParaRPr>
          </a:p>
        </p:txBody>
      </p:sp>
      <p:sp>
        <p:nvSpPr>
          <p:cNvPr id="40" name="CuadroTexto 2"/>
          <p:cNvSpPr txBox="1"/>
          <p:nvPr/>
        </p:nvSpPr>
        <p:spPr>
          <a:xfrm>
            <a:off x="35496" y="3696300"/>
            <a:ext cx="6984776" cy="523220"/>
          </a:xfrm>
          <a:prstGeom prst="rect">
            <a:avLst/>
          </a:prstGeom>
          <a:noFill/>
        </p:spPr>
        <p:txBody>
          <a:bodyPr wrap="square" rtlCol="0">
            <a:spAutoFit/>
          </a:bodyPr>
          <a:lstStyle/>
          <a:p>
            <a:r>
              <a:rPr lang="es-GT" sz="2800" b="1" dirty="0" smtClean="0">
                <a:solidFill>
                  <a:schemeClr val="bg1"/>
                </a:solidFill>
                <a:latin typeface="Arial"/>
                <a:cs typeface="Arial"/>
              </a:rPr>
              <a:t>Asistencia técnica especializada</a:t>
            </a:r>
            <a:endParaRPr lang="es-GT" sz="2800" b="1" dirty="0">
              <a:solidFill>
                <a:schemeClr val="bg1"/>
              </a:solidFill>
              <a:latin typeface="Arial"/>
              <a:cs typeface="Arial"/>
            </a:endParaRPr>
          </a:p>
        </p:txBody>
      </p:sp>
      <p:pic>
        <p:nvPicPr>
          <p:cNvPr id="7171" name="Picture 7170"/>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663748" y="4237615"/>
            <a:ext cx="3472838" cy="2424954"/>
          </a:xfrm>
          <a:prstGeom prst="rect">
            <a:avLst/>
          </a:prstGeom>
        </p:spPr>
      </p:pic>
      <p:pic>
        <p:nvPicPr>
          <p:cNvPr id="38" name="37 Imagen" descr="logo_RVCP_esp.jpg"/>
          <p:cNvPicPr>
            <a:picLocks noChangeAspect="1"/>
          </p:cNvPicPr>
          <p:nvPr/>
        </p:nvPicPr>
        <p:blipFill>
          <a:blip r:embed="rId16" cstate="print"/>
          <a:stretch>
            <a:fillRect/>
          </a:stretch>
        </p:blipFill>
        <p:spPr>
          <a:xfrm>
            <a:off x="4787413" y="-27384"/>
            <a:ext cx="4321091" cy="627747"/>
          </a:xfrm>
          <a:prstGeom prst="rect">
            <a:avLst/>
          </a:prstGeom>
        </p:spPr>
      </p:pic>
    </p:spTree>
    <p:extLst>
      <p:ext uri="{BB962C8B-B14F-4D97-AF65-F5344CB8AC3E}">
        <p14:creationId xmlns:p14="http://schemas.microsoft.com/office/powerpoint/2010/main" val="2066656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Transferencia tecnológica</a:t>
            </a:r>
            <a:endParaRPr lang="es-GT" sz="2200" b="1" dirty="0">
              <a:solidFill>
                <a:schemeClr val="accent3">
                  <a:lumMod val="75000"/>
                </a:schemeClr>
              </a:solidFill>
            </a:endParaRPr>
          </a:p>
        </p:txBody>
      </p:sp>
      <p:sp>
        <p:nvSpPr>
          <p:cNvPr id="2" name="Rectángulo 1"/>
          <p:cNvSpPr/>
          <p:nvPr/>
        </p:nvSpPr>
        <p:spPr>
          <a:xfrm>
            <a:off x="3131840" y="0"/>
            <a:ext cx="3168352" cy="6957392"/>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10 Rectángulo"/>
          <p:cNvSpPr/>
          <p:nvPr/>
        </p:nvSpPr>
        <p:spPr>
          <a:xfrm>
            <a:off x="3059832" y="692696"/>
            <a:ext cx="3240360"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rgbClr val="FFFFFF"/>
                </a:solidFill>
                <a:latin typeface="Arial"/>
                <a:cs typeface="Arial"/>
              </a:rPr>
              <a:t>Aseguramiento de calidad e inocuidad para acceso a mercados</a:t>
            </a:r>
            <a:endParaRPr lang="es-ES" sz="2000" b="1" dirty="0">
              <a:solidFill>
                <a:srgbClr val="FFFFFF"/>
              </a:solidFill>
              <a:latin typeface="Arial"/>
              <a:cs typeface="Arial"/>
            </a:endParaRPr>
          </a:p>
        </p:txBody>
      </p:sp>
      <p:sp>
        <p:nvSpPr>
          <p:cNvPr id="14" name="13 CuadroTexto"/>
          <p:cNvSpPr txBox="1"/>
          <p:nvPr/>
        </p:nvSpPr>
        <p:spPr>
          <a:xfrm>
            <a:off x="3419872" y="2636912"/>
            <a:ext cx="2880320" cy="2123658"/>
          </a:xfrm>
          <a:prstGeom prst="rect">
            <a:avLst/>
          </a:prstGeom>
          <a:noFill/>
        </p:spPr>
        <p:txBody>
          <a:bodyPr wrap="square" rtlCol="0">
            <a:spAutoFit/>
          </a:bodyPr>
          <a:lstStyle/>
          <a:p>
            <a:r>
              <a:rPr lang="es-MX" sz="2000" b="1" dirty="0" smtClean="0">
                <a:solidFill>
                  <a:schemeClr val="bg1"/>
                </a:solidFill>
                <a:latin typeface="Arial"/>
                <a:cs typeface="Arial"/>
              </a:rPr>
              <a:t>31</a:t>
            </a:r>
            <a:r>
              <a:rPr lang="es-MX" sz="1400" b="1" dirty="0" smtClean="0">
                <a:solidFill>
                  <a:schemeClr val="bg1"/>
                </a:solidFill>
                <a:latin typeface="Arial"/>
                <a:cs typeface="Arial"/>
              </a:rPr>
              <a:t>  </a:t>
            </a:r>
            <a:r>
              <a:rPr lang="es-MX" sz="1400" dirty="0" smtClean="0">
                <a:solidFill>
                  <a:schemeClr val="bg1"/>
                </a:solidFill>
                <a:latin typeface="Arial"/>
                <a:cs typeface="Arial"/>
              </a:rPr>
              <a:t>organizaciones implementan Buenas Prácticas Agrícolas -</a:t>
            </a:r>
            <a:r>
              <a:rPr lang="es-MX" sz="1400" dirty="0" err="1" smtClean="0">
                <a:solidFill>
                  <a:schemeClr val="bg1"/>
                </a:solidFill>
                <a:latin typeface="Arial"/>
                <a:cs typeface="Arial"/>
              </a:rPr>
              <a:t>BPA’s</a:t>
            </a:r>
            <a:r>
              <a:rPr lang="es-MX" sz="1400" dirty="0" smtClean="0">
                <a:solidFill>
                  <a:schemeClr val="bg1"/>
                </a:solidFill>
                <a:latin typeface="Arial"/>
                <a:cs typeface="Arial"/>
              </a:rPr>
              <a:t>- como parte de la asistencia técnica personalizada, para garantizar que se cumplan con las regulaciones de las certificaciones y las correctas medidas planteadas en los Planes de Mitigación Ambiental. </a:t>
            </a:r>
            <a:endParaRPr lang="es-GT" sz="1400" dirty="0" smtClean="0">
              <a:solidFill>
                <a:schemeClr val="bg1"/>
              </a:solidFill>
              <a:latin typeface="Arial"/>
              <a:cs typeface="Arial"/>
            </a:endParaRPr>
          </a:p>
        </p:txBody>
      </p:sp>
      <p:sp>
        <p:nvSpPr>
          <p:cNvPr id="15" name="14 Rectángulo"/>
          <p:cNvSpPr/>
          <p:nvPr/>
        </p:nvSpPr>
        <p:spPr>
          <a:xfrm>
            <a:off x="323528" y="764704"/>
            <a:ext cx="2592288" cy="1256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latin typeface="Arial"/>
                <a:cs typeface="Arial"/>
              </a:rPr>
              <a:t>Investigación Aplicada</a:t>
            </a:r>
            <a:endParaRPr lang="es-ES" sz="2000" b="1" dirty="0">
              <a:solidFill>
                <a:schemeClr val="bg1"/>
              </a:solidFill>
              <a:latin typeface="Arial"/>
              <a:cs typeface="Arial"/>
            </a:endParaRPr>
          </a:p>
        </p:txBody>
      </p:sp>
      <p:sp>
        <p:nvSpPr>
          <p:cNvPr id="18" name="17 CuadroTexto"/>
          <p:cNvSpPr txBox="1"/>
          <p:nvPr/>
        </p:nvSpPr>
        <p:spPr>
          <a:xfrm>
            <a:off x="35496" y="1772816"/>
            <a:ext cx="3168352" cy="3416320"/>
          </a:xfrm>
          <a:prstGeom prst="rect">
            <a:avLst/>
          </a:prstGeom>
          <a:noFill/>
        </p:spPr>
        <p:txBody>
          <a:bodyPr wrap="square" rtlCol="0">
            <a:spAutoFit/>
          </a:bodyPr>
          <a:lstStyle/>
          <a:p>
            <a:pPr marL="342900" indent="-342900">
              <a:buAutoNum type="alphaLcParenR"/>
            </a:pPr>
            <a:r>
              <a:rPr lang="es-MX" sz="1400" b="1" dirty="0">
                <a:solidFill>
                  <a:schemeClr val="bg1"/>
                </a:solidFill>
                <a:latin typeface="Arial"/>
                <a:cs typeface="Arial"/>
              </a:rPr>
              <a:t>3 estudios de investigación  y propuestas para abordaje de los temas</a:t>
            </a:r>
          </a:p>
          <a:p>
            <a:endParaRPr lang="es-MX" sz="1300" dirty="0">
              <a:solidFill>
                <a:schemeClr val="bg1"/>
              </a:solidFill>
              <a:latin typeface="Arial"/>
              <a:cs typeface="Arial"/>
            </a:endParaRPr>
          </a:p>
          <a:p>
            <a:pPr marL="342900" indent="-342900">
              <a:buAutoNum type="alphaLcParenR"/>
            </a:pPr>
            <a:r>
              <a:rPr lang="es-GT" sz="1400" b="1" dirty="0">
                <a:solidFill>
                  <a:schemeClr val="bg1"/>
                </a:solidFill>
                <a:latin typeface="Arial"/>
                <a:cs typeface="Arial"/>
              </a:rPr>
              <a:t>Análisis de contexto de la caficultura Ixil: </a:t>
            </a:r>
            <a:r>
              <a:rPr lang="es-GT" sz="1300" dirty="0" smtClean="0">
                <a:solidFill>
                  <a:schemeClr val="bg1"/>
                </a:solidFill>
                <a:latin typeface="Arial"/>
                <a:cs typeface="Arial"/>
              </a:rPr>
              <a:t> </a:t>
            </a:r>
            <a:r>
              <a:rPr lang="es-GT" sz="1300" dirty="0">
                <a:solidFill>
                  <a:schemeClr val="bg1"/>
                </a:solidFill>
                <a:latin typeface="Arial"/>
                <a:cs typeface="Arial"/>
              </a:rPr>
              <a:t>propuesta estratégica para su rescate y desarrollo en el marco del proyecto RVCP. </a:t>
            </a:r>
            <a:endParaRPr lang="es-GT" sz="1300" dirty="0" smtClean="0">
              <a:solidFill>
                <a:schemeClr val="bg1"/>
              </a:solidFill>
              <a:latin typeface="Arial"/>
              <a:cs typeface="Arial"/>
            </a:endParaRPr>
          </a:p>
          <a:p>
            <a:endParaRPr lang="es-GT" sz="1300" dirty="0" smtClean="0">
              <a:solidFill>
                <a:schemeClr val="bg1"/>
              </a:solidFill>
              <a:latin typeface="Arial"/>
              <a:cs typeface="Arial"/>
            </a:endParaRPr>
          </a:p>
          <a:p>
            <a:pPr marL="342900" indent="-342900">
              <a:buAutoNum type="alphaLcParenR"/>
            </a:pPr>
            <a:r>
              <a:rPr lang="es-MX" sz="1400" b="1" dirty="0">
                <a:solidFill>
                  <a:schemeClr val="bg1"/>
                </a:solidFill>
                <a:latin typeface="Arial"/>
                <a:cs typeface="Arial"/>
              </a:rPr>
              <a:t>Riegos: </a:t>
            </a:r>
            <a:r>
              <a:rPr lang="es-MX" sz="1300" dirty="0" smtClean="0">
                <a:solidFill>
                  <a:schemeClr val="bg1"/>
                </a:solidFill>
                <a:latin typeface="Arial"/>
                <a:cs typeface="Arial"/>
              </a:rPr>
              <a:t>Inventario </a:t>
            </a:r>
            <a:r>
              <a:rPr lang="es-MX" sz="1300" dirty="0">
                <a:solidFill>
                  <a:schemeClr val="bg1"/>
                </a:solidFill>
                <a:latin typeface="Arial"/>
                <a:cs typeface="Arial"/>
              </a:rPr>
              <a:t>y caracterización de sistemas de riegos. </a:t>
            </a:r>
            <a:endParaRPr lang="es-MX" sz="1300" dirty="0" smtClean="0">
              <a:solidFill>
                <a:schemeClr val="bg1"/>
              </a:solidFill>
              <a:latin typeface="Arial"/>
              <a:cs typeface="Arial"/>
            </a:endParaRPr>
          </a:p>
          <a:p>
            <a:pPr marL="342900" indent="-342900">
              <a:buAutoNum type="alphaLcParenR"/>
            </a:pPr>
            <a:endParaRPr lang="es-MX" sz="1300" dirty="0" smtClean="0">
              <a:solidFill>
                <a:schemeClr val="bg1"/>
              </a:solidFill>
              <a:latin typeface="Arial"/>
              <a:cs typeface="Arial"/>
            </a:endParaRPr>
          </a:p>
          <a:p>
            <a:pPr marL="342900" indent="-342900">
              <a:buAutoNum type="alphaLcParenR"/>
            </a:pPr>
            <a:r>
              <a:rPr lang="es-MX" sz="1400" b="1" dirty="0">
                <a:solidFill>
                  <a:schemeClr val="bg1"/>
                </a:solidFill>
                <a:latin typeface="Arial"/>
                <a:cs typeface="Arial"/>
              </a:rPr>
              <a:t>Caracterización de la cadena de cebolla en Sacapúlas. </a:t>
            </a:r>
            <a:endParaRPr lang="es-GT" sz="1400" b="1" dirty="0">
              <a:solidFill>
                <a:schemeClr val="bg1"/>
              </a:solidFill>
              <a:latin typeface="Arial"/>
              <a:cs typeface="Arial"/>
            </a:endParaRP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496" y="5065632"/>
            <a:ext cx="3168352" cy="189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179388" y="5065632"/>
            <a:ext cx="3120804" cy="177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Rectángulo"/>
          <p:cNvSpPr/>
          <p:nvPr/>
        </p:nvSpPr>
        <p:spPr>
          <a:xfrm>
            <a:off x="6588224" y="2492896"/>
            <a:ext cx="2376264" cy="2431435"/>
          </a:xfrm>
          <a:prstGeom prst="rect">
            <a:avLst/>
          </a:prstGeom>
        </p:spPr>
        <p:txBody>
          <a:bodyPr wrap="square">
            <a:spAutoFit/>
          </a:bodyPr>
          <a:lstStyle/>
          <a:p>
            <a:r>
              <a:rPr lang="es-GT" sz="1400" dirty="0">
                <a:solidFill>
                  <a:schemeClr val="bg1"/>
                </a:solidFill>
                <a:latin typeface="Arial"/>
                <a:cs typeface="Arial"/>
              </a:rPr>
              <a:t>Reconversión de </a:t>
            </a:r>
            <a:r>
              <a:rPr lang="es-GT" sz="2000" b="1" dirty="0">
                <a:solidFill>
                  <a:schemeClr val="bg1"/>
                </a:solidFill>
                <a:latin typeface="Arial"/>
                <a:cs typeface="Arial"/>
              </a:rPr>
              <a:t>69 </a:t>
            </a:r>
            <a:r>
              <a:rPr lang="es-GT" sz="1400" dirty="0">
                <a:solidFill>
                  <a:schemeClr val="bg1"/>
                </a:solidFill>
                <a:latin typeface="Arial"/>
                <a:cs typeface="Arial"/>
              </a:rPr>
              <a:t>hectáreas de riego por aspersión a riego por goteo, en </a:t>
            </a:r>
            <a:r>
              <a:rPr lang="es-GT" sz="2000" b="1" dirty="0">
                <a:solidFill>
                  <a:schemeClr val="bg1"/>
                </a:solidFill>
                <a:latin typeface="Arial"/>
                <a:cs typeface="Arial"/>
              </a:rPr>
              <a:t>13 </a:t>
            </a:r>
            <a:r>
              <a:rPr lang="es-GT" sz="1400" dirty="0">
                <a:solidFill>
                  <a:schemeClr val="bg1"/>
                </a:solidFill>
                <a:latin typeface="Arial"/>
                <a:cs typeface="Arial"/>
              </a:rPr>
              <a:t>organizaciones productoras de hortalizas para la exportación, que les ha permitido progresivamente mejorar los niveles de producción y calidad</a:t>
            </a:r>
          </a:p>
        </p:txBody>
      </p:sp>
      <p:sp>
        <p:nvSpPr>
          <p:cNvPr id="24" name="23 Rectángulo"/>
          <p:cNvSpPr/>
          <p:nvPr/>
        </p:nvSpPr>
        <p:spPr>
          <a:xfrm>
            <a:off x="6588224" y="1052736"/>
            <a:ext cx="255577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Arial"/>
                <a:cs typeface="Arial"/>
              </a:rPr>
              <a:t>Mejoramiento de productividad de hortalizas por reconversión de sistemas de riego</a:t>
            </a:r>
            <a:endParaRPr lang="es-ES" sz="2000" b="1" dirty="0">
              <a:solidFill>
                <a:schemeClr val="bg1"/>
              </a:solidFill>
              <a:latin typeface="Arial"/>
              <a:cs typeface="Arial"/>
            </a:endParaRPr>
          </a:p>
        </p:txBody>
      </p:sp>
      <p:pic>
        <p:nvPicPr>
          <p:cNvPr id="25" name="Picture 2" descr="C:\Users\lroman\AppData\Local\Microsoft\Windows\Temporary Internet Files\Content.Outlook\66YRQ89S\P1000647.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00192" y="5082590"/>
            <a:ext cx="2816735" cy="1757331"/>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descr="logo_RVCP_esp.jpg"/>
          <p:cNvPicPr>
            <a:picLocks noChangeAspect="1"/>
          </p:cNvPicPr>
          <p:nvPr/>
        </p:nvPicPr>
        <p:blipFill>
          <a:blip r:embed="rId6" cstate="print"/>
          <a:stretch>
            <a:fillRect/>
          </a:stretch>
        </p:blipFill>
        <p:spPr>
          <a:xfrm>
            <a:off x="4891084" y="-18650"/>
            <a:ext cx="4260971" cy="619013"/>
          </a:xfrm>
          <a:prstGeom prst="rect">
            <a:avLst/>
          </a:prstGeom>
        </p:spPr>
      </p:pic>
    </p:spTree>
    <p:extLst>
      <p:ext uri="{BB962C8B-B14F-4D97-AF65-F5344CB8AC3E}">
        <p14:creationId xmlns:p14="http://schemas.microsoft.com/office/powerpoint/2010/main" val="4053291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Transferencia tecnológica</a:t>
            </a:r>
            <a:endParaRPr lang="es-GT" sz="2200" b="1" dirty="0">
              <a:solidFill>
                <a:schemeClr val="accent3">
                  <a:lumMod val="75000"/>
                </a:schemeClr>
              </a:solidFill>
            </a:endParaRPr>
          </a:p>
        </p:txBody>
      </p:sp>
      <p:sp>
        <p:nvSpPr>
          <p:cNvPr id="17" name="Rectángulo 16"/>
          <p:cNvSpPr/>
          <p:nvPr/>
        </p:nvSpPr>
        <p:spPr>
          <a:xfrm>
            <a:off x="-108520" y="5028407"/>
            <a:ext cx="9252520" cy="1712961"/>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6" name="Rectángulo 15"/>
          <p:cNvSpPr/>
          <p:nvPr/>
        </p:nvSpPr>
        <p:spPr>
          <a:xfrm>
            <a:off x="0" y="1340768"/>
            <a:ext cx="9144000" cy="1584176"/>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1 Rectángulo"/>
          <p:cNvSpPr/>
          <p:nvPr/>
        </p:nvSpPr>
        <p:spPr>
          <a:xfrm>
            <a:off x="78917" y="1457166"/>
            <a:ext cx="2044811"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b="1" dirty="0" smtClean="0">
                <a:solidFill>
                  <a:schemeClr val="bg1"/>
                </a:solidFill>
                <a:latin typeface="Arial"/>
                <a:cs typeface="Arial"/>
              </a:rPr>
              <a:t>Familias beneficiadas con</a:t>
            </a:r>
            <a:r>
              <a:rPr lang="es-GT" sz="2000" b="1" dirty="0" smtClean="0">
                <a:solidFill>
                  <a:schemeClr val="bg1"/>
                </a:solidFill>
                <a:latin typeface="Arial"/>
                <a:cs typeface="Arial"/>
              </a:rPr>
              <a:t> mulch </a:t>
            </a:r>
            <a:endParaRPr lang="es-ES" sz="2000" b="1" dirty="0">
              <a:solidFill>
                <a:schemeClr val="bg1"/>
              </a:solidFill>
              <a:latin typeface="Arial"/>
              <a:cs typeface="Arial"/>
            </a:endParaRPr>
          </a:p>
        </p:txBody>
      </p:sp>
      <p:sp>
        <p:nvSpPr>
          <p:cNvPr id="3" name="2 CuadroTexto"/>
          <p:cNvSpPr txBox="1"/>
          <p:nvPr/>
        </p:nvSpPr>
        <p:spPr>
          <a:xfrm>
            <a:off x="2195736" y="1556792"/>
            <a:ext cx="4464496" cy="1292662"/>
          </a:xfrm>
          <a:prstGeom prst="rect">
            <a:avLst/>
          </a:prstGeom>
          <a:noFill/>
        </p:spPr>
        <p:txBody>
          <a:bodyPr wrap="square" rtlCol="0">
            <a:spAutoFit/>
          </a:bodyPr>
          <a:lstStyle/>
          <a:p>
            <a:pPr fontAlgn="base">
              <a:spcBef>
                <a:spcPct val="0"/>
              </a:spcBef>
              <a:spcAft>
                <a:spcPct val="0"/>
              </a:spcAft>
            </a:pPr>
            <a:r>
              <a:rPr lang="es-MX" b="1" dirty="0" smtClean="0">
                <a:solidFill>
                  <a:schemeClr val="bg1"/>
                </a:solidFill>
                <a:latin typeface="Arial"/>
                <a:cs typeface="Arial"/>
              </a:rPr>
              <a:t>50.20 ha</a:t>
            </a:r>
            <a:r>
              <a:rPr lang="es-MX" sz="1500" dirty="0" smtClean="0">
                <a:solidFill>
                  <a:schemeClr val="bg1"/>
                </a:solidFill>
                <a:latin typeface="Arial"/>
                <a:cs typeface="Arial"/>
              </a:rPr>
              <a:t>. de </a:t>
            </a:r>
            <a:r>
              <a:rPr lang="es-MX" sz="1500" dirty="0">
                <a:solidFill>
                  <a:schemeClr val="bg1"/>
                </a:solidFill>
                <a:latin typeface="Arial"/>
                <a:cs typeface="Arial"/>
              </a:rPr>
              <a:t>mulch en </a:t>
            </a:r>
            <a:r>
              <a:rPr lang="es-MX" b="1" dirty="0">
                <a:solidFill>
                  <a:schemeClr val="bg1"/>
                </a:solidFill>
                <a:latin typeface="Arial"/>
                <a:cs typeface="Arial"/>
              </a:rPr>
              <a:t>21 organizaciones </a:t>
            </a:r>
            <a:r>
              <a:rPr lang="es-ES_tradnl" sz="1500" dirty="0" smtClean="0">
                <a:solidFill>
                  <a:schemeClr val="bg1"/>
                </a:solidFill>
                <a:latin typeface="Arial"/>
                <a:cs typeface="Arial"/>
              </a:rPr>
              <a:t>aumentando su </a:t>
            </a:r>
            <a:r>
              <a:rPr lang="es-GT" sz="1500" dirty="0" smtClean="0">
                <a:solidFill>
                  <a:schemeClr val="bg1"/>
                </a:solidFill>
                <a:latin typeface="Arial"/>
                <a:cs typeface="Arial"/>
              </a:rPr>
              <a:t>productividad</a:t>
            </a:r>
            <a:r>
              <a:rPr lang="es-GT" sz="1500" dirty="0">
                <a:solidFill>
                  <a:schemeClr val="bg1"/>
                </a:solidFill>
                <a:latin typeface="Arial"/>
                <a:cs typeface="Arial"/>
              </a:rPr>
              <a:t>, </a:t>
            </a:r>
            <a:r>
              <a:rPr lang="es-GT" sz="1500" dirty="0" smtClean="0">
                <a:solidFill>
                  <a:schemeClr val="bg1"/>
                </a:solidFill>
                <a:latin typeface="Arial"/>
                <a:cs typeface="Arial"/>
              </a:rPr>
              <a:t>retención </a:t>
            </a:r>
            <a:r>
              <a:rPr lang="es-GT" sz="1500" dirty="0">
                <a:solidFill>
                  <a:schemeClr val="bg1"/>
                </a:solidFill>
                <a:latin typeface="Arial"/>
                <a:cs typeface="Arial"/>
              </a:rPr>
              <a:t>de humedad del suelo, </a:t>
            </a:r>
            <a:r>
              <a:rPr lang="es-GT" sz="1500" dirty="0" smtClean="0">
                <a:solidFill>
                  <a:schemeClr val="bg1"/>
                </a:solidFill>
                <a:latin typeface="Arial"/>
                <a:cs typeface="Arial"/>
              </a:rPr>
              <a:t>disminución </a:t>
            </a:r>
            <a:r>
              <a:rPr lang="es-GT" sz="1500" dirty="0">
                <a:solidFill>
                  <a:schemeClr val="bg1"/>
                </a:solidFill>
                <a:latin typeface="Arial"/>
                <a:cs typeface="Arial"/>
              </a:rPr>
              <a:t>de la maleza, </a:t>
            </a:r>
            <a:r>
              <a:rPr lang="es-GT" sz="1500" dirty="0" smtClean="0">
                <a:solidFill>
                  <a:schemeClr val="bg1"/>
                </a:solidFill>
                <a:latin typeface="Arial"/>
                <a:cs typeface="Arial"/>
              </a:rPr>
              <a:t>control </a:t>
            </a:r>
            <a:r>
              <a:rPr lang="es-GT" sz="1500" dirty="0">
                <a:solidFill>
                  <a:schemeClr val="bg1"/>
                </a:solidFill>
                <a:latin typeface="Arial"/>
                <a:cs typeface="Arial"/>
              </a:rPr>
              <a:t>de plagas, calidad del producto y disminución de mano de </a:t>
            </a:r>
            <a:r>
              <a:rPr lang="es-GT" sz="1500" dirty="0" smtClean="0">
                <a:solidFill>
                  <a:schemeClr val="bg1"/>
                </a:solidFill>
                <a:latin typeface="Arial"/>
                <a:cs typeface="Arial"/>
              </a:rPr>
              <a:t>obra</a:t>
            </a:r>
            <a:r>
              <a:rPr lang="es-GT" sz="1500" dirty="0">
                <a:solidFill>
                  <a:schemeClr val="bg1"/>
                </a:solidFill>
                <a:latin typeface="Arial"/>
                <a:cs typeface="Arial"/>
              </a:rPr>
              <a:t>.</a:t>
            </a:r>
          </a:p>
        </p:txBody>
      </p:sp>
      <p:sp>
        <p:nvSpPr>
          <p:cNvPr id="4" name="3 Rectángulo"/>
          <p:cNvSpPr/>
          <p:nvPr/>
        </p:nvSpPr>
        <p:spPr>
          <a:xfrm>
            <a:off x="35496" y="3429000"/>
            <a:ext cx="241178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sz="2000" b="1" dirty="0" smtClean="0">
                <a:solidFill>
                  <a:schemeClr val="bg1"/>
                </a:solidFill>
                <a:latin typeface="Arial"/>
                <a:cs typeface="Arial"/>
              </a:rPr>
              <a:t>Centros de inocuidad  para recepción de productos</a:t>
            </a:r>
            <a:endParaRPr lang="es-ES" sz="2000" b="1" dirty="0">
              <a:solidFill>
                <a:schemeClr val="bg1"/>
              </a:solidFill>
              <a:latin typeface="Arial"/>
              <a:cs typeface="Arial"/>
            </a:endParaRPr>
          </a:p>
        </p:txBody>
      </p:sp>
      <p:sp>
        <p:nvSpPr>
          <p:cNvPr id="6" name="5 CuadroTexto"/>
          <p:cNvSpPr txBox="1"/>
          <p:nvPr/>
        </p:nvSpPr>
        <p:spPr>
          <a:xfrm>
            <a:off x="2267744" y="3645024"/>
            <a:ext cx="3960440" cy="800219"/>
          </a:xfrm>
          <a:prstGeom prst="rect">
            <a:avLst/>
          </a:prstGeom>
          <a:noFill/>
        </p:spPr>
        <p:txBody>
          <a:bodyPr wrap="square" rtlCol="0">
            <a:spAutoFit/>
          </a:bodyPr>
          <a:lstStyle/>
          <a:p>
            <a:pPr lvl="0" fontAlgn="base">
              <a:spcBef>
                <a:spcPct val="0"/>
              </a:spcBef>
              <a:spcAft>
                <a:spcPct val="0"/>
              </a:spcAft>
            </a:pPr>
            <a:r>
              <a:rPr lang="es-ES" sz="1600" b="1" dirty="0" smtClean="0">
                <a:solidFill>
                  <a:schemeClr val="bg1"/>
                </a:solidFill>
                <a:latin typeface="Arial"/>
                <a:cs typeface="Arial"/>
              </a:rPr>
              <a:t>3 </a:t>
            </a:r>
            <a:r>
              <a:rPr lang="es-ES" sz="1600" b="1" dirty="0">
                <a:solidFill>
                  <a:schemeClr val="bg1"/>
                </a:solidFill>
                <a:latin typeface="Arial"/>
                <a:cs typeface="Arial"/>
              </a:rPr>
              <a:t>centros de inocuidad </a:t>
            </a:r>
            <a:r>
              <a:rPr lang="es-ES" sz="1600" b="1" dirty="0" smtClean="0">
                <a:solidFill>
                  <a:schemeClr val="bg1"/>
                </a:solidFill>
                <a:latin typeface="Arial"/>
                <a:cs typeface="Arial"/>
              </a:rPr>
              <a:t>implementados </a:t>
            </a:r>
            <a:r>
              <a:rPr lang="es-ES" sz="1500" dirty="0" smtClean="0">
                <a:solidFill>
                  <a:schemeClr val="bg1"/>
                </a:solidFill>
                <a:latin typeface="Arial"/>
                <a:cs typeface="Arial"/>
              </a:rPr>
              <a:t>para </a:t>
            </a:r>
            <a:r>
              <a:rPr lang="es-ES" sz="1500" dirty="0">
                <a:solidFill>
                  <a:schemeClr val="bg1"/>
                </a:solidFill>
                <a:latin typeface="Arial"/>
                <a:cs typeface="Arial"/>
              </a:rPr>
              <a:t>facilitar </a:t>
            </a:r>
            <a:r>
              <a:rPr lang="es-ES" sz="1500" dirty="0" smtClean="0">
                <a:solidFill>
                  <a:schemeClr val="bg1"/>
                </a:solidFill>
                <a:latin typeface="Arial"/>
                <a:cs typeface="Arial"/>
              </a:rPr>
              <a:t>procesos </a:t>
            </a:r>
            <a:r>
              <a:rPr lang="es-ES" sz="1500" dirty="0">
                <a:solidFill>
                  <a:schemeClr val="bg1"/>
                </a:solidFill>
                <a:latin typeface="Arial"/>
                <a:cs typeface="Arial"/>
              </a:rPr>
              <a:t>de recepción e inocuidad de la producción de hortalizas. </a:t>
            </a:r>
          </a:p>
        </p:txBody>
      </p:sp>
      <p:sp>
        <p:nvSpPr>
          <p:cNvPr id="11" name="10 Rectángulo"/>
          <p:cNvSpPr/>
          <p:nvPr/>
        </p:nvSpPr>
        <p:spPr>
          <a:xfrm>
            <a:off x="107504" y="5301208"/>
            <a:ext cx="2217414"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sz="2000" b="1" dirty="0" smtClean="0">
                <a:solidFill>
                  <a:schemeClr val="bg1"/>
                </a:solidFill>
                <a:latin typeface="Arial"/>
                <a:cs typeface="Arial"/>
              </a:rPr>
              <a:t>Organizaciones mejoran sus BPA´s</a:t>
            </a:r>
            <a:endParaRPr lang="es-ES" sz="2000" b="1" dirty="0">
              <a:solidFill>
                <a:schemeClr val="bg1"/>
              </a:solidFill>
              <a:latin typeface="Arial"/>
              <a:cs typeface="Arial"/>
            </a:endParaRPr>
          </a:p>
        </p:txBody>
      </p:sp>
      <p:sp>
        <p:nvSpPr>
          <p:cNvPr id="12" name="11 CuadroTexto"/>
          <p:cNvSpPr txBox="1"/>
          <p:nvPr/>
        </p:nvSpPr>
        <p:spPr>
          <a:xfrm>
            <a:off x="2339752" y="5373216"/>
            <a:ext cx="3838102" cy="1061829"/>
          </a:xfrm>
          <a:prstGeom prst="rect">
            <a:avLst/>
          </a:prstGeom>
          <a:noFill/>
        </p:spPr>
        <p:txBody>
          <a:bodyPr wrap="square" rtlCol="0">
            <a:spAutoFit/>
          </a:bodyPr>
          <a:lstStyle/>
          <a:p>
            <a:pPr lvl="0" fontAlgn="base">
              <a:spcBef>
                <a:spcPct val="0"/>
              </a:spcBef>
              <a:spcAft>
                <a:spcPct val="0"/>
              </a:spcAft>
            </a:pPr>
            <a:r>
              <a:rPr lang="es-ES" sz="1500" dirty="0">
                <a:solidFill>
                  <a:schemeClr val="bg1"/>
                </a:solidFill>
                <a:latin typeface="Arial"/>
                <a:cs typeface="Arial"/>
              </a:rPr>
              <a:t>Se facilitaron insumos para la circulación de  </a:t>
            </a:r>
            <a:r>
              <a:rPr lang="es-ES" b="1" dirty="0">
                <a:solidFill>
                  <a:schemeClr val="bg1"/>
                </a:solidFill>
                <a:latin typeface="Arial"/>
                <a:cs typeface="Arial"/>
              </a:rPr>
              <a:t>207 cuerdas (9 has.) </a:t>
            </a:r>
            <a:r>
              <a:rPr lang="es-ES" sz="1500" dirty="0">
                <a:solidFill>
                  <a:schemeClr val="bg1"/>
                </a:solidFill>
                <a:latin typeface="Arial"/>
                <a:cs typeface="Arial"/>
              </a:rPr>
              <a:t>como requerimiento para las certificación GLOBAL GAP de hortalizas</a:t>
            </a:r>
            <a:r>
              <a:rPr lang="es-ES" sz="1500" dirty="0" smtClean="0">
                <a:solidFill>
                  <a:schemeClr val="bg1"/>
                </a:solidFill>
                <a:latin typeface="Arial"/>
                <a:cs typeface="Arial"/>
              </a:rPr>
              <a:t>. </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09838" y="3077091"/>
            <a:ext cx="2774379" cy="179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509838" y="4869160"/>
            <a:ext cx="285970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
          <p:cNvSpPr txBox="1"/>
          <p:nvPr/>
        </p:nvSpPr>
        <p:spPr>
          <a:xfrm>
            <a:off x="4932040" y="188640"/>
            <a:ext cx="4211960" cy="830997"/>
          </a:xfrm>
          <a:prstGeom prst="rect">
            <a:avLst/>
          </a:prstGeom>
          <a:noFill/>
        </p:spPr>
        <p:txBody>
          <a:bodyPr wrap="square" rtlCol="0">
            <a:spAutoFit/>
          </a:bodyPr>
          <a:lstStyle/>
          <a:p>
            <a:pPr algn="r"/>
            <a:r>
              <a:rPr lang="es-GT" sz="2400" b="1" dirty="0" smtClean="0">
                <a:solidFill>
                  <a:schemeClr val="bg1"/>
                </a:solidFill>
                <a:latin typeface="Arial"/>
                <a:cs typeface="Arial"/>
              </a:rPr>
              <a:t>Mejoramiento productividad agrícola</a:t>
            </a:r>
            <a:endParaRPr lang="es-GT" sz="2400" b="1" dirty="0">
              <a:solidFill>
                <a:schemeClr val="bg1"/>
              </a:solidFill>
              <a:latin typeface="Arial"/>
              <a:cs typeface="Arial"/>
            </a:endParaRPr>
          </a:p>
        </p:txBody>
      </p:sp>
      <p:pic>
        <p:nvPicPr>
          <p:cNvPr id="3074" name="Picture 2" descr="C:\Users\lroman\Dropbox\AGRIUF\DSC_0368_254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16216" y="1340768"/>
            <a:ext cx="2627784" cy="16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38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562473"/>
            <a:ext cx="7772400" cy="1470025"/>
          </a:xfrm>
        </p:spPr>
        <p:txBody>
          <a:bodyPr/>
          <a:lstStyle/>
          <a:p>
            <a:r>
              <a:rPr lang="es-GT" dirty="0" err="1" smtClean="0">
                <a:solidFill>
                  <a:schemeClr val="bg1"/>
                </a:solidFill>
              </a:rPr>
              <a:t>zx</a:t>
            </a:r>
            <a:endParaRPr lang="es-GT" dirty="0">
              <a:solidFill>
                <a:schemeClr val="bg1"/>
              </a:solidFill>
            </a:endParaRPr>
          </a:p>
        </p:txBody>
      </p:sp>
      <p:sp>
        <p:nvSpPr>
          <p:cNvPr id="3" name="2 Subtítulo"/>
          <p:cNvSpPr>
            <a:spLocks noGrp="1"/>
          </p:cNvSpPr>
          <p:nvPr>
            <p:ph type="subTitle" idx="1"/>
          </p:nvPr>
        </p:nvSpPr>
        <p:spPr>
          <a:xfrm>
            <a:off x="1371600" y="4052664"/>
            <a:ext cx="6400800" cy="1752600"/>
          </a:xfrm>
        </p:spPr>
        <p:txBody>
          <a:bodyPr/>
          <a:lstStyle/>
          <a:p>
            <a:endParaRPr lang="es-GT">
              <a:solidFill>
                <a:schemeClr val="bg1"/>
              </a:solidFill>
              <a:latin typeface="+mj-lt"/>
            </a:endParaRPr>
          </a:p>
        </p:txBody>
      </p:sp>
      <p:pic>
        <p:nvPicPr>
          <p:cNvPr id="1026" name="Picture 2" descr="C:\Users\vvillegas\AppData\Local\Microsoft\Windows\Temporary Internet Files\Content.Outlook\54A2PQM4\BACK-VER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villegas\AppData\Local\Microsoft\Windows\Temporary Internet Files\Content.Outlook\54A2PQM4\BACK-VER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 y="-7319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3917" y="159023"/>
            <a:ext cx="3744416" cy="461665"/>
          </a:xfrm>
          <a:prstGeom prst="rect">
            <a:avLst/>
          </a:prstGeom>
          <a:noFill/>
        </p:spPr>
        <p:txBody>
          <a:bodyPr wrap="square" rtlCol="0">
            <a:spAutoFit/>
          </a:bodyPr>
          <a:lstStyle/>
          <a:p>
            <a:r>
              <a:rPr lang="es-GT" sz="2400" b="1" dirty="0" smtClean="0">
                <a:solidFill>
                  <a:schemeClr val="accent3">
                    <a:lumMod val="75000"/>
                  </a:schemeClr>
                </a:solidFill>
                <a:latin typeface="+mj-lt"/>
              </a:rPr>
              <a:t>Visión Estratégica</a:t>
            </a:r>
            <a:endParaRPr lang="es-GT" sz="2400" b="1" dirty="0">
              <a:solidFill>
                <a:schemeClr val="accent3">
                  <a:lumMod val="75000"/>
                </a:schemeClr>
              </a:solidFill>
              <a:latin typeface="+mj-lt"/>
            </a:endParaRPr>
          </a:p>
        </p:txBody>
      </p:sp>
      <p:sp>
        <p:nvSpPr>
          <p:cNvPr id="7" name="6 CuadroTexto"/>
          <p:cNvSpPr txBox="1"/>
          <p:nvPr/>
        </p:nvSpPr>
        <p:spPr>
          <a:xfrm>
            <a:off x="323528" y="2276872"/>
            <a:ext cx="1008112" cy="1938992"/>
          </a:xfrm>
          <a:prstGeom prst="rect">
            <a:avLst/>
          </a:prstGeom>
          <a:noFill/>
        </p:spPr>
        <p:txBody>
          <a:bodyPr wrap="square" rtlCol="0">
            <a:spAutoFit/>
          </a:bodyPr>
          <a:lstStyle/>
          <a:p>
            <a:r>
              <a:rPr lang="es-GT" sz="1200" dirty="0" smtClean="0">
                <a:solidFill>
                  <a:schemeClr val="bg1"/>
                </a:solidFill>
                <a:latin typeface="+mj-lt"/>
              </a:rPr>
              <a:t>Se crea </a:t>
            </a:r>
            <a:r>
              <a:rPr lang="es-GT" sz="1200" dirty="0" err="1" smtClean="0">
                <a:solidFill>
                  <a:schemeClr val="bg1"/>
                </a:solidFill>
                <a:latin typeface="+mj-lt"/>
              </a:rPr>
              <a:t>ECOnciencia</a:t>
            </a:r>
            <a:r>
              <a:rPr lang="es-GT" sz="1200" dirty="0" smtClean="0">
                <a:solidFill>
                  <a:schemeClr val="bg1"/>
                </a:solidFill>
                <a:latin typeface="+mj-lt"/>
              </a:rPr>
              <a:t>  como Expo conferencias de Reciclaje</a:t>
            </a:r>
          </a:p>
          <a:p>
            <a:r>
              <a:rPr lang="es-GT" sz="1200" dirty="0" smtClean="0">
                <a:solidFill>
                  <a:schemeClr val="bg1"/>
                </a:solidFill>
                <a:latin typeface="+mj-lt"/>
              </a:rPr>
              <a:t>Ejecución de Encadenamientos eco-empresaria-les</a:t>
            </a:r>
            <a:endParaRPr lang="es-GT" sz="1200" dirty="0">
              <a:solidFill>
                <a:schemeClr val="bg1"/>
              </a:solidFill>
              <a:latin typeface="+mj-lt"/>
            </a:endParaRPr>
          </a:p>
        </p:txBody>
      </p:sp>
      <p:graphicFrame>
        <p:nvGraphicFramePr>
          <p:cNvPr id="8" name="7 Diagrama"/>
          <p:cNvGraphicFramePr/>
          <p:nvPr>
            <p:extLst>
              <p:ext uri="{D42A27DB-BD31-4B8C-83A1-F6EECF244321}">
                <p14:modId xmlns:p14="http://schemas.microsoft.com/office/powerpoint/2010/main" val="133631998"/>
              </p:ext>
            </p:extLst>
          </p:nvPr>
        </p:nvGraphicFramePr>
        <p:xfrm>
          <a:off x="269522" y="836712"/>
          <a:ext cx="8604956" cy="194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CuadroTexto"/>
          <p:cNvSpPr txBox="1"/>
          <p:nvPr/>
        </p:nvSpPr>
        <p:spPr>
          <a:xfrm>
            <a:off x="5831632" y="2292261"/>
            <a:ext cx="1332656" cy="1384995"/>
          </a:xfrm>
          <a:prstGeom prst="rect">
            <a:avLst/>
          </a:prstGeom>
          <a:noFill/>
        </p:spPr>
        <p:txBody>
          <a:bodyPr wrap="square" rtlCol="0">
            <a:spAutoFit/>
          </a:bodyPr>
          <a:lstStyle/>
          <a:p>
            <a:r>
              <a:rPr lang="es-GT" sz="1200" dirty="0" err="1">
                <a:solidFill>
                  <a:schemeClr val="bg1"/>
                </a:solidFill>
                <a:latin typeface="+mj-lt"/>
              </a:rPr>
              <a:t>ECONciencia</a:t>
            </a:r>
            <a:r>
              <a:rPr lang="es-GT" sz="1200" dirty="0">
                <a:solidFill>
                  <a:schemeClr val="bg1"/>
                </a:solidFill>
                <a:latin typeface="+mj-lt"/>
              </a:rPr>
              <a:t> se convierte en Plataforma </a:t>
            </a:r>
            <a:r>
              <a:rPr lang="es-GT" sz="1200" dirty="0" smtClean="0">
                <a:solidFill>
                  <a:schemeClr val="bg1"/>
                </a:solidFill>
                <a:latin typeface="+mj-lt"/>
              </a:rPr>
              <a:t>De Gestión Ambiental </a:t>
            </a:r>
            <a:r>
              <a:rPr lang="es-GT" sz="1200" dirty="0">
                <a:solidFill>
                  <a:schemeClr val="bg1"/>
                </a:solidFill>
                <a:latin typeface="+mj-lt"/>
              </a:rPr>
              <a:t>del Sector Exportador</a:t>
            </a:r>
          </a:p>
          <a:p>
            <a:endParaRPr lang="es-GT" sz="1200" b="1" dirty="0">
              <a:solidFill>
                <a:schemeClr val="bg1"/>
              </a:solidFill>
              <a:latin typeface="+mj-lt"/>
            </a:endParaRPr>
          </a:p>
        </p:txBody>
      </p:sp>
      <p:sp>
        <p:nvSpPr>
          <p:cNvPr id="11" name="10 CuadroTexto"/>
          <p:cNvSpPr txBox="1"/>
          <p:nvPr/>
        </p:nvSpPr>
        <p:spPr>
          <a:xfrm>
            <a:off x="1403648" y="2292261"/>
            <a:ext cx="1008112" cy="2123658"/>
          </a:xfrm>
          <a:prstGeom prst="rect">
            <a:avLst/>
          </a:prstGeom>
          <a:noFill/>
        </p:spPr>
        <p:txBody>
          <a:bodyPr wrap="square" rtlCol="0">
            <a:spAutoFit/>
          </a:bodyPr>
          <a:lstStyle/>
          <a:p>
            <a:r>
              <a:rPr lang="es-GT" sz="1200" dirty="0" smtClean="0">
                <a:solidFill>
                  <a:schemeClr val="bg1"/>
                </a:solidFill>
                <a:latin typeface="+mj-lt"/>
              </a:rPr>
              <a:t>AGEXPORT crea su Estrategia Ambiental Institucional</a:t>
            </a:r>
          </a:p>
          <a:p>
            <a:r>
              <a:rPr lang="es-GT" sz="1200" dirty="0" smtClean="0">
                <a:solidFill>
                  <a:schemeClr val="bg1"/>
                </a:solidFill>
                <a:latin typeface="+mj-lt"/>
              </a:rPr>
              <a:t>Alianza estratégica </a:t>
            </a:r>
          </a:p>
          <a:p>
            <a:r>
              <a:rPr lang="es-GT" sz="1200" dirty="0" err="1" smtClean="0">
                <a:solidFill>
                  <a:schemeClr val="bg1"/>
                </a:solidFill>
                <a:latin typeface="+mj-lt"/>
              </a:rPr>
              <a:t>Rainforest</a:t>
            </a:r>
            <a:r>
              <a:rPr lang="es-GT" sz="1200" dirty="0" smtClean="0">
                <a:solidFill>
                  <a:schemeClr val="bg1"/>
                </a:solidFill>
                <a:latin typeface="+mj-lt"/>
              </a:rPr>
              <a:t> Alliance</a:t>
            </a:r>
          </a:p>
          <a:p>
            <a:r>
              <a:rPr lang="es-GT" sz="1200" dirty="0" err="1" smtClean="0">
                <a:solidFill>
                  <a:schemeClr val="bg1"/>
                </a:solidFill>
                <a:latin typeface="+mj-lt"/>
              </a:rPr>
              <a:t>Guatecarbon</a:t>
            </a:r>
            <a:endParaRPr lang="es-GT" sz="1200" dirty="0" smtClean="0">
              <a:solidFill>
                <a:schemeClr val="bg1"/>
              </a:solidFill>
              <a:latin typeface="+mj-lt"/>
            </a:endParaRPr>
          </a:p>
          <a:p>
            <a:endParaRPr lang="es-GT" sz="1200" dirty="0">
              <a:solidFill>
                <a:schemeClr val="bg1"/>
              </a:solidFill>
              <a:latin typeface="+mj-lt"/>
            </a:endParaRPr>
          </a:p>
        </p:txBody>
      </p:sp>
      <p:sp>
        <p:nvSpPr>
          <p:cNvPr id="12" name="11 CuadroTexto"/>
          <p:cNvSpPr txBox="1"/>
          <p:nvPr/>
        </p:nvSpPr>
        <p:spPr>
          <a:xfrm>
            <a:off x="2555776" y="2301835"/>
            <a:ext cx="1008112" cy="2123658"/>
          </a:xfrm>
          <a:prstGeom prst="rect">
            <a:avLst/>
          </a:prstGeom>
          <a:noFill/>
        </p:spPr>
        <p:txBody>
          <a:bodyPr wrap="square" rtlCol="0">
            <a:spAutoFit/>
          </a:bodyPr>
          <a:lstStyle/>
          <a:p>
            <a:r>
              <a:rPr lang="es-GT" sz="1200" dirty="0" smtClean="0">
                <a:solidFill>
                  <a:schemeClr val="bg1"/>
                </a:solidFill>
                <a:latin typeface="+mj-lt"/>
              </a:rPr>
              <a:t>Se crea HIDROINDUSTRIA</a:t>
            </a:r>
          </a:p>
          <a:p>
            <a:r>
              <a:rPr lang="es-GT" sz="1200" dirty="0" smtClean="0">
                <a:solidFill>
                  <a:schemeClr val="bg1"/>
                </a:solidFill>
                <a:latin typeface="+mj-lt"/>
              </a:rPr>
              <a:t>Vinculación con MARN</a:t>
            </a:r>
          </a:p>
          <a:p>
            <a:r>
              <a:rPr lang="es-GT" sz="1200" dirty="0" smtClean="0">
                <a:solidFill>
                  <a:schemeClr val="bg1"/>
                </a:solidFill>
                <a:latin typeface="+mj-lt"/>
              </a:rPr>
              <a:t>Relaciones con instituciones</a:t>
            </a:r>
          </a:p>
          <a:p>
            <a:r>
              <a:rPr lang="es-GT" sz="1200" dirty="0" smtClean="0">
                <a:solidFill>
                  <a:schemeClr val="bg1"/>
                </a:solidFill>
                <a:latin typeface="+mj-lt"/>
              </a:rPr>
              <a:t>Especializadas</a:t>
            </a:r>
          </a:p>
          <a:p>
            <a:r>
              <a:rPr lang="es-GT" sz="1200" dirty="0" smtClean="0">
                <a:solidFill>
                  <a:schemeClr val="bg1"/>
                </a:solidFill>
                <a:latin typeface="+mj-lt"/>
              </a:rPr>
              <a:t>COP </a:t>
            </a:r>
            <a:endParaRPr lang="es-GT" sz="1200" dirty="0">
              <a:solidFill>
                <a:schemeClr val="bg1"/>
              </a:solidFill>
              <a:latin typeface="+mj-lt"/>
            </a:endParaRPr>
          </a:p>
        </p:txBody>
      </p:sp>
      <p:sp>
        <p:nvSpPr>
          <p:cNvPr id="13" name="12 CuadroTexto"/>
          <p:cNvSpPr txBox="1"/>
          <p:nvPr/>
        </p:nvSpPr>
        <p:spPr>
          <a:xfrm>
            <a:off x="4788024" y="2292261"/>
            <a:ext cx="1008112" cy="1015663"/>
          </a:xfrm>
          <a:prstGeom prst="rect">
            <a:avLst/>
          </a:prstGeom>
          <a:noFill/>
        </p:spPr>
        <p:txBody>
          <a:bodyPr wrap="square" rtlCol="0">
            <a:spAutoFit/>
          </a:bodyPr>
          <a:lstStyle/>
          <a:p>
            <a:r>
              <a:rPr lang="es-GT" sz="1200" dirty="0" smtClean="0">
                <a:solidFill>
                  <a:schemeClr val="bg1"/>
                </a:solidFill>
                <a:latin typeface="+mj-lt"/>
              </a:rPr>
              <a:t>Se crea Unidad de Gestión Ambiental Empresarial</a:t>
            </a:r>
            <a:endParaRPr lang="es-GT" sz="1200" dirty="0">
              <a:solidFill>
                <a:schemeClr val="bg1"/>
              </a:solidFill>
              <a:latin typeface="+mj-lt"/>
            </a:endParaRPr>
          </a:p>
        </p:txBody>
      </p:sp>
      <p:sp>
        <p:nvSpPr>
          <p:cNvPr id="14" name="13 CuadroTexto"/>
          <p:cNvSpPr txBox="1"/>
          <p:nvPr/>
        </p:nvSpPr>
        <p:spPr>
          <a:xfrm>
            <a:off x="3635896" y="2276872"/>
            <a:ext cx="1008112" cy="2677656"/>
          </a:xfrm>
          <a:prstGeom prst="rect">
            <a:avLst/>
          </a:prstGeom>
          <a:noFill/>
        </p:spPr>
        <p:txBody>
          <a:bodyPr wrap="square" rtlCol="0">
            <a:spAutoFit/>
          </a:bodyPr>
          <a:lstStyle/>
          <a:p>
            <a:r>
              <a:rPr lang="es-GT" sz="1200" dirty="0" smtClean="0">
                <a:solidFill>
                  <a:schemeClr val="bg1"/>
                </a:solidFill>
                <a:latin typeface="+mj-lt"/>
              </a:rPr>
              <a:t>AGEXPORT se convierte en miembro fundador del Comité Nacional de Producción más Limpia y del Grupo de Implementadores REDD+</a:t>
            </a:r>
          </a:p>
          <a:p>
            <a:r>
              <a:rPr lang="es-GT" sz="1200" dirty="0" smtClean="0">
                <a:solidFill>
                  <a:schemeClr val="bg1"/>
                </a:solidFill>
                <a:latin typeface="+mj-lt"/>
              </a:rPr>
              <a:t>Institución  Carbono Neutral</a:t>
            </a:r>
            <a:endParaRPr lang="es-GT" sz="1200" dirty="0">
              <a:solidFill>
                <a:schemeClr val="bg1"/>
              </a:solidFill>
              <a:latin typeface="+mj-lt"/>
            </a:endParaRPr>
          </a:p>
        </p:txBody>
      </p:sp>
      <p:sp>
        <p:nvSpPr>
          <p:cNvPr id="15" name="14 CuadroTexto"/>
          <p:cNvSpPr txBox="1"/>
          <p:nvPr/>
        </p:nvSpPr>
        <p:spPr>
          <a:xfrm>
            <a:off x="251520" y="4797152"/>
            <a:ext cx="7528481" cy="1954381"/>
          </a:xfrm>
          <a:prstGeom prst="rect">
            <a:avLst/>
          </a:prstGeom>
          <a:noFill/>
        </p:spPr>
        <p:txBody>
          <a:bodyPr wrap="square" rtlCol="0">
            <a:spAutoFit/>
          </a:bodyPr>
          <a:lstStyle/>
          <a:p>
            <a:r>
              <a:rPr lang="es-GT" sz="1600" b="1" dirty="0" smtClean="0">
                <a:solidFill>
                  <a:schemeClr val="bg1"/>
                </a:solidFill>
                <a:latin typeface="+mj-lt"/>
              </a:rPr>
              <a:t>PRINCIPALES RESULTADOS</a:t>
            </a:r>
            <a:r>
              <a:rPr lang="es-GT" sz="1600" dirty="0" smtClean="0">
                <a:solidFill>
                  <a:schemeClr val="bg1"/>
                </a:solidFill>
                <a:latin typeface="+mj-lt"/>
              </a:rPr>
              <a:t>:</a:t>
            </a:r>
          </a:p>
          <a:p>
            <a:endParaRPr lang="es-GT" sz="900" dirty="0" smtClean="0">
              <a:solidFill>
                <a:schemeClr val="bg1"/>
              </a:solidFill>
              <a:latin typeface="+mj-lt"/>
            </a:endParaRPr>
          </a:p>
          <a:p>
            <a:pPr marL="285750" indent="-285750">
              <a:buFont typeface="Wingdings" pitchFamily="2" charset="2"/>
              <a:buChar char="ü"/>
            </a:pPr>
            <a:r>
              <a:rPr lang="es-GT" sz="1200" dirty="0" smtClean="0">
                <a:solidFill>
                  <a:schemeClr val="bg1"/>
                </a:solidFill>
                <a:latin typeface="+mj-lt"/>
              </a:rPr>
              <a:t>AGEXPORT ESTA POSICIONADO COMO UNA INSTITUCION DEL SECTOR PRIVADO EN EL TEMA DE GESTIÓN AMBIENTAL </a:t>
            </a:r>
          </a:p>
          <a:p>
            <a:pPr marL="285750" indent="-285750">
              <a:buFont typeface="Wingdings" pitchFamily="2" charset="2"/>
              <a:buChar char="ü"/>
            </a:pPr>
            <a:r>
              <a:rPr lang="es-GT" sz="1200" dirty="0" smtClean="0">
                <a:solidFill>
                  <a:schemeClr val="bg1"/>
                </a:solidFill>
                <a:latin typeface="+mj-lt"/>
              </a:rPr>
              <a:t>PRIMERA INSTITUCION DE SU TIPO EN LA REGION CON EL SELLO DE CARBONO NEUTRAL</a:t>
            </a:r>
          </a:p>
          <a:p>
            <a:pPr marL="285750" indent="-285750">
              <a:buFont typeface="Wingdings" pitchFamily="2" charset="2"/>
              <a:buChar char="ü"/>
            </a:pPr>
            <a:r>
              <a:rPr lang="es-GT" sz="1200" dirty="0" smtClean="0">
                <a:solidFill>
                  <a:schemeClr val="bg1"/>
                </a:solidFill>
                <a:latin typeface="+mj-lt"/>
              </a:rPr>
              <a:t>SE CUENTA CON EL DISEÑO DE UNA PLATAFORMA Y CON UNA UNIDAD DE GESTIÓN AMBIENTAL INSTITUCIONAL.</a:t>
            </a:r>
            <a:endParaRPr lang="es-GT" dirty="0"/>
          </a:p>
          <a:p>
            <a:pPr marL="285750" indent="-285750">
              <a:buFont typeface="Wingdings" pitchFamily="2" charset="2"/>
              <a:buChar char="ü"/>
            </a:pPr>
            <a:r>
              <a:rPr lang="es-GT" sz="1200" dirty="0" smtClean="0">
                <a:solidFill>
                  <a:schemeClr val="bg1"/>
                </a:solidFill>
                <a:latin typeface="+mj-lt"/>
              </a:rPr>
              <a:t>CAPACIDADES INSTALADAS A NIVEL TECNICO Y POLITICO DE PROMOCION Y EJECUCIÓN DE PROGRAMAS Y PROYECTOS EN TEMAS DE GESTION AMBIENTAL CON SECTOR PRIVADO.</a:t>
            </a:r>
          </a:p>
          <a:p>
            <a:pPr marL="285750" indent="-285750">
              <a:buFont typeface="Wingdings" pitchFamily="2" charset="2"/>
              <a:buChar char="ü"/>
            </a:pPr>
            <a:r>
              <a:rPr lang="es-GT" sz="1200" dirty="0" smtClean="0">
                <a:solidFill>
                  <a:schemeClr val="bg1"/>
                </a:solidFill>
                <a:latin typeface="+mj-lt"/>
              </a:rPr>
              <a:t>INSTRUMENTOS  Y METODOLOGÍAS GENERADAS PARA EL ABORDAJE DEL TEMA AMBIENTAL Y CAMBIO CLIMÁTICO</a:t>
            </a:r>
          </a:p>
        </p:txBody>
      </p:sp>
      <p:sp>
        <p:nvSpPr>
          <p:cNvPr id="20" name="Rectángulo 26"/>
          <p:cNvSpPr/>
          <p:nvPr/>
        </p:nvSpPr>
        <p:spPr>
          <a:xfrm>
            <a:off x="145453" y="2060845"/>
            <a:ext cx="1152128" cy="2473791"/>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1" name="Rectángulo 26"/>
          <p:cNvSpPr/>
          <p:nvPr/>
        </p:nvSpPr>
        <p:spPr>
          <a:xfrm>
            <a:off x="2483768" y="2101804"/>
            <a:ext cx="1043608" cy="2473791"/>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2" name="Rectángulo 26"/>
          <p:cNvSpPr/>
          <p:nvPr/>
        </p:nvSpPr>
        <p:spPr>
          <a:xfrm>
            <a:off x="4716016" y="2060848"/>
            <a:ext cx="1152128" cy="2473791"/>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4" name="Picture 2" descr="C:\Users\vvillegas\Desktop\ECOnciencia-logo-2014.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9618" y="1295378"/>
            <a:ext cx="1781364" cy="48729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69618" y="1844824"/>
            <a:ext cx="1781364" cy="514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6" name="2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0114" y="1916832"/>
            <a:ext cx="1585010" cy="299624"/>
          </a:xfrm>
          <a:prstGeom prst="rect">
            <a:avLst/>
          </a:prstGeom>
        </p:spPr>
      </p:pic>
      <p:pic>
        <p:nvPicPr>
          <p:cNvPr id="10" name="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0205" y="3256928"/>
            <a:ext cx="2067387" cy="1809608"/>
          </a:xfrm>
          <a:prstGeom prst="rect">
            <a:avLst/>
          </a:prstGeom>
        </p:spPr>
      </p:pic>
      <p:pic>
        <p:nvPicPr>
          <p:cNvPr id="27" name="Picture 2" descr="C:\Users\vvillegas\AppData\Roaming\Skype\vivian.villegas\media_messaging\media_cache\^5D287C246F705A49AC832075B0F918F5911C72DC27A9596B2A^pimgpsh_fullsize_dist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0166" y="125797"/>
            <a:ext cx="2224958" cy="5459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vvillegas\AppData\Roaming\Skype\vivian.villegas\media_messaging\media_cache\^F1BE6C133481AC3E57E8B12E61808994C925A7C98B3486F412^pimgpsh_fullsize_dist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9992" y="116632"/>
            <a:ext cx="2232248" cy="54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46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Transferencia </a:t>
            </a:r>
            <a:r>
              <a:rPr lang="es-GT" sz="2200" b="1" dirty="0" err="1" smtClean="0">
                <a:solidFill>
                  <a:schemeClr val="accent3">
                    <a:lumMod val="75000"/>
                  </a:schemeClr>
                </a:solidFill>
              </a:rPr>
              <a:t>tecnologica</a:t>
            </a:r>
            <a:endParaRPr lang="es-GT" sz="2200" b="1" dirty="0">
              <a:solidFill>
                <a:schemeClr val="accent3">
                  <a:lumMod val="75000"/>
                </a:schemeClr>
              </a:solidFill>
            </a:endParaRPr>
          </a:p>
        </p:txBody>
      </p:sp>
      <p:sp>
        <p:nvSpPr>
          <p:cNvPr id="19" name="Rectángulo 18"/>
          <p:cNvSpPr/>
          <p:nvPr/>
        </p:nvSpPr>
        <p:spPr>
          <a:xfrm>
            <a:off x="-107816" y="5009956"/>
            <a:ext cx="9251816" cy="1918709"/>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8" name="Rectángulo 17"/>
          <p:cNvSpPr/>
          <p:nvPr/>
        </p:nvSpPr>
        <p:spPr>
          <a:xfrm>
            <a:off x="-108520" y="1289493"/>
            <a:ext cx="9251816" cy="1807366"/>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nvGrpSpPr>
          <p:cNvPr id="13" name="12 Grupo"/>
          <p:cNvGrpSpPr/>
          <p:nvPr/>
        </p:nvGrpSpPr>
        <p:grpSpPr>
          <a:xfrm>
            <a:off x="2952328" y="5157192"/>
            <a:ext cx="5940153" cy="1368152"/>
            <a:chOff x="2376264" y="5157192"/>
            <a:chExt cx="5940153" cy="1368152"/>
          </a:xfrm>
        </p:grpSpPr>
        <p:sp>
          <p:nvSpPr>
            <p:cNvPr id="2" name="1 Rectángulo"/>
            <p:cNvSpPr/>
            <p:nvPr/>
          </p:nvSpPr>
          <p:spPr>
            <a:xfrm>
              <a:off x="2376264" y="5229200"/>
              <a:ext cx="219573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4000" b="1" dirty="0" smtClean="0">
                  <a:solidFill>
                    <a:schemeClr val="bg1"/>
                  </a:solidFill>
                </a:rPr>
                <a:t>1,500</a:t>
              </a:r>
              <a:endParaRPr lang="es-GT" sz="4000" b="1" dirty="0" smtClean="0">
                <a:solidFill>
                  <a:schemeClr val="bg1"/>
                </a:solidFill>
              </a:endParaRPr>
            </a:p>
            <a:p>
              <a:r>
                <a:rPr lang="es-GT" b="1" dirty="0" smtClean="0">
                  <a:solidFill>
                    <a:schemeClr val="bg1"/>
                  </a:solidFill>
                </a:rPr>
                <a:t>En gestión kits de sistemas de riego de baja presión</a:t>
              </a:r>
              <a:endParaRPr lang="es-ES" b="1" dirty="0">
                <a:solidFill>
                  <a:schemeClr val="bg1"/>
                </a:solidFill>
              </a:endParaRPr>
            </a:p>
          </p:txBody>
        </p:sp>
        <p:sp>
          <p:nvSpPr>
            <p:cNvPr id="3" name="2 CuadroTexto"/>
            <p:cNvSpPr txBox="1"/>
            <p:nvPr/>
          </p:nvSpPr>
          <p:spPr>
            <a:xfrm>
              <a:off x="4716016" y="5157192"/>
              <a:ext cx="3600401" cy="1077218"/>
            </a:xfrm>
            <a:prstGeom prst="rect">
              <a:avLst/>
            </a:prstGeom>
            <a:noFill/>
          </p:spPr>
          <p:txBody>
            <a:bodyPr wrap="square" rtlCol="0">
              <a:spAutoFit/>
            </a:bodyPr>
            <a:lstStyle/>
            <a:p>
              <a:pPr algn="just" fontAlgn="base">
                <a:spcBef>
                  <a:spcPct val="0"/>
                </a:spcBef>
                <a:spcAft>
                  <a:spcPct val="0"/>
                </a:spcAft>
              </a:pPr>
              <a:r>
                <a:rPr lang="es-MX" sz="1600" dirty="0">
                  <a:solidFill>
                    <a:schemeClr val="bg1"/>
                  </a:solidFill>
                  <a:latin typeface="+mj-lt"/>
                </a:rPr>
                <a:t>En alianza </a:t>
              </a:r>
              <a:r>
                <a:rPr lang="es-MX" sz="1600" dirty="0" smtClean="0">
                  <a:solidFill>
                    <a:schemeClr val="bg1"/>
                  </a:solidFill>
                  <a:latin typeface="+mj-lt"/>
                </a:rPr>
                <a:t>con iDE de Honduras, se implementarán sistemas </a:t>
              </a:r>
              <a:r>
                <a:rPr lang="es-MX" sz="1600" dirty="0">
                  <a:solidFill>
                    <a:schemeClr val="bg1"/>
                  </a:solidFill>
                  <a:latin typeface="+mj-lt"/>
                </a:rPr>
                <a:t>de riego de baja presión de 50mts2 para asegurar la producción de los huertos familiares.</a:t>
              </a:r>
              <a:endParaRPr lang="es-GT" sz="1600" dirty="0">
                <a:solidFill>
                  <a:schemeClr val="bg1"/>
                </a:solidFill>
                <a:latin typeface="+mj-lt"/>
              </a:endParaRPr>
            </a:p>
          </p:txBody>
        </p:sp>
      </p:grpSp>
      <p:grpSp>
        <p:nvGrpSpPr>
          <p:cNvPr id="5" name="4 Grupo"/>
          <p:cNvGrpSpPr/>
          <p:nvPr/>
        </p:nvGrpSpPr>
        <p:grpSpPr>
          <a:xfrm>
            <a:off x="2880320" y="3340149"/>
            <a:ext cx="6056691" cy="1384995"/>
            <a:chOff x="2304256" y="3340149"/>
            <a:chExt cx="6056691" cy="1384995"/>
          </a:xfrm>
        </p:grpSpPr>
        <p:sp>
          <p:nvSpPr>
            <p:cNvPr id="4" name="3 Rectángulo"/>
            <p:cNvSpPr/>
            <p:nvPr/>
          </p:nvSpPr>
          <p:spPr>
            <a:xfrm>
              <a:off x="2304256" y="3356992"/>
              <a:ext cx="219573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smtClean="0">
                  <a:solidFill>
                    <a:schemeClr val="bg1"/>
                  </a:solidFill>
                </a:rPr>
                <a:t>Mejoramiento de procesos de pos-cosecha e inocuidad de hortalizas </a:t>
              </a:r>
              <a:endParaRPr lang="es-ES" b="1" dirty="0">
                <a:solidFill>
                  <a:schemeClr val="bg1"/>
                </a:solidFill>
              </a:endParaRPr>
            </a:p>
          </p:txBody>
        </p:sp>
        <p:sp>
          <p:nvSpPr>
            <p:cNvPr id="6" name="5 CuadroTexto"/>
            <p:cNvSpPr txBox="1"/>
            <p:nvPr/>
          </p:nvSpPr>
          <p:spPr>
            <a:xfrm>
              <a:off x="4716016" y="3340149"/>
              <a:ext cx="3644931" cy="1384995"/>
            </a:xfrm>
            <a:prstGeom prst="rect">
              <a:avLst/>
            </a:prstGeom>
            <a:noFill/>
          </p:spPr>
          <p:txBody>
            <a:bodyPr wrap="square" rtlCol="0">
              <a:spAutoFit/>
            </a:bodyPr>
            <a:lstStyle/>
            <a:p>
              <a:pPr lvl="0" fontAlgn="base">
                <a:spcBef>
                  <a:spcPct val="0"/>
                </a:spcBef>
                <a:spcAft>
                  <a:spcPct val="0"/>
                </a:spcAft>
              </a:pPr>
              <a:r>
                <a:rPr lang="es-ES" sz="2000" b="1" dirty="0" smtClean="0">
                  <a:solidFill>
                    <a:schemeClr val="bg1"/>
                  </a:solidFill>
                  <a:latin typeface="+mj-lt"/>
                </a:rPr>
                <a:t>3,054</a:t>
              </a:r>
              <a:r>
                <a:rPr lang="es-ES" sz="2000" dirty="0" smtClean="0">
                  <a:solidFill>
                    <a:schemeClr val="bg1"/>
                  </a:solidFill>
                  <a:latin typeface="+mj-lt"/>
                </a:rPr>
                <a:t> </a:t>
              </a:r>
              <a:r>
                <a:rPr lang="es-ES" sz="1600" dirty="0" smtClean="0">
                  <a:solidFill>
                    <a:schemeClr val="bg1"/>
                  </a:solidFill>
                  <a:latin typeface="+mj-lt"/>
                </a:rPr>
                <a:t> productores cuentan con cestas plásticas  para mejorar </a:t>
              </a:r>
              <a:r>
                <a:rPr lang="es-ES" sz="1600" dirty="0">
                  <a:solidFill>
                    <a:schemeClr val="bg1"/>
                  </a:solidFill>
                  <a:latin typeface="+mj-lt"/>
                </a:rPr>
                <a:t>la calidad e inocuidad de  </a:t>
              </a:r>
              <a:r>
                <a:rPr lang="es-ES" sz="1600" dirty="0" smtClean="0">
                  <a:solidFill>
                    <a:schemeClr val="bg1"/>
                  </a:solidFill>
                  <a:latin typeface="+mj-lt"/>
                </a:rPr>
                <a:t>hortalizas de </a:t>
              </a:r>
              <a:r>
                <a:rPr lang="es-ES" sz="1600" dirty="0">
                  <a:solidFill>
                    <a:schemeClr val="bg1"/>
                  </a:solidFill>
                  <a:latin typeface="+mj-lt"/>
                </a:rPr>
                <a:t>exportación, </a:t>
              </a:r>
              <a:r>
                <a:rPr lang="es-ES" sz="1600" dirty="0" smtClean="0">
                  <a:solidFill>
                    <a:schemeClr val="bg1"/>
                  </a:solidFill>
                  <a:latin typeface="+mj-lt"/>
                </a:rPr>
                <a:t> en </a:t>
              </a:r>
              <a:r>
                <a:rPr lang="es-ES" sz="1600" dirty="0">
                  <a:solidFill>
                    <a:schemeClr val="bg1"/>
                  </a:solidFill>
                  <a:latin typeface="+mj-lt"/>
                </a:rPr>
                <a:t>el manejo post-cosecha de la producción en campo.</a:t>
              </a:r>
            </a:p>
          </p:txBody>
        </p:sp>
      </p:grpSp>
      <p:grpSp>
        <p:nvGrpSpPr>
          <p:cNvPr id="7" name="6 Grupo"/>
          <p:cNvGrpSpPr/>
          <p:nvPr/>
        </p:nvGrpSpPr>
        <p:grpSpPr>
          <a:xfrm>
            <a:off x="2915816" y="1483700"/>
            <a:ext cx="6048672" cy="1296144"/>
            <a:chOff x="2339752" y="1483700"/>
            <a:chExt cx="6048672" cy="1296144"/>
          </a:xfrm>
        </p:grpSpPr>
        <p:sp>
          <p:nvSpPr>
            <p:cNvPr id="11" name="10 Rectángulo"/>
            <p:cNvSpPr/>
            <p:nvPr/>
          </p:nvSpPr>
          <p:spPr>
            <a:xfrm>
              <a:off x="2339752" y="1483700"/>
              <a:ext cx="219573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4000" b="1" dirty="0" smtClean="0">
                  <a:solidFill>
                    <a:schemeClr val="bg1"/>
                  </a:solidFill>
                </a:rPr>
                <a:t>2,200</a:t>
              </a:r>
            </a:p>
            <a:p>
              <a:r>
                <a:rPr lang="es-GT" b="1" dirty="0" smtClean="0">
                  <a:solidFill>
                    <a:schemeClr val="bg1"/>
                  </a:solidFill>
                </a:rPr>
                <a:t>Hogares beneficiados con semilla de frijol mejorada</a:t>
              </a:r>
              <a:endParaRPr lang="es-ES" b="1" dirty="0">
                <a:solidFill>
                  <a:schemeClr val="bg1"/>
                </a:solidFill>
              </a:endParaRPr>
            </a:p>
          </p:txBody>
        </p:sp>
        <p:sp>
          <p:nvSpPr>
            <p:cNvPr id="12" name="11 CuadroTexto"/>
            <p:cNvSpPr txBox="1"/>
            <p:nvPr/>
          </p:nvSpPr>
          <p:spPr>
            <a:xfrm>
              <a:off x="4716015" y="1631702"/>
              <a:ext cx="3672409" cy="1077218"/>
            </a:xfrm>
            <a:prstGeom prst="rect">
              <a:avLst/>
            </a:prstGeom>
            <a:noFill/>
          </p:spPr>
          <p:txBody>
            <a:bodyPr wrap="square" rtlCol="0">
              <a:spAutoFit/>
            </a:bodyPr>
            <a:lstStyle/>
            <a:p>
              <a:pPr lvl="0" algn="just" fontAlgn="base">
                <a:spcBef>
                  <a:spcPct val="0"/>
                </a:spcBef>
                <a:spcAft>
                  <a:spcPct val="0"/>
                </a:spcAft>
              </a:pPr>
              <a:r>
                <a:rPr lang="es-ES" sz="1600" dirty="0">
                  <a:solidFill>
                    <a:schemeClr val="bg1"/>
                  </a:solidFill>
                  <a:latin typeface="+mj-lt"/>
                </a:rPr>
                <a:t>En alianza con el </a:t>
              </a:r>
              <a:r>
                <a:rPr lang="es-ES" sz="1600" dirty="0" smtClean="0">
                  <a:solidFill>
                    <a:schemeClr val="bg1"/>
                  </a:solidFill>
                  <a:latin typeface="+mj-lt"/>
                </a:rPr>
                <a:t>Programa de Más Frijol se distribuyó semilla </a:t>
              </a:r>
              <a:r>
                <a:rPr lang="es-ES" sz="1600" dirty="0">
                  <a:solidFill>
                    <a:schemeClr val="bg1"/>
                  </a:solidFill>
                  <a:latin typeface="+mj-lt"/>
                </a:rPr>
                <a:t>de frijol mejorada para aumentar la producción y mejorar la calidad  nutricional de las familias.</a:t>
              </a:r>
            </a:p>
          </p:txBody>
        </p:sp>
      </p:grpSp>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157401"/>
            <a:ext cx="2750734" cy="193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lroman\Dropbox\MEJORES FOTOS  2013-2014\ADINA\DSC_0367_2508.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706" y="3078174"/>
            <a:ext cx="2752439" cy="18918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roman\Dropbox\MEJORES FOTOS  2013-2014\APRODEFI-ARTESANIAS-RIEGO-GOTEO\DSC_7137_2159.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706" y="5027139"/>
            <a:ext cx="2752440" cy="1926491"/>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
          <p:cNvSpPr txBox="1"/>
          <p:nvPr/>
        </p:nvSpPr>
        <p:spPr>
          <a:xfrm>
            <a:off x="5220072" y="188640"/>
            <a:ext cx="3923928" cy="830997"/>
          </a:xfrm>
          <a:prstGeom prst="rect">
            <a:avLst/>
          </a:prstGeom>
          <a:noFill/>
        </p:spPr>
        <p:txBody>
          <a:bodyPr wrap="square" rtlCol="0">
            <a:spAutoFit/>
          </a:bodyPr>
          <a:lstStyle/>
          <a:p>
            <a:pPr algn="r"/>
            <a:r>
              <a:rPr lang="es-GT" sz="2400" dirty="0" smtClean="0">
                <a:solidFill>
                  <a:schemeClr val="bg1"/>
                </a:solidFill>
                <a:latin typeface="Glober Bold"/>
                <a:cs typeface="Glober Bold"/>
              </a:rPr>
              <a:t>Mejoramiento productividad agrícola</a:t>
            </a:r>
            <a:endParaRPr lang="es-GT" sz="2400" dirty="0">
              <a:solidFill>
                <a:schemeClr val="bg1"/>
              </a:solidFill>
              <a:latin typeface="Glober Bold"/>
              <a:cs typeface="Glober Bold"/>
            </a:endParaRPr>
          </a:p>
        </p:txBody>
      </p:sp>
    </p:spTree>
    <p:extLst>
      <p:ext uri="{BB962C8B-B14F-4D97-AF65-F5344CB8AC3E}">
        <p14:creationId xmlns:p14="http://schemas.microsoft.com/office/powerpoint/2010/main" val="223860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Fortalecimiento de capacidades</a:t>
            </a:r>
            <a:endParaRPr lang="es-GT" sz="2200" b="1" dirty="0">
              <a:solidFill>
                <a:schemeClr val="accent3">
                  <a:lumMod val="75000"/>
                </a:schemeClr>
              </a:solidFill>
            </a:endParaRPr>
          </a:p>
        </p:txBody>
      </p:sp>
      <p:sp>
        <p:nvSpPr>
          <p:cNvPr id="28" name="Rectangle 27"/>
          <p:cNvSpPr/>
          <p:nvPr/>
        </p:nvSpPr>
        <p:spPr>
          <a:xfrm>
            <a:off x="3995936" y="199556"/>
            <a:ext cx="4928674" cy="781752"/>
          </a:xfrm>
          <a:prstGeom prst="rect">
            <a:avLst/>
          </a:prstGeom>
        </p:spPr>
        <p:txBody>
          <a:bodyPr wrap="square">
            <a:spAutoFit/>
          </a:bodyPr>
          <a:lstStyle/>
          <a:p>
            <a:pPr algn="r">
              <a:lnSpc>
                <a:spcPct val="80000"/>
              </a:lnSpc>
            </a:pPr>
            <a:r>
              <a:rPr lang="es-ES_tradnl" sz="2800" b="1" dirty="0" smtClean="0">
                <a:solidFill>
                  <a:srgbClr val="FFFFFF"/>
                </a:solidFill>
                <a:latin typeface="Arial"/>
                <a:cs typeface="Arial"/>
              </a:rPr>
              <a:t>Capacitaciones </a:t>
            </a:r>
          </a:p>
          <a:p>
            <a:pPr algn="r">
              <a:lnSpc>
                <a:spcPct val="80000"/>
              </a:lnSpc>
            </a:pPr>
            <a:r>
              <a:rPr lang="es-ES_tradnl" sz="2800" b="1" dirty="0" smtClean="0">
                <a:solidFill>
                  <a:srgbClr val="FFFFFF"/>
                </a:solidFill>
                <a:latin typeface="Arial"/>
                <a:cs typeface="Arial"/>
              </a:rPr>
              <a:t>equipo técnico</a:t>
            </a:r>
            <a:endParaRPr lang="es-ES_tradnl" sz="2800" b="1" dirty="0">
              <a:solidFill>
                <a:srgbClr val="FFFFFF"/>
              </a:solidFill>
              <a:latin typeface="Arial"/>
              <a:cs typeface="Arial"/>
            </a:endParaRPr>
          </a:p>
        </p:txBody>
      </p:sp>
      <p:sp>
        <p:nvSpPr>
          <p:cNvPr id="30" name="7 CuadroTexto"/>
          <p:cNvSpPr txBox="1"/>
          <p:nvPr/>
        </p:nvSpPr>
        <p:spPr>
          <a:xfrm>
            <a:off x="2915816" y="1230565"/>
            <a:ext cx="5353087" cy="1569660"/>
          </a:xfrm>
          <a:prstGeom prst="rect">
            <a:avLst/>
          </a:prstGeom>
          <a:noFill/>
        </p:spPr>
        <p:txBody>
          <a:bodyPr wrap="square" rtlCol="0">
            <a:spAutoFit/>
          </a:bodyPr>
          <a:lstStyle/>
          <a:p>
            <a:pPr algn="just"/>
            <a:r>
              <a:rPr lang="es-GT" sz="1600" dirty="0" smtClean="0">
                <a:solidFill>
                  <a:srgbClr val="FFFFFF"/>
                </a:solidFill>
                <a:latin typeface="+mj-lt"/>
                <a:cs typeface="Arial"/>
              </a:rPr>
              <a:t>- Técnicas </a:t>
            </a:r>
            <a:r>
              <a:rPr lang="es-GT" sz="1600" dirty="0">
                <a:solidFill>
                  <a:srgbClr val="FFFFFF"/>
                </a:solidFill>
                <a:latin typeface="+mj-lt"/>
                <a:cs typeface="Arial"/>
              </a:rPr>
              <a:t>metodológicas necesarias para </a:t>
            </a:r>
            <a:r>
              <a:rPr lang="es-GT" sz="1600" dirty="0" smtClean="0">
                <a:solidFill>
                  <a:srgbClr val="FFFFFF"/>
                </a:solidFill>
                <a:latin typeface="+mj-lt"/>
                <a:cs typeface="Arial"/>
              </a:rPr>
              <a:t>implementar un enfoque  </a:t>
            </a:r>
            <a:r>
              <a:rPr lang="es-GT" sz="1600" dirty="0">
                <a:solidFill>
                  <a:srgbClr val="FFFFFF"/>
                </a:solidFill>
                <a:latin typeface="+mj-lt"/>
                <a:cs typeface="Arial"/>
              </a:rPr>
              <a:t>de </a:t>
            </a:r>
            <a:r>
              <a:rPr lang="es-GT" sz="1600" dirty="0" smtClean="0">
                <a:solidFill>
                  <a:srgbClr val="FFFFFF"/>
                </a:solidFill>
                <a:latin typeface="+mj-lt"/>
                <a:cs typeface="Arial"/>
              </a:rPr>
              <a:t>extensionismo rural. </a:t>
            </a:r>
          </a:p>
          <a:p>
            <a:pPr algn="just"/>
            <a:r>
              <a:rPr lang="es-GT" sz="1500" dirty="0" smtClean="0">
                <a:solidFill>
                  <a:srgbClr val="FFFFFF"/>
                </a:solidFill>
                <a:latin typeface="Arial"/>
                <a:cs typeface="Arial"/>
              </a:rPr>
              <a:t>- </a:t>
            </a:r>
            <a:r>
              <a:rPr lang="es-GT" sz="1600" dirty="0" smtClean="0">
                <a:solidFill>
                  <a:srgbClr val="FFFFFF"/>
                </a:solidFill>
                <a:latin typeface="+mj-lt"/>
                <a:cs typeface="Arial"/>
              </a:rPr>
              <a:t>BPAS para conocer </a:t>
            </a:r>
            <a:r>
              <a:rPr lang="es-GT" sz="1600" dirty="0">
                <a:solidFill>
                  <a:srgbClr val="FFFFFF"/>
                </a:solidFill>
                <a:latin typeface="+mj-lt"/>
                <a:cs typeface="Arial"/>
              </a:rPr>
              <a:t>y aplicar </a:t>
            </a:r>
            <a:r>
              <a:rPr lang="es-GT" sz="1600" dirty="0" smtClean="0">
                <a:solidFill>
                  <a:srgbClr val="FFFFFF"/>
                </a:solidFill>
                <a:latin typeface="+mj-lt"/>
                <a:cs typeface="Arial"/>
              </a:rPr>
              <a:t>medidas </a:t>
            </a:r>
            <a:r>
              <a:rPr lang="es-GT" sz="1600" dirty="0">
                <a:solidFill>
                  <a:srgbClr val="FFFFFF"/>
                </a:solidFill>
                <a:latin typeface="+mj-lt"/>
                <a:cs typeface="Arial"/>
              </a:rPr>
              <a:t>de seguridad que garantizan la inocuidad del producto, la salud del productor y el cuidado del medio </a:t>
            </a:r>
            <a:r>
              <a:rPr lang="es-GT" sz="1600" dirty="0" smtClean="0">
                <a:solidFill>
                  <a:srgbClr val="FFFFFF"/>
                </a:solidFill>
                <a:latin typeface="+mj-lt"/>
                <a:cs typeface="Arial"/>
              </a:rPr>
              <a:t>ambiente de acuerdo a la normativa GLOBAL G.A.P.</a:t>
            </a:r>
          </a:p>
        </p:txBody>
      </p:sp>
      <p:sp>
        <p:nvSpPr>
          <p:cNvPr id="32" name="9 CuadroTexto"/>
          <p:cNvSpPr txBox="1"/>
          <p:nvPr/>
        </p:nvSpPr>
        <p:spPr>
          <a:xfrm>
            <a:off x="2987824" y="3185680"/>
            <a:ext cx="5281079" cy="1077218"/>
          </a:xfrm>
          <a:prstGeom prst="rect">
            <a:avLst/>
          </a:prstGeom>
          <a:noFill/>
        </p:spPr>
        <p:txBody>
          <a:bodyPr wrap="square" rtlCol="0">
            <a:spAutoFit/>
          </a:bodyPr>
          <a:lstStyle/>
          <a:p>
            <a:pPr algn="just"/>
            <a:r>
              <a:rPr lang="es-MX" sz="1600" dirty="0" smtClean="0">
                <a:solidFill>
                  <a:srgbClr val="FFFFFF"/>
                </a:solidFill>
                <a:latin typeface="+mj-lt"/>
                <a:cs typeface="Arial"/>
              </a:rPr>
              <a:t>A través de la alianza con la Comisión de Laboratorios de AGEXPORT se realizó el “Día agrícola” para conocer los proceso técnicos para la toma de muestras de laboratorios en suelos, agua y </a:t>
            </a:r>
            <a:r>
              <a:rPr lang="es-MX" sz="1600" dirty="0" err="1" smtClean="0">
                <a:solidFill>
                  <a:srgbClr val="FFFFFF"/>
                </a:solidFill>
                <a:latin typeface="+mj-lt"/>
                <a:cs typeface="Arial"/>
              </a:rPr>
              <a:t>colinesterasa</a:t>
            </a:r>
            <a:r>
              <a:rPr lang="es-MX" sz="1600" dirty="0" smtClean="0">
                <a:solidFill>
                  <a:srgbClr val="FFFFFF"/>
                </a:solidFill>
                <a:latin typeface="+mj-lt"/>
                <a:cs typeface="Arial"/>
              </a:rPr>
              <a:t> (buenas prácticas agrícolas)</a:t>
            </a:r>
            <a:endParaRPr lang="es-GT" sz="1600" dirty="0">
              <a:solidFill>
                <a:srgbClr val="FFFFFF"/>
              </a:solidFill>
              <a:latin typeface="+mj-lt"/>
              <a:cs typeface="Arial"/>
            </a:endParaRPr>
          </a:p>
        </p:txBody>
      </p:sp>
      <p:sp>
        <p:nvSpPr>
          <p:cNvPr id="2" name="Rectangle 1"/>
          <p:cNvSpPr/>
          <p:nvPr/>
        </p:nvSpPr>
        <p:spPr>
          <a:xfrm>
            <a:off x="-1872208" y="2939459"/>
            <a:ext cx="4572000" cy="1569661"/>
          </a:xfrm>
          <a:prstGeom prst="rect">
            <a:avLst/>
          </a:prstGeom>
        </p:spPr>
        <p:txBody>
          <a:bodyPr>
            <a:spAutoFit/>
          </a:bodyPr>
          <a:lstStyle/>
          <a:p>
            <a:pPr algn="r"/>
            <a:r>
              <a:rPr lang="es-MX" sz="5400" b="1" dirty="0">
                <a:solidFill>
                  <a:srgbClr val="FFFFFF"/>
                </a:solidFill>
                <a:latin typeface="Arial"/>
                <a:cs typeface="Arial"/>
              </a:rPr>
              <a:t>60</a:t>
            </a:r>
            <a:endParaRPr lang="es-MX" sz="3600" b="1" dirty="0">
              <a:solidFill>
                <a:srgbClr val="FFFFFF"/>
              </a:solidFill>
              <a:latin typeface="Arial"/>
              <a:cs typeface="Arial"/>
            </a:endParaRPr>
          </a:p>
          <a:p>
            <a:pPr algn="r"/>
            <a:r>
              <a:rPr lang="es-MX" sz="1400" b="1" dirty="0">
                <a:solidFill>
                  <a:srgbClr val="FFFFFF"/>
                </a:solidFill>
                <a:latin typeface="Arial"/>
                <a:cs typeface="Arial"/>
              </a:rPr>
              <a:t>Técnicos y promotores</a:t>
            </a:r>
          </a:p>
          <a:p>
            <a:pPr algn="r"/>
            <a:r>
              <a:rPr lang="es-MX" sz="1400" b="1" dirty="0">
                <a:solidFill>
                  <a:srgbClr val="FFFFFF"/>
                </a:solidFill>
                <a:latin typeface="Arial"/>
                <a:cs typeface="Arial"/>
              </a:rPr>
              <a:t>Capacitados en recolección </a:t>
            </a:r>
          </a:p>
          <a:p>
            <a:pPr algn="r"/>
            <a:r>
              <a:rPr lang="es-MX" sz="1400" b="1" dirty="0">
                <a:solidFill>
                  <a:srgbClr val="FFFFFF"/>
                </a:solidFill>
                <a:latin typeface="Arial"/>
                <a:cs typeface="Arial"/>
              </a:rPr>
              <a:t>de muestras</a:t>
            </a:r>
            <a:endParaRPr lang="es-ES" sz="1400" b="1" dirty="0">
              <a:solidFill>
                <a:srgbClr val="FFFFFF"/>
              </a:solidFill>
              <a:latin typeface="Arial"/>
              <a:cs typeface="Arial"/>
            </a:endParaRPr>
          </a:p>
        </p:txBody>
      </p:sp>
      <p:sp>
        <p:nvSpPr>
          <p:cNvPr id="3" name="Rectangle 2"/>
          <p:cNvSpPr/>
          <p:nvPr/>
        </p:nvSpPr>
        <p:spPr>
          <a:xfrm>
            <a:off x="-242636" y="908720"/>
            <a:ext cx="2906952" cy="1785104"/>
          </a:xfrm>
          <a:prstGeom prst="rect">
            <a:avLst/>
          </a:prstGeom>
        </p:spPr>
        <p:txBody>
          <a:bodyPr wrap="square">
            <a:spAutoFit/>
          </a:bodyPr>
          <a:lstStyle/>
          <a:p>
            <a:pPr algn="r"/>
            <a:r>
              <a:rPr lang="es-MX" sz="5400" b="1" dirty="0">
                <a:solidFill>
                  <a:srgbClr val="FFFFFF"/>
                </a:solidFill>
                <a:latin typeface="Arial"/>
                <a:cs typeface="Arial"/>
              </a:rPr>
              <a:t>49</a:t>
            </a:r>
          </a:p>
          <a:p>
            <a:pPr algn="r"/>
            <a:r>
              <a:rPr lang="es-MX" sz="1400" b="1" dirty="0">
                <a:solidFill>
                  <a:srgbClr val="FFFFFF"/>
                </a:solidFill>
                <a:latin typeface="Arial"/>
                <a:cs typeface="Arial"/>
              </a:rPr>
              <a:t>Técnicos y promotores </a:t>
            </a:r>
            <a:endParaRPr lang="es-MX" sz="1400" b="1" dirty="0" smtClean="0">
              <a:solidFill>
                <a:srgbClr val="FFFFFF"/>
              </a:solidFill>
              <a:latin typeface="Arial"/>
              <a:cs typeface="Arial"/>
            </a:endParaRPr>
          </a:p>
          <a:p>
            <a:pPr algn="r"/>
            <a:r>
              <a:rPr lang="es-MX" sz="1400" b="1" dirty="0" smtClean="0">
                <a:solidFill>
                  <a:srgbClr val="FFFFFF"/>
                </a:solidFill>
                <a:latin typeface="Arial"/>
                <a:cs typeface="Arial"/>
              </a:rPr>
              <a:t>de  </a:t>
            </a:r>
            <a:r>
              <a:rPr lang="es-MX" sz="1400" b="1" dirty="0">
                <a:solidFill>
                  <a:srgbClr val="FFFFFF"/>
                </a:solidFill>
                <a:latin typeface="Arial"/>
                <a:cs typeface="Arial"/>
              </a:rPr>
              <a:t>cadenas de </a:t>
            </a:r>
            <a:r>
              <a:rPr lang="es-MX" sz="1400" b="1" dirty="0" smtClean="0">
                <a:solidFill>
                  <a:srgbClr val="FFFFFF"/>
                </a:solidFill>
                <a:latin typeface="Arial"/>
                <a:cs typeface="Arial"/>
              </a:rPr>
              <a:t>hortalizas capacitados en técnicas de extensión rural</a:t>
            </a:r>
            <a:endParaRPr lang="es-ES" sz="1400" b="1" dirty="0">
              <a:solidFill>
                <a:srgbClr val="FFFFFF"/>
              </a:solidFill>
              <a:latin typeface="Arial"/>
              <a:cs typeface="Arial"/>
            </a:endParaRPr>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48064" y="4797152"/>
            <a:ext cx="3995936" cy="206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4797152"/>
            <a:ext cx="5148064"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p:nvPr/>
        </p:nvCxnSpPr>
        <p:spPr>
          <a:xfrm>
            <a:off x="2699792" y="1230565"/>
            <a:ext cx="0" cy="139473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699792" y="2742733"/>
            <a:ext cx="0" cy="129614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850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Planes de Mitigación Ambiental</a:t>
            </a:r>
            <a:endParaRPr lang="es-GT" sz="2200" b="1" dirty="0">
              <a:solidFill>
                <a:schemeClr val="accent3">
                  <a:lumMod val="75000"/>
                </a:schemeClr>
              </a:solidFill>
            </a:endParaRPr>
          </a:p>
        </p:txBody>
      </p:sp>
      <p:graphicFrame>
        <p:nvGraphicFramePr>
          <p:cNvPr id="5" name="4 Diagrama"/>
          <p:cNvGraphicFramePr/>
          <p:nvPr>
            <p:extLst>
              <p:ext uri="{D42A27DB-BD31-4B8C-83A1-F6EECF244321}">
                <p14:modId xmlns:p14="http://schemas.microsoft.com/office/powerpoint/2010/main" val="3966883182"/>
              </p:ext>
            </p:extLst>
          </p:nvPr>
        </p:nvGraphicFramePr>
        <p:xfrm>
          <a:off x="-504056" y="2204864"/>
          <a:ext cx="586814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uadroTexto"/>
          <p:cNvSpPr txBox="1"/>
          <p:nvPr/>
        </p:nvSpPr>
        <p:spPr>
          <a:xfrm>
            <a:off x="35496" y="1124744"/>
            <a:ext cx="4968552" cy="923330"/>
          </a:xfrm>
          <a:prstGeom prst="rect">
            <a:avLst/>
          </a:prstGeom>
          <a:noFill/>
        </p:spPr>
        <p:txBody>
          <a:bodyPr wrap="square" rtlCol="0">
            <a:spAutoFit/>
          </a:bodyPr>
          <a:lstStyle/>
          <a:p>
            <a:pPr algn="ctr"/>
            <a:r>
              <a:rPr lang="es-MX" b="1" dirty="0">
                <a:solidFill>
                  <a:schemeClr val="bg1"/>
                </a:solidFill>
                <a:latin typeface="Arial"/>
                <a:cs typeface="Arial"/>
              </a:rPr>
              <a:t>Elaboración y </a:t>
            </a:r>
            <a:r>
              <a:rPr lang="es-MX" b="1" dirty="0" smtClean="0">
                <a:solidFill>
                  <a:schemeClr val="bg1"/>
                </a:solidFill>
                <a:latin typeface="Arial"/>
                <a:cs typeface="Arial"/>
              </a:rPr>
              <a:t>aprobación </a:t>
            </a:r>
            <a:r>
              <a:rPr lang="es-MX" b="1" dirty="0">
                <a:solidFill>
                  <a:schemeClr val="bg1"/>
                </a:solidFill>
                <a:latin typeface="Arial"/>
                <a:cs typeface="Arial"/>
              </a:rPr>
              <a:t>del Plan de Acción de Uso Seguro de Pesticidas–SUAP- </a:t>
            </a:r>
            <a:endParaRPr lang="es-GT" b="1" dirty="0">
              <a:solidFill>
                <a:schemeClr val="bg1"/>
              </a:solidFill>
              <a:latin typeface="Arial"/>
              <a:cs typeface="Arial"/>
            </a:endParaRPr>
          </a:p>
        </p:txBody>
      </p:sp>
      <p:pic>
        <p:nvPicPr>
          <p:cNvPr id="2050" name="Picture 2"/>
          <p:cNvPicPr>
            <a:picLocks noChangeAspect="1" noChangeArrowheads="1"/>
          </p:cNvPicPr>
          <p:nvPr/>
        </p:nvPicPr>
        <p:blipFill>
          <a:blip r:embed="rId8" cstate="print"/>
          <a:srcRect/>
          <a:stretch>
            <a:fillRect/>
          </a:stretch>
        </p:blipFill>
        <p:spPr bwMode="auto">
          <a:xfrm rot="318389">
            <a:off x="5811916" y="882753"/>
            <a:ext cx="2091164" cy="261010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489135" y="229177"/>
            <a:ext cx="4422336" cy="437043"/>
          </a:xfrm>
          <a:prstGeom prst="rect">
            <a:avLst/>
          </a:prstGeom>
        </p:spPr>
        <p:txBody>
          <a:bodyPr wrap="square">
            <a:spAutoFit/>
          </a:bodyPr>
          <a:lstStyle/>
          <a:p>
            <a:pPr algn="ctr">
              <a:lnSpc>
                <a:spcPct val="80000"/>
              </a:lnSpc>
            </a:pPr>
            <a:r>
              <a:rPr lang="es-ES_tradnl" sz="2800" b="1" dirty="0" smtClean="0">
                <a:solidFill>
                  <a:srgbClr val="FFFFFF"/>
                </a:solidFill>
                <a:latin typeface="Arial"/>
                <a:cs typeface="Arial"/>
              </a:rPr>
              <a:t>Gestión ambiental</a:t>
            </a:r>
            <a:endParaRPr lang="es-ES_tradnl" sz="2800" b="1" dirty="0">
              <a:solidFill>
                <a:srgbClr val="FFFFFF"/>
              </a:solidFill>
              <a:latin typeface="Arial"/>
              <a:cs typeface="Arial"/>
            </a:endParaRPr>
          </a:p>
        </p:txBody>
      </p:sp>
      <p:pic>
        <p:nvPicPr>
          <p:cNvPr id="10" name="Picture 2" descr="F:\Fotos Ing. VHGM\Agricultura protegid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6532" y="3583961"/>
            <a:ext cx="3238842" cy="2358262"/>
          </a:xfrm>
          <a:prstGeom prst="rect">
            <a:avLst/>
          </a:prstGeom>
          <a:noFill/>
          <a:extLst>
            <a:ext uri="{909E8E84-426E-40DD-AFC4-6F175D3DCCD1}">
              <a14:hiddenFill xmlns:a14="http://schemas.microsoft.com/office/drawing/2010/main">
                <a:solidFill>
                  <a:srgbClr val="FFFFFF"/>
                </a:solidFill>
              </a14:hiddenFill>
            </a:ext>
          </a:extLst>
        </p:spPr>
      </p:pic>
      <p:pic>
        <p:nvPicPr>
          <p:cNvPr id="11" name="10 Imagen" descr="logo_RVCP_esp.jpg"/>
          <p:cNvPicPr>
            <a:picLocks noChangeAspect="1"/>
          </p:cNvPicPr>
          <p:nvPr/>
        </p:nvPicPr>
        <p:blipFill>
          <a:blip r:embed="rId10" cstate="print"/>
          <a:stretch>
            <a:fillRect/>
          </a:stretch>
        </p:blipFill>
        <p:spPr>
          <a:xfrm>
            <a:off x="5868144" y="6344088"/>
            <a:ext cx="3252330" cy="472483"/>
          </a:xfrm>
          <a:prstGeom prst="rect">
            <a:avLst/>
          </a:prstGeom>
        </p:spPr>
      </p:pic>
    </p:spTree>
    <p:extLst>
      <p:ext uri="{BB962C8B-B14F-4D97-AF65-F5344CB8AC3E}">
        <p14:creationId xmlns:p14="http://schemas.microsoft.com/office/powerpoint/2010/main" val="3645561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37093" y="188640"/>
            <a:ext cx="4606907" cy="781752"/>
          </a:xfrm>
          <a:prstGeom prst="rect">
            <a:avLst/>
          </a:prstGeom>
        </p:spPr>
        <p:txBody>
          <a:bodyPr wrap="square">
            <a:spAutoFit/>
          </a:bodyPr>
          <a:lstStyle/>
          <a:p>
            <a:pPr algn="r">
              <a:lnSpc>
                <a:spcPct val="80000"/>
              </a:lnSpc>
            </a:pPr>
            <a:r>
              <a:rPr lang="es-ES_tradnl" sz="2800" b="1" dirty="0" smtClean="0">
                <a:solidFill>
                  <a:srgbClr val="FFFFFF"/>
                </a:solidFill>
                <a:latin typeface="Arial"/>
                <a:cs typeface="Arial"/>
              </a:rPr>
              <a:t>Adaptación al cambio climático</a:t>
            </a:r>
            <a:endParaRPr lang="es-ES_tradnl" sz="2800" b="1" dirty="0">
              <a:solidFill>
                <a:srgbClr val="FFFFFF"/>
              </a:solidFill>
              <a:latin typeface="Arial"/>
              <a:cs typeface="Arial"/>
            </a:endParaRPr>
          </a:p>
        </p:txBody>
      </p:sp>
      <p:sp>
        <p:nvSpPr>
          <p:cNvPr id="23" name="4 Rectángulo"/>
          <p:cNvSpPr/>
          <p:nvPr/>
        </p:nvSpPr>
        <p:spPr>
          <a:xfrm>
            <a:off x="1123398" y="1232013"/>
            <a:ext cx="3081587"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1400" b="1" dirty="0" smtClean="0">
                <a:solidFill>
                  <a:schemeClr val="bg1"/>
                </a:solidFill>
                <a:latin typeface="Arial"/>
                <a:cs typeface="Arial"/>
              </a:rPr>
              <a:t>Diagnósticos</a:t>
            </a:r>
            <a:endParaRPr lang="es-GT" sz="1400" b="1" dirty="0" smtClean="0">
              <a:solidFill>
                <a:schemeClr val="bg1"/>
              </a:solidFill>
              <a:latin typeface="Arial"/>
              <a:cs typeface="Arial"/>
            </a:endParaRPr>
          </a:p>
        </p:txBody>
      </p:sp>
      <p:sp>
        <p:nvSpPr>
          <p:cNvPr id="24" name="9 CuadroTexto"/>
          <p:cNvSpPr txBox="1"/>
          <p:nvPr/>
        </p:nvSpPr>
        <p:spPr>
          <a:xfrm>
            <a:off x="4331685" y="1248024"/>
            <a:ext cx="4653863" cy="784830"/>
          </a:xfrm>
          <a:prstGeom prst="rect">
            <a:avLst/>
          </a:prstGeom>
          <a:noFill/>
        </p:spPr>
        <p:txBody>
          <a:bodyPr wrap="square" rtlCol="0">
            <a:spAutoFit/>
          </a:bodyPr>
          <a:lstStyle/>
          <a:p>
            <a:r>
              <a:rPr lang="es-GT" sz="1500" dirty="0" smtClean="0">
                <a:solidFill>
                  <a:schemeClr val="bg1"/>
                </a:solidFill>
                <a:latin typeface="Arial"/>
                <a:cs typeface="Arial"/>
              </a:rPr>
              <a:t>Fueron realizados  para identificar situación actual en términos de uso y necesidades de  transferencia tecnológica.</a:t>
            </a:r>
            <a:endParaRPr lang="es-GT" sz="1500" dirty="0">
              <a:solidFill>
                <a:schemeClr val="bg1"/>
              </a:solidFill>
              <a:latin typeface="Arial"/>
              <a:cs typeface="Arial"/>
            </a:endParaRPr>
          </a:p>
        </p:txBody>
      </p:sp>
      <p:sp>
        <p:nvSpPr>
          <p:cNvPr id="25" name="10 Rectángulo"/>
          <p:cNvSpPr/>
          <p:nvPr/>
        </p:nvSpPr>
        <p:spPr>
          <a:xfrm>
            <a:off x="2235053" y="2636912"/>
            <a:ext cx="1984376"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1400" b="1" dirty="0" smtClean="0">
                <a:solidFill>
                  <a:schemeClr val="bg1"/>
                </a:solidFill>
                <a:latin typeface="Arial"/>
                <a:cs typeface="Arial"/>
              </a:rPr>
              <a:t>Prácticas para </a:t>
            </a:r>
          </a:p>
          <a:p>
            <a:pPr algn="r"/>
            <a:r>
              <a:rPr lang="es-MX" sz="1400" b="1" dirty="0" smtClean="0">
                <a:solidFill>
                  <a:schemeClr val="bg1"/>
                </a:solidFill>
                <a:latin typeface="Arial"/>
                <a:cs typeface="Arial"/>
              </a:rPr>
              <a:t>la mejora de los sistemas </a:t>
            </a:r>
          </a:p>
          <a:p>
            <a:pPr algn="r"/>
            <a:r>
              <a:rPr lang="es-MX" sz="1400" b="1" dirty="0" smtClean="0">
                <a:solidFill>
                  <a:schemeClr val="bg1"/>
                </a:solidFill>
                <a:latin typeface="Arial"/>
                <a:cs typeface="Arial"/>
              </a:rPr>
              <a:t>de producción</a:t>
            </a:r>
            <a:endParaRPr lang="es-ES" sz="1400" b="1" dirty="0">
              <a:solidFill>
                <a:schemeClr val="bg1"/>
              </a:solidFill>
              <a:latin typeface="Arial"/>
              <a:cs typeface="Arial"/>
            </a:endParaRPr>
          </a:p>
        </p:txBody>
      </p:sp>
      <p:sp>
        <p:nvSpPr>
          <p:cNvPr id="26" name="13 CuadroTexto"/>
          <p:cNvSpPr txBox="1"/>
          <p:nvPr/>
        </p:nvSpPr>
        <p:spPr>
          <a:xfrm>
            <a:off x="4386320" y="2296287"/>
            <a:ext cx="4599228" cy="1246495"/>
          </a:xfrm>
          <a:prstGeom prst="rect">
            <a:avLst/>
          </a:prstGeom>
          <a:noFill/>
        </p:spPr>
        <p:txBody>
          <a:bodyPr wrap="square" rtlCol="0">
            <a:spAutoFit/>
          </a:bodyPr>
          <a:lstStyle/>
          <a:p>
            <a:pPr algn="just"/>
            <a:r>
              <a:rPr lang="es-MX" sz="1500" dirty="0" smtClean="0">
                <a:solidFill>
                  <a:schemeClr val="bg1"/>
                </a:solidFill>
                <a:latin typeface="Arial"/>
                <a:cs typeface="Arial"/>
              </a:rPr>
              <a:t>De acuerdo a los diagnósticos, proyecciones y recomendaciones para la adaptación se están desarrollando instrumentos técnicas para el impulso de prácticas y tecnologías que se adapten a los sistemas de producción de las cadenas.</a:t>
            </a:r>
            <a:endParaRPr lang="es-GT" sz="1500" dirty="0" smtClean="0">
              <a:solidFill>
                <a:schemeClr val="bg1"/>
              </a:solidFill>
              <a:latin typeface="Arial"/>
              <a:cs typeface="Arial"/>
            </a:endParaRPr>
          </a:p>
        </p:txBody>
      </p:sp>
      <p:sp>
        <p:nvSpPr>
          <p:cNvPr id="27" name="14 Rectángulo"/>
          <p:cNvSpPr/>
          <p:nvPr/>
        </p:nvSpPr>
        <p:spPr>
          <a:xfrm>
            <a:off x="2597432" y="3878260"/>
            <a:ext cx="2232248"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500" b="1" dirty="0" smtClean="0">
                <a:solidFill>
                  <a:schemeClr val="bg1"/>
                </a:solidFill>
                <a:latin typeface="Arial"/>
                <a:cs typeface="Arial"/>
              </a:rPr>
              <a:t>Manuales</a:t>
            </a:r>
            <a:endParaRPr lang="es-ES" sz="1500" b="1" dirty="0">
              <a:solidFill>
                <a:schemeClr val="bg1"/>
              </a:solidFill>
              <a:latin typeface="Arial"/>
              <a:cs typeface="Arial"/>
            </a:endParaRPr>
          </a:p>
        </p:txBody>
      </p:sp>
      <p:sp>
        <p:nvSpPr>
          <p:cNvPr id="28" name="17 CuadroTexto"/>
          <p:cNvSpPr txBox="1"/>
          <p:nvPr/>
        </p:nvSpPr>
        <p:spPr>
          <a:xfrm>
            <a:off x="4386319" y="3833981"/>
            <a:ext cx="4738349" cy="954107"/>
          </a:xfrm>
          <a:prstGeom prst="rect">
            <a:avLst/>
          </a:prstGeom>
          <a:noFill/>
        </p:spPr>
        <p:txBody>
          <a:bodyPr wrap="square" rtlCol="0">
            <a:spAutoFit/>
          </a:bodyPr>
          <a:lstStyle/>
          <a:p>
            <a:pPr algn="just"/>
            <a:r>
              <a:rPr lang="es-GT" sz="1400" dirty="0" smtClean="0">
                <a:solidFill>
                  <a:schemeClr val="bg1"/>
                </a:solidFill>
                <a:latin typeface="Arial"/>
                <a:cs typeface="Arial"/>
              </a:rPr>
              <a:t>En los temas de Transferencia Tecnológica y de Buenas Prácticas Agrícolas con pequeños productores rurales e implementación de parcelas demostrativas de adaptación al cambio climático.</a:t>
            </a:r>
            <a:endParaRPr lang="es-GT" sz="1400" dirty="0">
              <a:solidFill>
                <a:schemeClr val="bg1"/>
              </a:solidFill>
              <a:latin typeface="Arial"/>
              <a:cs typeface="Arial"/>
            </a:endParaRPr>
          </a:p>
        </p:txBody>
      </p:sp>
      <p:sp>
        <p:nvSpPr>
          <p:cNvPr id="29" name="12 Rectángulo"/>
          <p:cNvSpPr/>
          <p:nvPr/>
        </p:nvSpPr>
        <p:spPr>
          <a:xfrm>
            <a:off x="-252536" y="5690310"/>
            <a:ext cx="2318590"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GT" sz="1400" b="1" dirty="0" smtClean="0">
                <a:solidFill>
                  <a:schemeClr val="bg1"/>
                </a:solidFill>
                <a:latin typeface="Arial"/>
                <a:cs typeface="Arial"/>
              </a:rPr>
              <a:t>Diseños de parcelas agrológicas</a:t>
            </a:r>
            <a:endParaRPr lang="es-ES" sz="1400" b="1" dirty="0">
              <a:solidFill>
                <a:schemeClr val="bg1"/>
              </a:solidFill>
              <a:latin typeface="Arial"/>
              <a:cs typeface="Arial"/>
            </a:endParaRPr>
          </a:p>
        </p:txBody>
      </p:sp>
      <p:sp>
        <p:nvSpPr>
          <p:cNvPr id="30" name="16 CuadroTexto"/>
          <p:cNvSpPr txBox="1"/>
          <p:nvPr/>
        </p:nvSpPr>
        <p:spPr>
          <a:xfrm>
            <a:off x="2367902" y="6146140"/>
            <a:ext cx="6756766" cy="523220"/>
          </a:xfrm>
          <a:prstGeom prst="rect">
            <a:avLst/>
          </a:prstGeom>
          <a:noFill/>
        </p:spPr>
        <p:txBody>
          <a:bodyPr wrap="square" rtlCol="0">
            <a:spAutoFit/>
          </a:bodyPr>
          <a:lstStyle/>
          <a:p>
            <a:pPr algn="just"/>
            <a:r>
              <a:rPr lang="es-GT" sz="1400" dirty="0" smtClean="0">
                <a:solidFill>
                  <a:schemeClr val="bg1"/>
                </a:solidFill>
                <a:latin typeface="Arial"/>
                <a:cs typeface="Arial"/>
              </a:rPr>
              <a:t>Para la adaptación y mitigación al cambio climático en cultivos de exportación y autoconsumo.</a:t>
            </a:r>
            <a:endParaRPr lang="es-GT" sz="1400" dirty="0">
              <a:solidFill>
                <a:schemeClr val="bg1"/>
              </a:solidFill>
              <a:latin typeface="Arial"/>
              <a:cs typeface="Arial"/>
            </a:endParaRPr>
          </a:p>
        </p:txBody>
      </p:sp>
      <p:sp>
        <p:nvSpPr>
          <p:cNvPr id="10" name="Rectangle 9"/>
          <p:cNvSpPr/>
          <p:nvPr/>
        </p:nvSpPr>
        <p:spPr>
          <a:xfrm>
            <a:off x="3229358" y="908720"/>
            <a:ext cx="954934" cy="923330"/>
          </a:xfrm>
          <a:prstGeom prst="rect">
            <a:avLst/>
          </a:prstGeom>
        </p:spPr>
        <p:txBody>
          <a:bodyPr wrap="none">
            <a:spAutoFit/>
          </a:bodyPr>
          <a:lstStyle/>
          <a:p>
            <a:pPr algn="ctr"/>
            <a:r>
              <a:rPr lang="es-GT" sz="5400" b="1" dirty="0">
                <a:solidFill>
                  <a:schemeClr val="bg1"/>
                </a:solidFill>
                <a:latin typeface="Arial"/>
                <a:cs typeface="Arial"/>
              </a:rPr>
              <a:t>10</a:t>
            </a:r>
          </a:p>
        </p:txBody>
      </p:sp>
      <p:cxnSp>
        <p:nvCxnSpPr>
          <p:cNvPr id="32" name="Straight Connector 31"/>
          <p:cNvCxnSpPr/>
          <p:nvPr/>
        </p:nvCxnSpPr>
        <p:spPr>
          <a:xfrm>
            <a:off x="4216237" y="1302298"/>
            <a:ext cx="0" cy="75573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3184347" y="2060848"/>
            <a:ext cx="954107" cy="923330"/>
          </a:xfrm>
          <a:prstGeom prst="rect">
            <a:avLst/>
          </a:prstGeom>
        </p:spPr>
        <p:txBody>
          <a:bodyPr wrap="none">
            <a:spAutoFit/>
          </a:bodyPr>
          <a:lstStyle/>
          <a:p>
            <a:r>
              <a:rPr lang="es-MX" sz="5400" b="1" dirty="0" smtClean="0">
                <a:solidFill>
                  <a:schemeClr val="bg1"/>
                </a:solidFill>
                <a:latin typeface="Arial"/>
                <a:cs typeface="Arial"/>
              </a:rPr>
              <a:t>44</a:t>
            </a:r>
            <a:endParaRPr lang="es-ES_tradnl" sz="5400" dirty="0">
              <a:latin typeface="Arial"/>
              <a:cs typeface="Arial"/>
            </a:endParaRPr>
          </a:p>
        </p:txBody>
      </p:sp>
      <p:cxnSp>
        <p:nvCxnSpPr>
          <p:cNvPr id="35" name="Straight Connector 34"/>
          <p:cNvCxnSpPr/>
          <p:nvPr/>
        </p:nvCxnSpPr>
        <p:spPr>
          <a:xfrm>
            <a:off x="4216237" y="2296287"/>
            <a:ext cx="0" cy="139473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615981" y="3717032"/>
            <a:ext cx="569800" cy="923330"/>
          </a:xfrm>
          <a:prstGeom prst="rect">
            <a:avLst/>
          </a:prstGeom>
        </p:spPr>
        <p:txBody>
          <a:bodyPr wrap="none">
            <a:spAutoFit/>
          </a:bodyPr>
          <a:lstStyle/>
          <a:p>
            <a:pPr algn="ctr"/>
            <a:r>
              <a:rPr lang="es-GT" sz="5400" b="1" dirty="0" smtClean="0">
                <a:solidFill>
                  <a:schemeClr val="bg1"/>
                </a:solidFill>
                <a:latin typeface="Arial"/>
                <a:cs typeface="Arial"/>
              </a:rPr>
              <a:t>3</a:t>
            </a:r>
            <a:endParaRPr lang="es-GT" sz="5400" b="1" dirty="0">
              <a:solidFill>
                <a:schemeClr val="bg1"/>
              </a:solidFill>
              <a:latin typeface="Arial"/>
              <a:cs typeface="Arial"/>
            </a:endParaRPr>
          </a:p>
        </p:txBody>
      </p:sp>
      <p:cxnSp>
        <p:nvCxnSpPr>
          <p:cNvPr id="38" name="Straight Connector 37"/>
          <p:cNvCxnSpPr/>
          <p:nvPr/>
        </p:nvCxnSpPr>
        <p:spPr>
          <a:xfrm>
            <a:off x="4225887" y="3963948"/>
            <a:ext cx="0" cy="75573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260123" y="5690310"/>
            <a:ext cx="0" cy="95464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1265615" y="5517232"/>
            <a:ext cx="954934" cy="923330"/>
          </a:xfrm>
          <a:prstGeom prst="rect">
            <a:avLst/>
          </a:prstGeom>
        </p:spPr>
        <p:txBody>
          <a:bodyPr wrap="none">
            <a:spAutoFit/>
          </a:bodyPr>
          <a:lstStyle/>
          <a:p>
            <a:pPr algn="ctr"/>
            <a:r>
              <a:rPr lang="es-GT" sz="5400" b="1" dirty="0">
                <a:solidFill>
                  <a:schemeClr val="bg1"/>
                </a:solidFill>
                <a:latin typeface="Arial"/>
                <a:cs typeface="Arial"/>
              </a:rPr>
              <a:t>10</a:t>
            </a:r>
          </a:p>
        </p:txBody>
      </p:sp>
      <p:pic>
        <p:nvPicPr>
          <p:cNvPr id="4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3429000"/>
            <a:ext cx="2620674" cy="198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8149" y="1275161"/>
            <a:ext cx="2624296" cy="204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14 Rectángulo"/>
          <p:cNvSpPr/>
          <p:nvPr/>
        </p:nvSpPr>
        <p:spPr>
          <a:xfrm>
            <a:off x="2576837" y="5013176"/>
            <a:ext cx="1561617"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GT" sz="1400" b="1" dirty="0" smtClean="0">
                <a:solidFill>
                  <a:schemeClr val="bg1"/>
                </a:solidFill>
                <a:latin typeface="Arial"/>
                <a:cs typeface="Arial"/>
              </a:rPr>
              <a:t>Árbol de </a:t>
            </a:r>
          </a:p>
          <a:p>
            <a:pPr algn="r"/>
            <a:r>
              <a:rPr lang="es-GT" sz="1400" b="1" dirty="0" smtClean="0">
                <a:solidFill>
                  <a:schemeClr val="bg1"/>
                </a:solidFill>
                <a:latin typeface="Arial"/>
                <a:cs typeface="Arial"/>
              </a:rPr>
              <a:t>Decisiones</a:t>
            </a:r>
            <a:endParaRPr lang="es-ES" sz="1600" b="1" dirty="0">
              <a:solidFill>
                <a:schemeClr val="bg1"/>
              </a:solidFill>
              <a:latin typeface="Arial"/>
              <a:cs typeface="Arial"/>
            </a:endParaRPr>
          </a:p>
        </p:txBody>
      </p:sp>
      <p:sp>
        <p:nvSpPr>
          <p:cNvPr id="40" name="Rectangle 36"/>
          <p:cNvSpPr/>
          <p:nvPr/>
        </p:nvSpPr>
        <p:spPr>
          <a:xfrm>
            <a:off x="3595386" y="4797152"/>
            <a:ext cx="569800" cy="923330"/>
          </a:xfrm>
          <a:prstGeom prst="rect">
            <a:avLst/>
          </a:prstGeom>
        </p:spPr>
        <p:txBody>
          <a:bodyPr wrap="none">
            <a:spAutoFit/>
          </a:bodyPr>
          <a:lstStyle/>
          <a:p>
            <a:pPr algn="ctr"/>
            <a:r>
              <a:rPr lang="es-GT" sz="5400" b="1" dirty="0" smtClean="0">
                <a:solidFill>
                  <a:schemeClr val="bg1"/>
                </a:solidFill>
                <a:latin typeface="Arial"/>
                <a:cs typeface="Arial"/>
              </a:rPr>
              <a:t>1</a:t>
            </a:r>
            <a:endParaRPr lang="es-GT" sz="5400" b="1" dirty="0">
              <a:solidFill>
                <a:schemeClr val="bg1"/>
              </a:solidFill>
              <a:latin typeface="Arial"/>
              <a:cs typeface="Arial"/>
            </a:endParaRPr>
          </a:p>
        </p:txBody>
      </p:sp>
      <p:cxnSp>
        <p:nvCxnSpPr>
          <p:cNvPr id="44" name="Straight Connector 37"/>
          <p:cNvCxnSpPr/>
          <p:nvPr/>
        </p:nvCxnSpPr>
        <p:spPr>
          <a:xfrm>
            <a:off x="4205292" y="5026856"/>
            <a:ext cx="14137" cy="95204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5" name="17 CuadroTexto"/>
          <p:cNvSpPr txBox="1"/>
          <p:nvPr/>
        </p:nvSpPr>
        <p:spPr>
          <a:xfrm>
            <a:off x="4414241" y="5013176"/>
            <a:ext cx="4738349" cy="738664"/>
          </a:xfrm>
          <a:prstGeom prst="rect">
            <a:avLst/>
          </a:prstGeom>
          <a:noFill/>
        </p:spPr>
        <p:txBody>
          <a:bodyPr wrap="square" rtlCol="0">
            <a:spAutoFit/>
          </a:bodyPr>
          <a:lstStyle/>
          <a:p>
            <a:pPr algn="just"/>
            <a:r>
              <a:rPr lang="es-GT" sz="1400" dirty="0" smtClean="0">
                <a:solidFill>
                  <a:schemeClr val="bg1"/>
                </a:solidFill>
                <a:latin typeface="Arial"/>
                <a:cs typeface="Arial"/>
              </a:rPr>
              <a:t>Herramienta para que los productores tomen decisiones sobre tecnologías y prácticas de adaptación basado en las condiciones de cada productor.</a:t>
            </a:r>
            <a:endParaRPr lang="es-GT" sz="1400" dirty="0">
              <a:solidFill>
                <a:schemeClr val="bg1"/>
              </a:solidFill>
              <a:latin typeface="Arial"/>
              <a:cs typeface="Aria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94"/>
            <a:ext cx="37068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714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Herramientas innovadoras</a:t>
            </a:r>
            <a:endParaRPr lang="es-GT" sz="2200" b="1" dirty="0">
              <a:solidFill>
                <a:schemeClr val="accent3">
                  <a:lumMod val="75000"/>
                </a:schemeClr>
              </a:solidFill>
            </a:endParaRPr>
          </a:p>
        </p:txBody>
      </p:sp>
      <p:sp>
        <p:nvSpPr>
          <p:cNvPr id="5" name="4 CuadroTexto"/>
          <p:cNvSpPr txBox="1"/>
          <p:nvPr/>
        </p:nvSpPr>
        <p:spPr>
          <a:xfrm>
            <a:off x="971600" y="0"/>
            <a:ext cx="8001024" cy="954107"/>
          </a:xfrm>
          <a:prstGeom prst="rect">
            <a:avLst/>
          </a:prstGeom>
          <a:noFill/>
        </p:spPr>
        <p:txBody>
          <a:bodyPr wrap="square" rtlCol="0">
            <a:spAutoFit/>
          </a:bodyPr>
          <a:lstStyle/>
          <a:p>
            <a:pPr algn="r"/>
            <a:r>
              <a:rPr lang="es-GT" sz="2800" b="1" dirty="0" smtClean="0">
                <a:solidFill>
                  <a:schemeClr val="bg1"/>
                </a:solidFill>
                <a:latin typeface="Arial"/>
                <a:cs typeface="Arial"/>
              </a:rPr>
              <a:t>Transferencia </a:t>
            </a:r>
          </a:p>
          <a:p>
            <a:pPr algn="r"/>
            <a:r>
              <a:rPr lang="es-GT" sz="2800" b="1" dirty="0" smtClean="0">
                <a:solidFill>
                  <a:schemeClr val="bg1"/>
                </a:solidFill>
                <a:latin typeface="Arial"/>
                <a:cs typeface="Arial"/>
              </a:rPr>
              <a:t>de tecnología</a:t>
            </a:r>
            <a:endParaRPr lang="es-GT" sz="2800" b="1" dirty="0">
              <a:solidFill>
                <a:schemeClr val="bg1"/>
              </a:solidFill>
              <a:latin typeface="Arial"/>
              <a:cs typeface="Aria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536" y="1077939"/>
            <a:ext cx="3286160" cy="335917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t="5859" b="6250"/>
          <a:stretch>
            <a:fillRect/>
          </a:stretch>
        </p:blipFill>
        <p:spPr bwMode="auto">
          <a:xfrm>
            <a:off x="4643439" y="4581128"/>
            <a:ext cx="4321050" cy="2135226"/>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80793" y="4581378"/>
            <a:ext cx="2163215" cy="2139180"/>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9282" y="4582072"/>
            <a:ext cx="2104486" cy="2150175"/>
          </a:xfrm>
          <a:prstGeom prst="rect">
            <a:avLst/>
          </a:prstGeom>
          <a:noFill/>
          <a:ln w="9525">
            <a:noFill/>
            <a:miter lim="800000"/>
            <a:headEnd/>
            <a:tailEnd/>
          </a:ln>
          <a:effectLst/>
        </p:spPr>
      </p:pic>
      <p:sp>
        <p:nvSpPr>
          <p:cNvPr id="16" name="15 CuadroTexto"/>
          <p:cNvSpPr txBox="1"/>
          <p:nvPr/>
        </p:nvSpPr>
        <p:spPr>
          <a:xfrm>
            <a:off x="4644008" y="1916832"/>
            <a:ext cx="4000528" cy="1200329"/>
          </a:xfrm>
          <a:prstGeom prst="rect">
            <a:avLst/>
          </a:prstGeom>
          <a:noFill/>
        </p:spPr>
        <p:txBody>
          <a:bodyPr wrap="square" rtlCol="0">
            <a:spAutoFit/>
          </a:bodyPr>
          <a:lstStyle/>
          <a:p>
            <a:r>
              <a:rPr lang="es-GT" dirty="0" smtClean="0">
                <a:solidFill>
                  <a:schemeClr val="bg1"/>
                </a:solidFill>
                <a:latin typeface="Arial"/>
                <a:cs typeface="Arial"/>
              </a:rPr>
              <a:t>La implementación de tecnologías fomenta la producción sostenible y responsable con el medio ambiente adaptándose al cambio climático</a:t>
            </a:r>
            <a:endParaRPr lang="es-GT" dirty="0">
              <a:solidFill>
                <a:schemeClr val="bg1"/>
              </a:solidFill>
              <a:latin typeface="Arial"/>
              <a:cs typeface="Arial"/>
            </a:endParaRPr>
          </a:p>
        </p:txBody>
      </p:sp>
    </p:spTree>
    <p:extLst>
      <p:ext uri="{BB962C8B-B14F-4D97-AF65-F5344CB8AC3E}">
        <p14:creationId xmlns:p14="http://schemas.microsoft.com/office/powerpoint/2010/main" val="1502876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0" y="169476"/>
            <a:ext cx="4139952" cy="430887"/>
          </a:xfrm>
          <a:prstGeom prst="rect">
            <a:avLst/>
          </a:prstGeom>
          <a:noFill/>
        </p:spPr>
        <p:txBody>
          <a:bodyPr wrap="square" rtlCol="0">
            <a:spAutoFit/>
          </a:bodyPr>
          <a:lstStyle/>
          <a:p>
            <a:r>
              <a:rPr lang="es-GT" sz="2200" b="1" dirty="0" smtClean="0">
                <a:solidFill>
                  <a:schemeClr val="accent3">
                    <a:lumMod val="75000"/>
                  </a:schemeClr>
                </a:solidFill>
              </a:rPr>
              <a:t>Herramientas innovadoras</a:t>
            </a:r>
            <a:endParaRPr lang="es-GT" sz="2200" b="1" dirty="0">
              <a:solidFill>
                <a:schemeClr val="accent3">
                  <a:lumMod val="75000"/>
                </a:scheme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9552" y="1067751"/>
            <a:ext cx="3240360" cy="324036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683568" y="4444540"/>
            <a:ext cx="4695092" cy="235743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5436096" y="4445026"/>
            <a:ext cx="2358461" cy="2368350"/>
          </a:xfrm>
          <a:prstGeom prst="rect">
            <a:avLst/>
          </a:prstGeom>
          <a:noFill/>
          <a:ln w="9525">
            <a:noFill/>
            <a:miter lim="800000"/>
            <a:headEnd/>
            <a:tailEnd/>
          </a:ln>
          <a:effectLst/>
        </p:spPr>
      </p:pic>
      <p:sp>
        <p:nvSpPr>
          <p:cNvPr id="11" name="10 CuadroTexto"/>
          <p:cNvSpPr txBox="1"/>
          <p:nvPr/>
        </p:nvSpPr>
        <p:spPr>
          <a:xfrm>
            <a:off x="4644008" y="1988840"/>
            <a:ext cx="4000528" cy="1200329"/>
          </a:xfrm>
          <a:prstGeom prst="rect">
            <a:avLst/>
          </a:prstGeom>
          <a:noFill/>
        </p:spPr>
        <p:txBody>
          <a:bodyPr wrap="square" rtlCol="0">
            <a:spAutoFit/>
          </a:bodyPr>
          <a:lstStyle/>
          <a:p>
            <a:r>
              <a:rPr lang="es-GT" dirty="0" smtClean="0">
                <a:solidFill>
                  <a:schemeClr val="bg1"/>
                </a:solidFill>
                <a:latin typeface="Arial"/>
                <a:cs typeface="Arial"/>
              </a:rPr>
              <a:t>Las Buenas Prácticas Agrícolas garantizan la calidad e inocuidad de los productos con efectos positivos al ambiente</a:t>
            </a:r>
            <a:endParaRPr lang="es-GT" dirty="0">
              <a:solidFill>
                <a:schemeClr val="bg1"/>
              </a:solidFill>
              <a:latin typeface="Arial"/>
              <a:cs typeface="Arial"/>
            </a:endParaRPr>
          </a:p>
        </p:txBody>
      </p:sp>
      <p:sp>
        <p:nvSpPr>
          <p:cNvPr id="10" name="4 CuadroTexto"/>
          <p:cNvSpPr txBox="1"/>
          <p:nvPr/>
        </p:nvSpPr>
        <p:spPr>
          <a:xfrm>
            <a:off x="971600" y="0"/>
            <a:ext cx="8001024" cy="1200329"/>
          </a:xfrm>
          <a:prstGeom prst="rect">
            <a:avLst/>
          </a:prstGeom>
          <a:noFill/>
        </p:spPr>
        <p:txBody>
          <a:bodyPr wrap="square" rtlCol="0">
            <a:spAutoFit/>
          </a:bodyPr>
          <a:lstStyle/>
          <a:p>
            <a:pPr algn="r"/>
            <a:r>
              <a:rPr lang="es-GT" sz="3600" b="1" dirty="0" smtClean="0">
                <a:solidFill>
                  <a:schemeClr val="bg1"/>
                </a:solidFill>
                <a:latin typeface="Arial"/>
                <a:cs typeface="Arial"/>
              </a:rPr>
              <a:t>Transferencia </a:t>
            </a:r>
          </a:p>
          <a:p>
            <a:pPr algn="r"/>
            <a:r>
              <a:rPr lang="es-GT" sz="3600" b="1" dirty="0" smtClean="0">
                <a:solidFill>
                  <a:schemeClr val="bg1"/>
                </a:solidFill>
                <a:latin typeface="Arial"/>
                <a:cs typeface="Arial"/>
              </a:rPr>
              <a:t>de tecnología</a:t>
            </a:r>
            <a:endParaRPr lang="es-GT" sz="3600" b="1" dirty="0">
              <a:solidFill>
                <a:schemeClr val="bg1"/>
              </a:solidFill>
              <a:latin typeface="Arial"/>
              <a:cs typeface="Arial"/>
            </a:endParaRPr>
          </a:p>
        </p:txBody>
      </p:sp>
    </p:spTree>
    <p:extLst>
      <p:ext uri="{BB962C8B-B14F-4D97-AF65-F5344CB8AC3E}">
        <p14:creationId xmlns:p14="http://schemas.microsoft.com/office/powerpoint/2010/main" val="2466121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24154" y="1489746"/>
            <a:ext cx="2727737" cy="2788343"/>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83769" y="4530180"/>
            <a:ext cx="2232248" cy="2135234"/>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4515239"/>
            <a:ext cx="2376264" cy="2150175"/>
          </a:xfrm>
          <a:prstGeom prst="rect">
            <a:avLst/>
          </a:prstGeom>
          <a:noFill/>
          <a:ln w="9525">
            <a:noFill/>
            <a:miter lim="800000"/>
            <a:headEnd/>
            <a:tailEnd/>
          </a:ln>
          <a:effectLst/>
        </p:spPr>
      </p:pic>
      <p:sp>
        <p:nvSpPr>
          <p:cNvPr id="16" name="15 CuadroTexto"/>
          <p:cNvSpPr txBox="1"/>
          <p:nvPr/>
        </p:nvSpPr>
        <p:spPr>
          <a:xfrm>
            <a:off x="4130740" y="216024"/>
            <a:ext cx="4905756" cy="830997"/>
          </a:xfrm>
          <a:prstGeom prst="rect">
            <a:avLst/>
          </a:prstGeom>
          <a:noFill/>
        </p:spPr>
        <p:txBody>
          <a:bodyPr wrap="square" rtlCol="0">
            <a:spAutoFit/>
          </a:bodyPr>
          <a:lstStyle/>
          <a:p>
            <a:pPr algn="r"/>
            <a:r>
              <a:rPr lang="es-GT" sz="1600" dirty="0" smtClean="0">
                <a:solidFill>
                  <a:schemeClr val="bg1"/>
                </a:solidFill>
                <a:latin typeface="Arial"/>
                <a:cs typeface="Arial"/>
              </a:rPr>
              <a:t>La implementación de tecnologías fomenta la producción sostenible y responsable con el medio ambiente adaptándose al cambio climático</a:t>
            </a:r>
            <a:endParaRPr lang="es-GT" sz="1600" dirty="0">
              <a:solidFill>
                <a:schemeClr val="bg1"/>
              </a:solidFill>
              <a:latin typeface="Arial"/>
              <a:cs typeface="Arial"/>
            </a:endParaRPr>
          </a:p>
        </p:txBody>
      </p:sp>
      <p:sp>
        <p:nvSpPr>
          <p:cNvPr id="9" name="1 Título"/>
          <p:cNvSpPr txBox="1">
            <a:spLocks/>
          </p:cNvSpPr>
          <p:nvPr/>
        </p:nvSpPr>
        <p:spPr>
          <a:xfrm>
            <a:off x="-364840" y="206575"/>
            <a:ext cx="4167252" cy="620688"/>
          </a:xfrm>
          <a:prstGeom prst="rect">
            <a:avLst/>
          </a:prstGeom>
          <a:no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400" b="1" dirty="0" smtClean="0">
                <a:solidFill>
                  <a:schemeClr val="accent3">
                    <a:lumMod val="75000"/>
                  </a:schemeClr>
                </a:solidFill>
              </a:rPr>
              <a:t>Parcelas demostrativas</a:t>
            </a:r>
            <a:endParaRPr lang="es-ES" sz="2400" b="1" dirty="0">
              <a:solidFill>
                <a:schemeClr val="accent3">
                  <a:lumMod val="75000"/>
                </a:schemeClr>
              </a:solidFill>
            </a:endParaRPr>
          </a:p>
        </p:txBody>
      </p: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60767" y="1484784"/>
            <a:ext cx="2775729" cy="2775729"/>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834" y="4530180"/>
            <a:ext cx="4254662" cy="213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ángulo 26"/>
          <p:cNvSpPr/>
          <p:nvPr/>
        </p:nvSpPr>
        <p:spPr>
          <a:xfrm>
            <a:off x="13419" y="1568602"/>
            <a:ext cx="3410735" cy="2691912"/>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7" name="16 CuadroTexto"/>
          <p:cNvSpPr txBox="1"/>
          <p:nvPr/>
        </p:nvSpPr>
        <p:spPr>
          <a:xfrm>
            <a:off x="179512" y="1556792"/>
            <a:ext cx="2952328" cy="3108543"/>
          </a:xfrm>
          <a:prstGeom prst="rect">
            <a:avLst/>
          </a:prstGeom>
          <a:noFill/>
        </p:spPr>
        <p:txBody>
          <a:bodyPr wrap="square" rtlCol="0">
            <a:spAutoFit/>
          </a:bodyPr>
          <a:lstStyle/>
          <a:p>
            <a:endParaRPr lang="es-GT" sz="600" b="1" dirty="0">
              <a:solidFill>
                <a:schemeClr val="bg1"/>
              </a:solidFill>
            </a:endParaRPr>
          </a:p>
          <a:p>
            <a:endParaRPr lang="es-GT" sz="600" b="1" dirty="0" smtClean="0">
              <a:solidFill>
                <a:schemeClr val="bg1"/>
              </a:solidFill>
            </a:endParaRPr>
          </a:p>
          <a:p>
            <a:r>
              <a:rPr lang="es-ES" sz="3200" b="1" dirty="0">
                <a:solidFill>
                  <a:schemeClr val="bg1"/>
                </a:solidFill>
              </a:rPr>
              <a:t>15 </a:t>
            </a:r>
            <a:r>
              <a:rPr lang="es-ES" sz="1600" b="1" dirty="0">
                <a:solidFill>
                  <a:schemeClr val="bg1"/>
                </a:solidFill>
              </a:rPr>
              <a:t>parcelas demostrativas </a:t>
            </a:r>
            <a:r>
              <a:rPr lang="es-ES" sz="1600" b="1" dirty="0" smtClean="0">
                <a:solidFill>
                  <a:schemeClr val="bg1"/>
                </a:solidFill>
              </a:rPr>
              <a:t>para </a:t>
            </a:r>
            <a:r>
              <a:rPr lang="es-ES" sz="1600" b="1" dirty="0">
                <a:solidFill>
                  <a:schemeClr val="bg1"/>
                </a:solidFill>
              </a:rPr>
              <a:t>productos de exportación</a:t>
            </a:r>
          </a:p>
          <a:p>
            <a:r>
              <a:rPr lang="es-ES" sz="3200" b="1" dirty="0">
                <a:solidFill>
                  <a:schemeClr val="bg1"/>
                </a:solidFill>
              </a:rPr>
              <a:t>10 </a:t>
            </a:r>
            <a:r>
              <a:rPr lang="es-ES" sz="1600" b="1" dirty="0">
                <a:solidFill>
                  <a:schemeClr val="bg1"/>
                </a:solidFill>
              </a:rPr>
              <a:t>parcelas demostrativas para SAN</a:t>
            </a:r>
          </a:p>
          <a:p>
            <a:r>
              <a:rPr lang="es-ES" sz="3200" b="1" dirty="0">
                <a:solidFill>
                  <a:schemeClr val="bg1"/>
                </a:solidFill>
              </a:rPr>
              <a:t>25 </a:t>
            </a:r>
            <a:r>
              <a:rPr lang="es-ES" sz="1600" b="1" dirty="0">
                <a:solidFill>
                  <a:schemeClr val="bg1"/>
                </a:solidFill>
              </a:rPr>
              <a:t>organizaciones </a:t>
            </a:r>
            <a:r>
              <a:rPr lang="es-ES" sz="1600" b="1" dirty="0" smtClean="0">
                <a:solidFill>
                  <a:schemeClr val="bg1"/>
                </a:solidFill>
              </a:rPr>
              <a:t>aplicando tecnologías </a:t>
            </a:r>
            <a:r>
              <a:rPr lang="es-ES" sz="1600" b="1" dirty="0">
                <a:solidFill>
                  <a:schemeClr val="bg1"/>
                </a:solidFill>
              </a:rPr>
              <a:t>de </a:t>
            </a:r>
            <a:r>
              <a:rPr lang="es-ES" sz="1600" b="1" dirty="0" smtClean="0">
                <a:solidFill>
                  <a:schemeClr val="bg1"/>
                </a:solidFill>
              </a:rPr>
              <a:t>adaptación </a:t>
            </a:r>
            <a:endParaRPr lang="es-GT" sz="1600" b="1" dirty="0">
              <a:solidFill>
                <a:schemeClr val="bg1"/>
              </a:solidFill>
            </a:endParaRPr>
          </a:p>
          <a:p>
            <a:endParaRPr lang="es-GT" sz="2000" dirty="0">
              <a:solidFill>
                <a:schemeClr val="bg1"/>
              </a:solidFill>
            </a:endParaRPr>
          </a:p>
          <a:p>
            <a:endParaRPr lang="es-GT" sz="2000" dirty="0">
              <a:solidFill>
                <a:schemeClr val="bg1"/>
              </a:solidFill>
            </a:endParaRPr>
          </a:p>
        </p:txBody>
      </p:sp>
      <p:pic>
        <p:nvPicPr>
          <p:cNvPr id="13" name="12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7879" y="6258809"/>
            <a:ext cx="1120912" cy="373037"/>
          </a:xfrm>
          <a:prstGeom prst="rect">
            <a:avLst/>
          </a:prstGeom>
        </p:spPr>
      </p:pic>
      <p:pic>
        <p:nvPicPr>
          <p:cNvPr id="14" name="1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8791" y="6253637"/>
            <a:ext cx="662434" cy="356886"/>
          </a:xfrm>
          <a:prstGeom prst="rect">
            <a:avLst/>
          </a:prstGeom>
        </p:spPr>
      </p:pic>
    </p:spTree>
    <p:extLst>
      <p:ext uri="{BB962C8B-B14F-4D97-AF65-F5344CB8AC3E}">
        <p14:creationId xmlns:p14="http://schemas.microsoft.com/office/powerpoint/2010/main" val="3634676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36512" y="162754"/>
            <a:ext cx="4167252" cy="620688"/>
          </a:xfrm>
          <a:prstGeom prst="rect">
            <a:avLst/>
          </a:prstGeom>
          <a:noFill/>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GT" sz="2400" b="1" dirty="0" smtClean="0">
                <a:solidFill>
                  <a:schemeClr val="accent3">
                    <a:lumMod val="75000"/>
                  </a:schemeClr>
                </a:solidFill>
              </a:rPr>
              <a:t>Caso: San Juan </a:t>
            </a:r>
            <a:r>
              <a:rPr lang="es-GT" sz="2400" b="1" dirty="0" err="1" smtClean="0">
                <a:solidFill>
                  <a:schemeClr val="accent3">
                    <a:lumMod val="75000"/>
                  </a:schemeClr>
                </a:solidFill>
              </a:rPr>
              <a:t>Agroexport</a:t>
            </a:r>
            <a:endParaRPr lang="es-ES" sz="2400" b="1" dirty="0">
              <a:solidFill>
                <a:schemeClr val="accent3">
                  <a:lumMod val="75000"/>
                </a:schemeClr>
              </a:solidFill>
            </a:endParaRPr>
          </a:p>
        </p:txBody>
      </p:sp>
      <p:graphicFrame>
        <p:nvGraphicFramePr>
          <p:cNvPr id="10" name="9 Tabla"/>
          <p:cNvGraphicFramePr>
            <a:graphicFrameLocks noGrp="1"/>
          </p:cNvGraphicFramePr>
          <p:nvPr>
            <p:extLst>
              <p:ext uri="{D42A27DB-BD31-4B8C-83A1-F6EECF244321}">
                <p14:modId xmlns:p14="http://schemas.microsoft.com/office/powerpoint/2010/main" val="154782132"/>
              </p:ext>
            </p:extLst>
          </p:nvPr>
        </p:nvGraphicFramePr>
        <p:xfrm>
          <a:off x="6012160" y="4546171"/>
          <a:ext cx="3096344" cy="2296160"/>
        </p:xfrm>
        <a:graphic>
          <a:graphicData uri="http://schemas.openxmlformats.org/drawingml/2006/table">
            <a:tbl>
              <a:tblPr firstRow="1" bandRow="1">
                <a:tableStyleId>{5C22544A-7EE6-4342-B048-85BDC9FD1C3A}</a:tableStyleId>
              </a:tblPr>
              <a:tblGrid>
                <a:gridCol w="988623"/>
                <a:gridCol w="2107721"/>
              </a:tblGrid>
              <a:tr h="246216">
                <a:tc>
                  <a:txBody>
                    <a:bodyPr/>
                    <a:lstStyle/>
                    <a:p>
                      <a:endParaRPr lang="es-GT" sz="1400" dirty="0"/>
                    </a:p>
                  </a:txBody>
                  <a:tcPr/>
                </a:tc>
                <a:tc>
                  <a:txBody>
                    <a:bodyPr/>
                    <a:lstStyle/>
                    <a:p>
                      <a:endParaRPr lang="es-GT" sz="1400" dirty="0"/>
                    </a:p>
                  </a:txBody>
                  <a:tcPr/>
                </a:tc>
              </a:tr>
              <a:tr h="370840">
                <a:tc>
                  <a:txBody>
                    <a:bodyPr/>
                    <a:lstStyle/>
                    <a:p>
                      <a:r>
                        <a:rPr lang="es-GT" sz="1400" b="1" dirty="0" smtClean="0"/>
                        <a:t>Fundación</a:t>
                      </a:r>
                      <a:endParaRPr lang="es-GT" sz="1400" b="1" dirty="0"/>
                    </a:p>
                  </a:txBody>
                  <a:tcPr/>
                </a:tc>
                <a:tc>
                  <a:txBody>
                    <a:bodyPr/>
                    <a:lstStyle/>
                    <a:p>
                      <a:r>
                        <a:rPr lang="es-GT" sz="1400" dirty="0" smtClean="0"/>
                        <a:t>1985</a:t>
                      </a:r>
                      <a:endParaRPr lang="es-GT" sz="1400" dirty="0"/>
                    </a:p>
                  </a:txBody>
                  <a:tcPr/>
                </a:tc>
              </a:tr>
              <a:tr h="370840">
                <a:tc>
                  <a:txBody>
                    <a:bodyPr/>
                    <a:lstStyle/>
                    <a:p>
                      <a:r>
                        <a:rPr lang="es-GT" sz="1400" b="1" dirty="0" smtClean="0"/>
                        <a:t>Empleos</a:t>
                      </a:r>
                      <a:endParaRPr lang="es-GT" sz="1400" b="1" dirty="0"/>
                    </a:p>
                  </a:txBody>
                  <a:tcPr/>
                </a:tc>
                <a:tc>
                  <a:txBody>
                    <a:bodyPr/>
                    <a:lstStyle/>
                    <a:p>
                      <a:r>
                        <a:rPr lang="es-ES_tradnl" sz="1400" kern="1200" dirty="0" smtClean="0">
                          <a:solidFill>
                            <a:schemeClr val="dk1"/>
                          </a:solidFill>
                          <a:effectLst/>
                          <a:latin typeface="+mn-lt"/>
                          <a:ea typeface="+mn-ea"/>
                          <a:cs typeface="+mn-cs"/>
                        </a:rPr>
                        <a:t>500 (personal de planta, técnicos, administrativo)</a:t>
                      </a:r>
                    </a:p>
                    <a:p>
                      <a:r>
                        <a:rPr lang="es-ES_tradnl" sz="1400" kern="1200" dirty="0" smtClean="0">
                          <a:solidFill>
                            <a:schemeClr val="dk1"/>
                          </a:solidFill>
                          <a:effectLst/>
                          <a:latin typeface="+mn-lt"/>
                          <a:ea typeface="+mn-ea"/>
                          <a:cs typeface="+mn-cs"/>
                        </a:rPr>
                        <a:t>300,000 jornales</a:t>
                      </a:r>
                      <a:endParaRPr lang="es-GT" sz="1400" dirty="0"/>
                    </a:p>
                  </a:txBody>
                  <a:tcPr/>
                </a:tc>
              </a:tr>
              <a:tr h="370840">
                <a:tc>
                  <a:txBody>
                    <a:bodyPr/>
                    <a:lstStyle/>
                    <a:p>
                      <a:r>
                        <a:rPr lang="es-GT" sz="1400" b="1" dirty="0" smtClean="0"/>
                        <a:t>Mercados</a:t>
                      </a:r>
                      <a:endParaRPr lang="es-GT" sz="1400" b="1" dirty="0"/>
                    </a:p>
                  </a:txBody>
                  <a:tcPr/>
                </a:tc>
                <a:tc>
                  <a:txBody>
                    <a:bodyPr/>
                    <a:lstStyle/>
                    <a:p>
                      <a:r>
                        <a:rPr lang="es-GT" sz="1400" dirty="0" smtClean="0"/>
                        <a:t>EEUU-Europa</a:t>
                      </a:r>
                      <a:endParaRPr lang="es-GT" sz="1400" dirty="0"/>
                    </a:p>
                  </a:txBody>
                  <a:tcPr/>
                </a:tc>
              </a:tr>
              <a:tr h="370840">
                <a:tc>
                  <a:txBody>
                    <a:bodyPr/>
                    <a:lstStyle/>
                    <a:p>
                      <a:r>
                        <a:rPr lang="es-GT" sz="1400" b="1" dirty="0" smtClean="0"/>
                        <a:t>Productos</a:t>
                      </a:r>
                      <a:endParaRPr lang="es-GT" sz="1400" b="1" dirty="0"/>
                    </a:p>
                  </a:txBody>
                  <a:tcPr/>
                </a:tc>
                <a:tc>
                  <a:txBody>
                    <a:bodyPr/>
                    <a:lstStyle/>
                    <a:p>
                      <a:r>
                        <a:rPr lang="es-GT" sz="1400" dirty="0" smtClean="0"/>
                        <a:t>Hortalizas</a:t>
                      </a:r>
                      <a:r>
                        <a:rPr lang="es-GT" sz="1400" baseline="0" dirty="0" smtClean="0"/>
                        <a:t> de exportación</a:t>
                      </a:r>
                    </a:p>
                    <a:p>
                      <a:endParaRPr lang="es-GT" sz="1400" dirty="0"/>
                    </a:p>
                  </a:txBody>
                  <a:tcPr/>
                </a:tc>
              </a:tr>
            </a:tbl>
          </a:graphicData>
        </a:graphic>
      </p:graphicFrame>
      <p:sp>
        <p:nvSpPr>
          <p:cNvPr id="13" name="12 CuadroTexto"/>
          <p:cNvSpPr txBox="1"/>
          <p:nvPr/>
        </p:nvSpPr>
        <p:spPr>
          <a:xfrm>
            <a:off x="4283968" y="26621"/>
            <a:ext cx="4680520" cy="954107"/>
          </a:xfrm>
          <a:prstGeom prst="rect">
            <a:avLst/>
          </a:prstGeom>
          <a:noFill/>
        </p:spPr>
        <p:txBody>
          <a:bodyPr wrap="square" rtlCol="0">
            <a:spAutoFit/>
          </a:bodyPr>
          <a:lstStyle/>
          <a:p>
            <a:pPr algn="r"/>
            <a:r>
              <a:rPr lang="es-GT" sz="2800" b="1" dirty="0" smtClean="0">
                <a:solidFill>
                  <a:schemeClr val="bg1"/>
                </a:solidFill>
                <a:latin typeface="+mj-lt"/>
                <a:cs typeface="Arial"/>
              </a:rPr>
              <a:t>Empresas adaptándose para enfrentar el cambio climático.</a:t>
            </a:r>
            <a:endParaRPr lang="es-GT" sz="2800" b="1" dirty="0">
              <a:solidFill>
                <a:schemeClr val="bg1"/>
              </a:solidFill>
              <a:latin typeface="+mj-lt"/>
              <a:cs typeface="Arial"/>
            </a:endParaRPr>
          </a:p>
        </p:txBody>
      </p:sp>
      <p:pic>
        <p:nvPicPr>
          <p:cNvPr id="3076" name="Picture 4" descr="https://encrypted-tbn3.gstatic.com/images?q=tbn:ANd9GcQgeF31sXYEi48ANDH-JWQ1l-C3Wj6e5yl9yRRmQ2YBT5QyQvr-"/>
          <p:cNvPicPr>
            <a:picLocks noChangeAspect="1" noChangeArrowheads="1"/>
          </p:cNvPicPr>
          <p:nvPr/>
        </p:nvPicPr>
        <p:blipFill rotWithShape="1">
          <a:blip r:embed="rId3">
            <a:extLst>
              <a:ext uri="{28A0092B-C50C-407E-A947-70E740481C1C}">
                <a14:useLocalDpi xmlns:a14="http://schemas.microsoft.com/office/drawing/2010/main" val="0"/>
              </a:ext>
            </a:extLst>
          </a:blip>
          <a:srcRect t="16776" b="23363"/>
          <a:stretch/>
        </p:blipFill>
        <p:spPr bwMode="auto">
          <a:xfrm>
            <a:off x="6012160" y="980728"/>
            <a:ext cx="3109081" cy="1725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7" y="5085184"/>
            <a:ext cx="3096344" cy="175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F:\Fotos Ing. VHGM\20140128_1620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706099"/>
            <a:ext cx="3131840" cy="18647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2" y="5085184"/>
            <a:ext cx="2915817" cy="174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3438007" y="6399483"/>
            <a:ext cx="2478273" cy="307777"/>
          </a:xfrm>
          <a:prstGeom prst="rect">
            <a:avLst/>
          </a:prstGeom>
        </p:spPr>
        <p:txBody>
          <a:bodyPr wrap="square">
            <a:spAutoFit/>
          </a:bodyPr>
          <a:lstStyle/>
          <a:p>
            <a:r>
              <a:rPr lang="es-GT" sz="1400" b="1" dirty="0" smtClean="0">
                <a:solidFill>
                  <a:schemeClr val="bg1"/>
                </a:solidFill>
              </a:rPr>
              <a:t>Conservación de suelos y agua</a:t>
            </a:r>
            <a:endParaRPr lang="es-GT" sz="1400" b="1" dirty="0">
              <a:solidFill>
                <a:schemeClr val="bg1"/>
              </a:solidFill>
            </a:endParaRPr>
          </a:p>
        </p:txBody>
      </p:sp>
      <p:sp>
        <p:nvSpPr>
          <p:cNvPr id="18" name="17 Rectángulo"/>
          <p:cNvSpPr/>
          <p:nvPr/>
        </p:nvSpPr>
        <p:spPr>
          <a:xfrm>
            <a:off x="0" y="6370449"/>
            <a:ext cx="2205991" cy="307777"/>
          </a:xfrm>
          <a:prstGeom prst="rect">
            <a:avLst/>
          </a:prstGeom>
        </p:spPr>
        <p:txBody>
          <a:bodyPr wrap="square">
            <a:spAutoFit/>
          </a:bodyPr>
          <a:lstStyle/>
          <a:p>
            <a:r>
              <a:rPr lang="es-GT" sz="1400" b="1" dirty="0" smtClean="0">
                <a:solidFill>
                  <a:schemeClr val="bg1"/>
                </a:solidFill>
              </a:rPr>
              <a:t>Conservación de suelos</a:t>
            </a:r>
            <a:endParaRPr lang="es-GT" sz="1400" b="1" dirty="0">
              <a:solidFill>
                <a:schemeClr val="bg1"/>
              </a:solidFill>
            </a:endParaRPr>
          </a:p>
        </p:txBody>
      </p:sp>
      <p:sp>
        <p:nvSpPr>
          <p:cNvPr id="19" name="18 Rectángulo"/>
          <p:cNvSpPr/>
          <p:nvPr/>
        </p:nvSpPr>
        <p:spPr>
          <a:xfrm>
            <a:off x="6986938" y="2874422"/>
            <a:ext cx="4857870" cy="338554"/>
          </a:xfrm>
          <a:prstGeom prst="rect">
            <a:avLst/>
          </a:prstGeom>
        </p:spPr>
        <p:txBody>
          <a:bodyPr wrap="square">
            <a:spAutoFit/>
          </a:bodyPr>
          <a:lstStyle/>
          <a:p>
            <a:r>
              <a:rPr lang="es-GT" sz="1600" b="1" dirty="0" err="1" smtClean="0">
                <a:solidFill>
                  <a:schemeClr val="bg1"/>
                </a:solidFill>
              </a:rPr>
              <a:t>Barrerras</a:t>
            </a:r>
            <a:r>
              <a:rPr lang="es-GT" sz="1600" b="1" dirty="0" smtClean="0">
                <a:solidFill>
                  <a:schemeClr val="bg1"/>
                </a:solidFill>
              </a:rPr>
              <a:t> </a:t>
            </a:r>
            <a:r>
              <a:rPr lang="es-GT" sz="1600" b="1" dirty="0" err="1" smtClean="0">
                <a:solidFill>
                  <a:schemeClr val="bg1"/>
                </a:solidFill>
              </a:rPr>
              <a:t>rompevientos</a:t>
            </a:r>
            <a:endParaRPr lang="es-GT" sz="1600" b="1" dirty="0">
              <a:solidFill>
                <a:schemeClr val="bg1"/>
              </a:solidFill>
            </a:endParaRPr>
          </a:p>
        </p:txBody>
      </p:sp>
      <p:sp>
        <p:nvSpPr>
          <p:cNvPr id="11" name="10 Rectángulo"/>
          <p:cNvSpPr/>
          <p:nvPr/>
        </p:nvSpPr>
        <p:spPr>
          <a:xfrm>
            <a:off x="-180528" y="1186874"/>
            <a:ext cx="6096808" cy="3970318"/>
          </a:xfrm>
          <a:prstGeom prst="rect">
            <a:avLst/>
          </a:prstGeom>
        </p:spPr>
        <p:txBody>
          <a:bodyPr wrap="square">
            <a:spAutoFit/>
          </a:bodyPr>
          <a:lstStyle/>
          <a:p>
            <a:pPr marL="366712" indent="-285750">
              <a:buFont typeface="Arial" pitchFamily="34" charset="0"/>
              <a:buChar char="•"/>
            </a:pPr>
            <a:r>
              <a:rPr lang="es-GT" b="1" dirty="0">
                <a:solidFill>
                  <a:schemeClr val="bg1"/>
                </a:solidFill>
              </a:rPr>
              <a:t>Trazo de plantaciones en contorno.</a:t>
            </a:r>
          </a:p>
          <a:p>
            <a:pPr marL="366712" indent="-285750">
              <a:buFont typeface="Arial" pitchFamily="34" charset="0"/>
              <a:buChar char="•"/>
            </a:pPr>
            <a:r>
              <a:rPr lang="es-GT" b="1" dirty="0">
                <a:solidFill>
                  <a:schemeClr val="bg1"/>
                </a:solidFill>
              </a:rPr>
              <a:t>Manejo y conservación de suelos y agua.</a:t>
            </a:r>
          </a:p>
          <a:p>
            <a:pPr marL="366712" indent="-285750">
              <a:buFont typeface="Arial" pitchFamily="34" charset="0"/>
              <a:buChar char="•"/>
            </a:pPr>
            <a:r>
              <a:rPr lang="es-GT" b="1" dirty="0">
                <a:solidFill>
                  <a:schemeClr val="bg1"/>
                </a:solidFill>
              </a:rPr>
              <a:t>	-   Cultivo-cosecha de agua</a:t>
            </a:r>
          </a:p>
          <a:p>
            <a:pPr marL="366712" indent="-285750">
              <a:buFont typeface="Arial" pitchFamily="34" charset="0"/>
              <a:buChar char="•"/>
            </a:pPr>
            <a:r>
              <a:rPr lang="es-GT" b="1" dirty="0">
                <a:solidFill>
                  <a:schemeClr val="bg1"/>
                </a:solidFill>
              </a:rPr>
              <a:t>Riego por goteo como utilización eficiente del recurso agua.</a:t>
            </a:r>
          </a:p>
          <a:p>
            <a:pPr marL="366712" indent="-285750">
              <a:buFont typeface="Arial" pitchFamily="34" charset="0"/>
              <a:buChar char="•"/>
            </a:pPr>
            <a:r>
              <a:rPr lang="es-GT" b="1" dirty="0">
                <a:solidFill>
                  <a:schemeClr val="bg1"/>
                </a:solidFill>
              </a:rPr>
              <a:t>Desarrollo de programas permanentes de reforestación.</a:t>
            </a:r>
          </a:p>
          <a:p>
            <a:pPr marL="366712" indent="-285750">
              <a:buFont typeface="Arial" pitchFamily="34" charset="0"/>
              <a:buChar char="•"/>
            </a:pPr>
            <a:r>
              <a:rPr lang="es-GT" b="1" dirty="0">
                <a:solidFill>
                  <a:schemeClr val="bg1"/>
                </a:solidFill>
              </a:rPr>
              <a:t>Agricultura protegida (Techitos plásticos, Micro-túneles,         Macro túneles,  Invernaderos)</a:t>
            </a:r>
          </a:p>
          <a:p>
            <a:pPr marL="366712" indent="-285750">
              <a:buFont typeface="Arial" pitchFamily="34" charset="0"/>
              <a:buChar char="•"/>
            </a:pPr>
            <a:r>
              <a:rPr lang="es-GT" b="1" dirty="0">
                <a:solidFill>
                  <a:schemeClr val="bg1"/>
                </a:solidFill>
              </a:rPr>
              <a:t>Barreras rompe vientos.</a:t>
            </a:r>
          </a:p>
          <a:p>
            <a:pPr marL="366712" indent="-285750">
              <a:buFont typeface="Arial" pitchFamily="34" charset="0"/>
              <a:buChar char="•"/>
            </a:pPr>
            <a:r>
              <a:rPr lang="es-GT" b="1" dirty="0">
                <a:solidFill>
                  <a:schemeClr val="bg1"/>
                </a:solidFill>
              </a:rPr>
              <a:t>Captura de excedentes de agua, en pozos de infiltración y acequias de ladera y su almacenamiento en reservorios.</a:t>
            </a:r>
          </a:p>
          <a:p>
            <a:pPr marL="366712" indent="-285750">
              <a:buFont typeface="Arial" pitchFamily="34" charset="0"/>
              <a:buChar char="•"/>
            </a:pPr>
            <a:r>
              <a:rPr lang="es-GT" b="1" dirty="0">
                <a:solidFill>
                  <a:schemeClr val="bg1"/>
                </a:solidFill>
              </a:rPr>
              <a:t>Manejo, conservación y atención a las mini cuencas hidrográficas.</a:t>
            </a:r>
          </a:p>
          <a:p>
            <a:pPr marL="368046" indent="-285750">
              <a:buFont typeface="Arial" pitchFamily="34" charset="0"/>
              <a:buChar char="•"/>
            </a:pPr>
            <a:endParaRPr lang="es-GT" dirty="0">
              <a:solidFill>
                <a:schemeClr val="bg1"/>
              </a:solidFill>
            </a:endParaRPr>
          </a:p>
        </p:txBody>
      </p:sp>
    </p:spTree>
    <p:extLst>
      <p:ext uri="{BB962C8B-B14F-4D97-AF65-F5344CB8AC3E}">
        <p14:creationId xmlns:p14="http://schemas.microsoft.com/office/powerpoint/2010/main" val="271737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36512" y="162754"/>
            <a:ext cx="4167252" cy="620688"/>
          </a:xfrm>
          <a:prstGeom prst="rect">
            <a:avLst/>
          </a:prstGeom>
          <a:noFill/>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GT" sz="2400" b="1" dirty="0" smtClean="0">
                <a:solidFill>
                  <a:schemeClr val="accent3">
                    <a:lumMod val="75000"/>
                  </a:schemeClr>
                </a:solidFill>
              </a:rPr>
              <a:t>Caso: San Juan </a:t>
            </a:r>
            <a:r>
              <a:rPr lang="es-GT" sz="2400" b="1" dirty="0" err="1" smtClean="0">
                <a:solidFill>
                  <a:schemeClr val="accent3">
                    <a:lumMod val="75000"/>
                  </a:schemeClr>
                </a:solidFill>
              </a:rPr>
              <a:t>Agroexport</a:t>
            </a:r>
            <a:endParaRPr lang="es-ES" sz="2400" b="1" dirty="0">
              <a:solidFill>
                <a:schemeClr val="accent3">
                  <a:lumMod val="75000"/>
                </a:schemeClr>
              </a:solidFill>
            </a:endParaRPr>
          </a:p>
        </p:txBody>
      </p:sp>
      <p:sp>
        <p:nvSpPr>
          <p:cNvPr id="3" name="2 Marcador de contenido"/>
          <p:cNvSpPr>
            <a:spLocks noGrp="1"/>
          </p:cNvSpPr>
          <p:nvPr>
            <p:ph idx="1"/>
          </p:nvPr>
        </p:nvSpPr>
        <p:spPr>
          <a:xfrm>
            <a:off x="-26633" y="1052736"/>
            <a:ext cx="6104634" cy="5149552"/>
          </a:xfrm>
        </p:spPr>
        <p:txBody>
          <a:bodyPr>
            <a:noAutofit/>
          </a:bodyPr>
          <a:lstStyle/>
          <a:p>
            <a:pPr marL="273050" indent="-192088"/>
            <a:r>
              <a:rPr lang="es-GT" sz="2000" b="1" dirty="0" smtClean="0">
                <a:solidFill>
                  <a:schemeClr val="bg1"/>
                </a:solidFill>
                <a:latin typeface="+mj-lt"/>
              </a:rPr>
              <a:t>Nuevas tecnologías de producción</a:t>
            </a:r>
          </a:p>
          <a:p>
            <a:pPr marL="273050" lvl="1" indent="-192088"/>
            <a:r>
              <a:rPr lang="es-GT" sz="1800" b="1" dirty="0" smtClean="0">
                <a:solidFill>
                  <a:schemeClr val="bg1"/>
                </a:solidFill>
                <a:latin typeface="+mj-lt"/>
              </a:rPr>
              <a:t>	- </a:t>
            </a:r>
            <a:r>
              <a:rPr lang="es-GT" sz="1800" dirty="0">
                <a:solidFill>
                  <a:schemeClr val="bg1"/>
                </a:solidFill>
                <a:latin typeface="+mj-lt"/>
              </a:rPr>
              <a:t>Parcelas de prueba con micro y macro túneles</a:t>
            </a:r>
            <a:r>
              <a:rPr lang="es-GT" sz="1800" dirty="0" smtClean="0">
                <a:solidFill>
                  <a:schemeClr val="bg1"/>
                </a:solidFill>
                <a:latin typeface="+mj-lt"/>
              </a:rPr>
              <a:t>.</a:t>
            </a:r>
          </a:p>
          <a:p>
            <a:pPr marL="273050" lvl="1" indent="-192088"/>
            <a:r>
              <a:rPr lang="es-GT" sz="1800" dirty="0">
                <a:solidFill>
                  <a:schemeClr val="bg1"/>
                </a:solidFill>
                <a:latin typeface="+mj-lt"/>
              </a:rPr>
              <a:t>	</a:t>
            </a:r>
            <a:r>
              <a:rPr lang="es-GT" sz="1800" dirty="0" smtClean="0">
                <a:solidFill>
                  <a:schemeClr val="bg1"/>
                </a:solidFill>
                <a:latin typeface="+mj-lt"/>
              </a:rPr>
              <a:t> </a:t>
            </a:r>
            <a:r>
              <a:rPr lang="es-GT" sz="1800" dirty="0">
                <a:solidFill>
                  <a:schemeClr val="bg1"/>
                </a:solidFill>
                <a:latin typeface="+mj-lt"/>
              </a:rPr>
              <a:t>- Desarrollo de proyectos de mini riego por goteo</a:t>
            </a:r>
            <a:r>
              <a:rPr lang="es-GT" sz="1800" dirty="0" smtClean="0">
                <a:solidFill>
                  <a:schemeClr val="bg1"/>
                </a:solidFill>
                <a:latin typeface="+mj-lt"/>
              </a:rPr>
              <a:t>.</a:t>
            </a:r>
          </a:p>
          <a:p>
            <a:pPr marL="273050" lvl="1" indent="-192088"/>
            <a:r>
              <a:rPr lang="es-GT" sz="1800" dirty="0">
                <a:solidFill>
                  <a:schemeClr val="bg1"/>
                </a:solidFill>
                <a:latin typeface="+mj-lt"/>
              </a:rPr>
              <a:t>	</a:t>
            </a:r>
            <a:r>
              <a:rPr lang="es-GT" sz="1800" dirty="0" smtClean="0">
                <a:solidFill>
                  <a:schemeClr val="bg1"/>
                </a:solidFill>
                <a:latin typeface="+mj-lt"/>
              </a:rPr>
              <a:t>- </a:t>
            </a:r>
            <a:r>
              <a:rPr lang="es-GT" sz="1800" dirty="0">
                <a:solidFill>
                  <a:schemeClr val="bg1"/>
                </a:solidFill>
                <a:latin typeface="+mj-lt"/>
              </a:rPr>
              <a:t>Programas de manejo integrado de cultivos.</a:t>
            </a:r>
          </a:p>
          <a:p>
            <a:pPr marL="273050" indent="-192088"/>
            <a:r>
              <a:rPr lang="es-GT" sz="2000" b="1" dirty="0">
                <a:solidFill>
                  <a:schemeClr val="bg1"/>
                </a:solidFill>
                <a:latin typeface="+mj-lt"/>
              </a:rPr>
              <a:t>Zonificación o regionalización de la producción </a:t>
            </a:r>
            <a:r>
              <a:rPr lang="es-GT" sz="1800" dirty="0">
                <a:solidFill>
                  <a:schemeClr val="bg1"/>
                </a:solidFill>
                <a:latin typeface="+mj-lt"/>
              </a:rPr>
              <a:t>buscando el manejo de riesgos de heladas, sequias y exceso de viento y lluvia hasta donde la experiencia de agricultores, agrónomos y lideres locales lo permitan.</a:t>
            </a:r>
          </a:p>
          <a:p>
            <a:pPr marL="273050" indent="-192088"/>
            <a:r>
              <a:rPr lang="es-GT" sz="1800" b="1" dirty="0">
                <a:solidFill>
                  <a:schemeClr val="bg1"/>
                </a:solidFill>
                <a:latin typeface="+mj-lt"/>
              </a:rPr>
              <a:t>El desarrollo económico compartido, </a:t>
            </a:r>
            <a:r>
              <a:rPr lang="es-GT" sz="1800" dirty="0">
                <a:solidFill>
                  <a:schemeClr val="bg1"/>
                </a:solidFill>
                <a:latin typeface="+mj-lt"/>
              </a:rPr>
              <a:t>mediante la compra y distribución de tierras al pequeño productor</a:t>
            </a:r>
            <a:r>
              <a:rPr lang="es-GT" sz="1800" dirty="0" smtClean="0">
                <a:solidFill>
                  <a:schemeClr val="bg1"/>
                </a:solidFill>
                <a:latin typeface="+mj-lt"/>
              </a:rPr>
              <a:t>.</a:t>
            </a:r>
          </a:p>
          <a:p>
            <a:pPr marL="273050" indent="-192088"/>
            <a:r>
              <a:rPr lang="es-GT" sz="1800" b="1" dirty="0" smtClean="0">
                <a:solidFill>
                  <a:schemeClr val="bg1"/>
                </a:solidFill>
              </a:rPr>
              <a:t> </a:t>
            </a:r>
            <a:r>
              <a:rPr lang="es-GT" sz="1800" b="1" dirty="0">
                <a:solidFill>
                  <a:schemeClr val="bg1"/>
                </a:solidFill>
              </a:rPr>
              <a:t>Conservación y manejo de bosques y reservas forestales.</a:t>
            </a:r>
          </a:p>
          <a:p>
            <a:pPr marL="273050" indent="-192088"/>
            <a:endParaRPr lang="es-GT" sz="1800" dirty="0">
              <a:solidFill>
                <a:schemeClr val="bg1"/>
              </a:solidFill>
              <a:latin typeface="+mj-lt"/>
            </a:endParaRPr>
          </a:p>
          <a:p>
            <a:pPr marL="82296" indent="0">
              <a:buNone/>
            </a:pPr>
            <a:endParaRPr lang="es-GT" sz="1400" dirty="0" smtClean="0">
              <a:solidFill>
                <a:schemeClr val="bg1"/>
              </a:solidFill>
              <a:latin typeface="+mj-lt"/>
            </a:endParaRPr>
          </a:p>
        </p:txBody>
      </p:sp>
      <p:pic>
        <p:nvPicPr>
          <p:cNvPr id="8" name="Picture 2" descr="F:\Fotos Ing. VHGM\Riego por goteo\DSC003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001" y="-32792"/>
            <a:ext cx="3065999" cy="23364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001" y="2332733"/>
            <a:ext cx="3176526" cy="227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001" y="4607942"/>
            <a:ext cx="3102376" cy="231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6235688" y="1811403"/>
            <a:ext cx="2553611" cy="369332"/>
          </a:xfrm>
          <a:prstGeom prst="rect">
            <a:avLst/>
          </a:prstGeom>
        </p:spPr>
        <p:txBody>
          <a:bodyPr wrap="square">
            <a:spAutoFit/>
          </a:bodyPr>
          <a:lstStyle/>
          <a:p>
            <a:r>
              <a:rPr lang="es-GT" b="1" dirty="0" smtClean="0">
                <a:solidFill>
                  <a:schemeClr val="bg1"/>
                </a:solidFill>
              </a:rPr>
              <a:t>Sistemas de riego</a:t>
            </a:r>
            <a:endParaRPr lang="es-GT" b="1" dirty="0">
              <a:solidFill>
                <a:schemeClr val="bg1"/>
              </a:solidFill>
            </a:endParaRPr>
          </a:p>
        </p:txBody>
      </p:sp>
      <p:sp>
        <p:nvSpPr>
          <p:cNvPr id="14" name="13 Rectángulo"/>
          <p:cNvSpPr/>
          <p:nvPr/>
        </p:nvSpPr>
        <p:spPr>
          <a:xfrm>
            <a:off x="6296186" y="4103886"/>
            <a:ext cx="4857870" cy="369332"/>
          </a:xfrm>
          <a:prstGeom prst="rect">
            <a:avLst/>
          </a:prstGeom>
        </p:spPr>
        <p:txBody>
          <a:bodyPr wrap="square">
            <a:spAutoFit/>
          </a:bodyPr>
          <a:lstStyle/>
          <a:p>
            <a:r>
              <a:rPr lang="es-GT" b="1" dirty="0" smtClean="0">
                <a:solidFill>
                  <a:schemeClr val="bg1"/>
                </a:solidFill>
              </a:rPr>
              <a:t>Agricultura protegida</a:t>
            </a:r>
            <a:endParaRPr lang="es-GT" b="1" dirty="0">
              <a:solidFill>
                <a:schemeClr val="bg1"/>
              </a:solidFill>
            </a:endParaRPr>
          </a:p>
        </p:txBody>
      </p:sp>
      <p:sp>
        <p:nvSpPr>
          <p:cNvPr id="15" name="14 Rectángulo"/>
          <p:cNvSpPr/>
          <p:nvPr/>
        </p:nvSpPr>
        <p:spPr>
          <a:xfrm>
            <a:off x="6235688" y="6074780"/>
            <a:ext cx="2902144" cy="646331"/>
          </a:xfrm>
          <a:prstGeom prst="rect">
            <a:avLst/>
          </a:prstGeom>
        </p:spPr>
        <p:txBody>
          <a:bodyPr wrap="square">
            <a:spAutoFit/>
          </a:bodyPr>
          <a:lstStyle/>
          <a:p>
            <a:r>
              <a:rPr lang="es-GT" b="1" dirty="0" smtClean="0">
                <a:solidFill>
                  <a:schemeClr val="bg1"/>
                </a:solidFill>
              </a:rPr>
              <a:t>Protección de micro-cuencas a través de </a:t>
            </a:r>
            <a:r>
              <a:rPr lang="es-GT" b="1" dirty="0" err="1" smtClean="0">
                <a:solidFill>
                  <a:schemeClr val="bg1"/>
                </a:solidFill>
              </a:rPr>
              <a:t>refoestaciones</a:t>
            </a:r>
            <a:endParaRPr lang="es-GT" b="1" dirty="0">
              <a:solidFill>
                <a:schemeClr val="bg1"/>
              </a:solidFill>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942"/>
          <a:stretch/>
        </p:blipFill>
        <p:spPr bwMode="auto">
          <a:xfrm>
            <a:off x="-17541" y="4581128"/>
            <a:ext cx="2991984"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14828" y="4607943"/>
            <a:ext cx="2553611" cy="369332"/>
          </a:xfrm>
          <a:prstGeom prst="rect">
            <a:avLst/>
          </a:prstGeom>
        </p:spPr>
        <p:txBody>
          <a:bodyPr wrap="square">
            <a:spAutoFit/>
          </a:bodyPr>
          <a:lstStyle/>
          <a:p>
            <a:r>
              <a:rPr lang="es-GT" b="1" dirty="0" smtClean="0">
                <a:solidFill>
                  <a:schemeClr val="bg1"/>
                </a:solidFill>
              </a:rPr>
              <a:t>Cosecha de agua</a:t>
            </a:r>
            <a:endParaRPr lang="es-GT" b="1" dirty="0">
              <a:solidFill>
                <a:schemeClr val="bg1"/>
              </a:solidFill>
            </a:endParaRPr>
          </a:p>
        </p:txBody>
      </p:sp>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4443" y="4581128"/>
            <a:ext cx="3103558" cy="231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descr="https://encrypted-tbn3.gstatic.com/images?q=tbn:ANd9GcQgeF31sXYEi48ANDH-JWQ1l-C3Wj6e5yl9yRRmQ2YBT5QyQvr-"/>
          <p:cNvPicPr>
            <a:picLocks noChangeAspect="1" noChangeArrowheads="1"/>
          </p:cNvPicPr>
          <p:nvPr/>
        </p:nvPicPr>
        <p:blipFill rotWithShape="1">
          <a:blip r:embed="rId8">
            <a:extLst>
              <a:ext uri="{28A0092B-C50C-407E-A947-70E740481C1C}">
                <a14:useLocalDpi xmlns:a14="http://schemas.microsoft.com/office/drawing/2010/main" val="0"/>
              </a:ext>
            </a:extLst>
          </a:blip>
          <a:srcRect t="16776" b="23363"/>
          <a:stretch/>
        </p:blipFill>
        <p:spPr bwMode="auto">
          <a:xfrm>
            <a:off x="4366100" y="-27384"/>
            <a:ext cx="1711901" cy="95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93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 name="32 CuadroTexto"/>
          <p:cNvSpPr txBox="1"/>
          <p:nvPr/>
        </p:nvSpPr>
        <p:spPr>
          <a:xfrm>
            <a:off x="0" y="159023"/>
            <a:ext cx="4139952" cy="461665"/>
          </a:xfrm>
          <a:prstGeom prst="rect">
            <a:avLst/>
          </a:prstGeom>
          <a:noFill/>
        </p:spPr>
        <p:txBody>
          <a:bodyPr wrap="square" rtlCol="0">
            <a:spAutoFit/>
          </a:bodyPr>
          <a:lstStyle/>
          <a:p>
            <a:r>
              <a:rPr lang="es-GT" sz="2400" b="1" dirty="0" smtClean="0">
                <a:solidFill>
                  <a:schemeClr val="accent3">
                    <a:lumMod val="75000"/>
                  </a:schemeClr>
                </a:solidFill>
              </a:rPr>
              <a:t>Que falta?</a:t>
            </a:r>
            <a:endParaRPr lang="es-GT" sz="2400" b="1" dirty="0">
              <a:solidFill>
                <a:schemeClr val="accent3">
                  <a:lumMod val="75000"/>
                </a:schemeClr>
              </a:solidFill>
            </a:endParaRPr>
          </a:p>
        </p:txBody>
      </p:sp>
      <p:sp>
        <p:nvSpPr>
          <p:cNvPr id="22" name="Rectangle 21"/>
          <p:cNvSpPr/>
          <p:nvPr/>
        </p:nvSpPr>
        <p:spPr>
          <a:xfrm>
            <a:off x="3024335" y="188640"/>
            <a:ext cx="6156177" cy="387798"/>
          </a:xfrm>
          <a:prstGeom prst="rect">
            <a:avLst/>
          </a:prstGeom>
        </p:spPr>
        <p:txBody>
          <a:bodyPr wrap="square">
            <a:spAutoFit/>
          </a:bodyPr>
          <a:lstStyle/>
          <a:p>
            <a:pPr algn="r">
              <a:lnSpc>
                <a:spcPct val="80000"/>
              </a:lnSpc>
            </a:pPr>
            <a:r>
              <a:rPr lang="es-ES_tradnl" sz="2400" b="1" dirty="0" smtClean="0">
                <a:solidFill>
                  <a:srgbClr val="FFFFFF"/>
                </a:solidFill>
                <a:latin typeface="Arial"/>
                <a:cs typeface="Arial"/>
              </a:rPr>
              <a:t>Adaptación al cambio climático</a:t>
            </a:r>
            <a:endParaRPr lang="es-ES_tradnl" sz="2400" b="1" dirty="0">
              <a:solidFill>
                <a:srgbClr val="FFFFFF"/>
              </a:solidFill>
              <a:latin typeface="Arial"/>
              <a:cs typeface="Arial"/>
            </a:endParaRPr>
          </a:p>
        </p:txBody>
      </p:sp>
      <p:sp>
        <p:nvSpPr>
          <p:cNvPr id="24" name="9 CuadroTexto"/>
          <p:cNvSpPr txBox="1"/>
          <p:nvPr/>
        </p:nvSpPr>
        <p:spPr>
          <a:xfrm>
            <a:off x="-36512" y="1120090"/>
            <a:ext cx="5932346" cy="6155531"/>
          </a:xfrm>
          <a:prstGeom prst="rect">
            <a:avLst/>
          </a:prstGeom>
          <a:noFill/>
        </p:spPr>
        <p:txBody>
          <a:bodyPr wrap="square" rtlCol="0">
            <a:spAutoFit/>
          </a:bodyPr>
          <a:lstStyle/>
          <a:p>
            <a:pPr marL="285750" indent="-285750">
              <a:buFont typeface="Arial" pitchFamily="34" charset="0"/>
              <a:buChar char="•"/>
            </a:pPr>
            <a:r>
              <a:rPr lang="es-GT" b="1" dirty="0" smtClean="0">
                <a:solidFill>
                  <a:schemeClr val="bg1"/>
                </a:solidFill>
                <a:latin typeface="Arial"/>
                <a:cs typeface="Arial"/>
              </a:rPr>
              <a:t>Innovación productiva </a:t>
            </a:r>
          </a:p>
          <a:p>
            <a:pPr marL="742950" lvl="1" indent="-285750">
              <a:buFont typeface="Arial" pitchFamily="34" charset="0"/>
              <a:buChar char="•"/>
            </a:pPr>
            <a:r>
              <a:rPr lang="es-GT" sz="1700" dirty="0" smtClean="0">
                <a:solidFill>
                  <a:schemeClr val="bg1"/>
                </a:solidFill>
                <a:latin typeface="Arial"/>
                <a:cs typeface="Arial"/>
              </a:rPr>
              <a:t>Diversificación</a:t>
            </a:r>
          </a:p>
          <a:p>
            <a:pPr marL="742950" lvl="1" indent="-285750">
              <a:buFont typeface="Arial" pitchFamily="34" charset="0"/>
              <a:buChar char="•"/>
            </a:pPr>
            <a:r>
              <a:rPr lang="es-GT" sz="1700" dirty="0" smtClean="0">
                <a:solidFill>
                  <a:schemeClr val="bg1"/>
                </a:solidFill>
                <a:latin typeface="Arial"/>
                <a:cs typeface="Arial"/>
              </a:rPr>
              <a:t>Infraestructura productiva</a:t>
            </a:r>
          </a:p>
          <a:p>
            <a:pPr marL="742950" lvl="1" indent="-285750">
              <a:buFont typeface="Arial" pitchFamily="34" charset="0"/>
              <a:buChar char="•"/>
            </a:pPr>
            <a:r>
              <a:rPr lang="es-GT" sz="1700" dirty="0" smtClean="0">
                <a:solidFill>
                  <a:schemeClr val="bg1"/>
                </a:solidFill>
                <a:latin typeface="Arial"/>
                <a:cs typeface="Arial"/>
              </a:rPr>
              <a:t>Sistemas de Riego</a:t>
            </a:r>
          </a:p>
          <a:p>
            <a:pPr marL="742950" lvl="1" indent="-285750">
              <a:buFont typeface="Arial" pitchFamily="34" charset="0"/>
              <a:buChar char="•"/>
            </a:pPr>
            <a:r>
              <a:rPr lang="es-GT" sz="1700" dirty="0" smtClean="0">
                <a:solidFill>
                  <a:schemeClr val="bg1"/>
                </a:solidFill>
                <a:latin typeface="Arial"/>
                <a:cs typeface="Arial"/>
              </a:rPr>
              <a:t>Caminos Rurales</a:t>
            </a:r>
          </a:p>
          <a:p>
            <a:pPr marL="742950" lvl="1" indent="-285750">
              <a:buFont typeface="Arial" pitchFamily="34" charset="0"/>
              <a:buChar char="•"/>
            </a:pPr>
            <a:r>
              <a:rPr lang="es-GT" sz="1700" dirty="0" smtClean="0">
                <a:solidFill>
                  <a:schemeClr val="bg1"/>
                </a:solidFill>
                <a:latin typeface="Arial"/>
                <a:cs typeface="Arial"/>
              </a:rPr>
              <a:t>Centros de acopio</a:t>
            </a:r>
          </a:p>
          <a:p>
            <a:pPr marL="742950" lvl="1" indent="-285750">
              <a:buFont typeface="Arial" pitchFamily="34" charset="0"/>
              <a:buChar char="•"/>
            </a:pPr>
            <a:r>
              <a:rPr lang="es-GT" sz="1700" dirty="0" smtClean="0">
                <a:solidFill>
                  <a:schemeClr val="bg1"/>
                </a:solidFill>
                <a:latin typeface="Arial"/>
                <a:cs typeface="Arial"/>
              </a:rPr>
              <a:t>Equipamientos</a:t>
            </a:r>
          </a:p>
          <a:p>
            <a:pPr marL="742950" lvl="1" indent="-285750">
              <a:buFont typeface="Arial" pitchFamily="34" charset="0"/>
              <a:buChar char="•"/>
            </a:pPr>
            <a:endParaRPr lang="es-GT" sz="1600" b="1" dirty="0">
              <a:solidFill>
                <a:schemeClr val="bg1"/>
              </a:solidFill>
              <a:latin typeface="Arial"/>
              <a:cs typeface="Arial"/>
            </a:endParaRPr>
          </a:p>
          <a:p>
            <a:pPr marL="285750" lvl="1" indent="-285750">
              <a:buFont typeface="Arial" pitchFamily="34" charset="0"/>
              <a:buChar char="•"/>
            </a:pPr>
            <a:r>
              <a:rPr lang="es-GT" sz="1700" b="1" dirty="0">
                <a:solidFill>
                  <a:schemeClr val="bg1"/>
                </a:solidFill>
                <a:latin typeface="Arial"/>
                <a:cs typeface="Arial"/>
              </a:rPr>
              <a:t>Acceso a transferencia tecnológica para pequeños productores</a:t>
            </a:r>
            <a:r>
              <a:rPr lang="es-GT" sz="1700" b="1" dirty="0" smtClean="0">
                <a:solidFill>
                  <a:schemeClr val="bg1"/>
                </a:solidFill>
                <a:latin typeface="Arial"/>
                <a:cs typeface="Arial"/>
              </a:rPr>
              <a:t>.</a:t>
            </a:r>
          </a:p>
          <a:p>
            <a:pPr marL="285750" lvl="1" indent="-285750">
              <a:buFont typeface="Arial" pitchFamily="34" charset="0"/>
              <a:buChar char="•"/>
            </a:pPr>
            <a:endParaRPr lang="es-GT" sz="500" b="1" dirty="0">
              <a:solidFill>
                <a:schemeClr val="bg1"/>
              </a:solidFill>
              <a:latin typeface="Arial"/>
              <a:cs typeface="Arial"/>
            </a:endParaRPr>
          </a:p>
          <a:p>
            <a:pPr marL="285750" lvl="1" indent="-285750">
              <a:buFont typeface="Arial" pitchFamily="34" charset="0"/>
              <a:buChar char="•"/>
            </a:pPr>
            <a:r>
              <a:rPr lang="es-GT" sz="1700" b="1" dirty="0" smtClean="0">
                <a:solidFill>
                  <a:schemeClr val="bg1"/>
                </a:solidFill>
                <a:latin typeface="Arial"/>
                <a:cs typeface="Arial"/>
              </a:rPr>
              <a:t>Financiamiento rural para infraestructura y transferencia tecnológica.</a:t>
            </a:r>
            <a:endParaRPr lang="es-GT" sz="1700" b="1" dirty="0">
              <a:solidFill>
                <a:schemeClr val="bg1"/>
              </a:solidFill>
              <a:latin typeface="Arial"/>
              <a:cs typeface="Arial"/>
            </a:endParaRPr>
          </a:p>
          <a:p>
            <a:pPr marL="0" lvl="1"/>
            <a:endParaRPr lang="es-GT" sz="500" b="1" dirty="0">
              <a:solidFill>
                <a:schemeClr val="bg1"/>
              </a:solidFill>
              <a:latin typeface="Arial"/>
              <a:cs typeface="Arial"/>
            </a:endParaRPr>
          </a:p>
          <a:p>
            <a:pPr marL="285750" lvl="1" indent="-285750">
              <a:buFont typeface="Arial" pitchFamily="34" charset="0"/>
              <a:buChar char="•"/>
            </a:pPr>
            <a:r>
              <a:rPr lang="es-GT" sz="1700" b="1" dirty="0">
                <a:solidFill>
                  <a:schemeClr val="bg1"/>
                </a:solidFill>
                <a:latin typeface="Arial"/>
                <a:cs typeface="Arial"/>
              </a:rPr>
              <a:t>Prestadores de servicios de desarrollo local</a:t>
            </a:r>
          </a:p>
          <a:p>
            <a:pPr marL="285750" lvl="1" indent="-285750">
              <a:buFont typeface="Arial" pitchFamily="34" charset="0"/>
              <a:buChar char="•"/>
            </a:pPr>
            <a:endParaRPr lang="es-GT" sz="500" b="1" dirty="0">
              <a:solidFill>
                <a:schemeClr val="bg1"/>
              </a:solidFill>
              <a:latin typeface="Arial"/>
              <a:cs typeface="Arial"/>
            </a:endParaRPr>
          </a:p>
          <a:p>
            <a:pPr marL="285750" lvl="1" indent="-285750">
              <a:buFont typeface="Arial" pitchFamily="34" charset="0"/>
              <a:buChar char="•"/>
            </a:pPr>
            <a:r>
              <a:rPr lang="es-GT" sz="1700" b="1" dirty="0">
                <a:solidFill>
                  <a:schemeClr val="bg1"/>
                </a:solidFill>
                <a:latin typeface="Arial"/>
                <a:cs typeface="Arial"/>
              </a:rPr>
              <a:t>Encadenamientos empresariales</a:t>
            </a:r>
          </a:p>
          <a:p>
            <a:pPr marL="285750" lvl="1" indent="-285750">
              <a:buFont typeface="Arial" pitchFamily="34" charset="0"/>
              <a:buChar char="•"/>
            </a:pPr>
            <a:endParaRPr lang="es-GT" sz="500" b="1" dirty="0">
              <a:solidFill>
                <a:schemeClr val="bg1"/>
              </a:solidFill>
              <a:latin typeface="Arial"/>
              <a:cs typeface="Arial"/>
            </a:endParaRPr>
          </a:p>
          <a:p>
            <a:pPr marL="285750" lvl="1" indent="-285750">
              <a:buFont typeface="Arial" pitchFamily="34" charset="0"/>
              <a:buChar char="•"/>
            </a:pPr>
            <a:r>
              <a:rPr lang="es-GT" sz="1700" b="1" dirty="0">
                <a:solidFill>
                  <a:schemeClr val="bg1"/>
                </a:solidFill>
                <a:latin typeface="Arial"/>
                <a:cs typeface="Arial"/>
              </a:rPr>
              <a:t>Acceso a mercados para pequeños productores rurales</a:t>
            </a:r>
          </a:p>
          <a:p>
            <a:pPr marL="285750" lvl="1" indent="-285750">
              <a:buFont typeface="Arial" pitchFamily="34" charset="0"/>
              <a:buChar char="•"/>
            </a:pPr>
            <a:r>
              <a:rPr lang="es-GT" sz="1700" b="1" dirty="0">
                <a:solidFill>
                  <a:schemeClr val="bg1"/>
                </a:solidFill>
                <a:latin typeface="Arial"/>
                <a:cs typeface="Arial"/>
              </a:rPr>
              <a:t>Educación vocacional y técnica para acceso a empleo</a:t>
            </a:r>
          </a:p>
          <a:p>
            <a:pPr marL="285750" lvl="1" indent="-285750">
              <a:buFont typeface="Arial" pitchFamily="34" charset="0"/>
              <a:buChar char="•"/>
            </a:pPr>
            <a:r>
              <a:rPr lang="es-GT" sz="1700" b="1" dirty="0">
                <a:solidFill>
                  <a:schemeClr val="bg1"/>
                </a:solidFill>
                <a:latin typeface="Arial"/>
                <a:cs typeface="Arial"/>
              </a:rPr>
              <a:t>Acceso a salud, atención primaria de salud.</a:t>
            </a:r>
          </a:p>
          <a:p>
            <a:pPr marL="742950" lvl="1" indent="-285750">
              <a:buFont typeface="Arial" pitchFamily="34" charset="0"/>
              <a:buChar char="•"/>
            </a:pPr>
            <a:endParaRPr lang="es-GT" sz="1700" b="1" dirty="0">
              <a:solidFill>
                <a:schemeClr val="bg1"/>
              </a:solidFill>
              <a:latin typeface="Arial"/>
              <a:cs typeface="Arial"/>
            </a:endParaRPr>
          </a:p>
          <a:p>
            <a:pPr marL="285750" indent="-285750">
              <a:buFont typeface="Arial" pitchFamily="34" charset="0"/>
              <a:buChar char="•"/>
            </a:pPr>
            <a:endParaRPr lang="es-GT" sz="1600" b="1" dirty="0" smtClean="0">
              <a:solidFill>
                <a:schemeClr val="bg1"/>
              </a:solidFill>
              <a:latin typeface="Arial"/>
              <a:cs typeface="Arial"/>
            </a:endParaRPr>
          </a:p>
          <a:p>
            <a:pPr marL="285750" indent="-285750">
              <a:buFont typeface="Arial" pitchFamily="34" charset="0"/>
              <a:buChar char="•"/>
            </a:pPr>
            <a:endParaRPr lang="es-GT" b="1" dirty="0">
              <a:solidFill>
                <a:schemeClr val="bg1"/>
              </a:solidFill>
              <a:latin typeface="Arial"/>
              <a:cs typeface="Aria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408" t="24231" r="22694" b="15192"/>
          <a:stretch/>
        </p:blipFill>
        <p:spPr bwMode="auto">
          <a:xfrm>
            <a:off x="5895833" y="1088771"/>
            <a:ext cx="3248167" cy="190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489" t="20193" r="23343" b="15192"/>
          <a:stretch/>
        </p:blipFill>
        <p:spPr bwMode="auto">
          <a:xfrm>
            <a:off x="5895833" y="2852936"/>
            <a:ext cx="3242182" cy="194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9346" r="27727"/>
          <a:stretch/>
        </p:blipFill>
        <p:spPr bwMode="auto">
          <a:xfrm>
            <a:off x="5895833" y="4807959"/>
            <a:ext cx="3242182" cy="206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965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villegas\Desktop\Nueva carpeta\BACK-VER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9" y="-860"/>
            <a:ext cx="9180512" cy="6885384"/>
          </a:xfrm>
          <a:prstGeom prst="rect">
            <a:avLst/>
          </a:prstGeom>
          <a:noFill/>
          <a:extLst/>
        </p:spPr>
      </p:pic>
      <p:sp>
        <p:nvSpPr>
          <p:cNvPr id="5" name="4 CuadroTexto"/>
          <p:cNvSpPr txBox="1"/>
          <p:nvPr/>
        </p:nvSpPr>
        <p:spPr>
          <a:xfrm>
            <a:off x="107504" y="260648"/>
            <a:ext cx="3744416" cy="400110"/>
          </a:xfrm>
          <a:prstGeom prst="rect">
            <a:avLst/>
          </a:prstGeom>
          <a:noFill/>
        </p:spPr>
        <p:txBody>
          <a:bodyPr wrap="square" rtlCol="0">
            <a:spAutoFit/>
          </a:bodyPr>
          <a:lstStyle/>
          <a:p>
            <a:r>
              <a:rPr lang="es-GT" sz="2000" b="1" dirty="0" smtClean="0">
                <a:solidFill>
                  <a:schemeClr val="accent3">
                    <a:lumMod val="75000"/>
                  </a:schemeClr>
                </a:solidFill>
              </a:rPr>
              <a:t>Objetivos estratégicos</a:t>
            </a:r>
            <a:endParaRPr lang="es-GT" sz="2000" b="1" dirty="0">
              <a:solidFill>
                <a:schemeClr val="accent3">
                  <a:lumMod val="75000"/>
                </a:schemeClr>
              </a:solidFill>
            </a:endParaRPr>
          </a:p>
        </p:txBody>
      </p:sp>
      <p:sp>
        <p:nvSpPr>
          <p:cNvPr id="6" name="Rectangle 13"/>
          <p:cNvSpPr>
            <a:spLocks noChangeArrowheads="1"/>
          </p:cNvSpPr>
          <p:nvPr/>
        </p:nvSpPr>
        <p:spPr bwMode="auto">
          <a:xfrm>
            <a:off x="6280202" y="4838667"/>
            <a:ext cx="2293277" cy="1945437"/>
          </a:xfrm>
          <a:prstGeom prst="rect">
            <a:avLst/>
          </a:prstGeom>
          <a:noFill/>
          <a:ln>
            <a:solidFill>
              <a:schemeClr val="bg1"/>
            </a:solidFill>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lstStyle/>
          <a:p>
            <a:r>
              <a:rPr lang="es-GT" sz="1600" b="1" dirty="0" smtClean="0">
                <a:solidFill>
                  <a:schemeClr val="bg1"/>
                </a:solidFill>
                <a:latin typeface="+mj-lt"/>
              </a:rPr>
              <a:t>Promover </a:t>
            </a:r>
            <a:r>
              <a:rPr lang="es-GT" sz="1600" b="1" dirty="0">
                <a:solidFill>
                  <a:schemeClr val="bg1"/>
                </a:solidFill>
                <a:latin typeface="+mj-lt"/>
              </a:rPr>
              <a:t>el desarrollo de </a:t>
            </a:r>
            <a:r>
              <a:rPr lang="es-GT" sz="1600" b="1" dirty="0" smtClean="0">
                <a:solidFill>
                  <a:schemeClr val="bg1"/>
                </a:solidFill>
                <a:latin typeface="+mj-lt"/>
              </a:rPr>
              <a:t>empresas facilitando </a:t>
            </a:r>
            <a:r>
              <a:rPr lang="es-GT" sz="1600" b="1" dirty="0">
                <a:solidFill>
                  <a:schemeClr val="bg1"/>
                </a:solidFill>
                <a:latin typeface="+mj-lt"/>
              </a:rPr>
              <a:t>su acceso a mercados a través de </a:t>
            </a:r>
            <a:r>
              <a:rPr lang="es-GT" sz="1600" b="1" dirty="0" smtClean="0">
                <a:solidFill>
                  <a:schemeClr val="bg1"/>
                </a:solidFill>
                <a:latin typeface="+mj-lt"/>
              </a:rPr>
              <a:t>iniciativas </a:t>
            </a:r>
            <a:r>
              <a:rPr lang="es-GT" sz="1600" b="1" dirty="0">
                <a:solidFill>
                  <a:schemeClr val="bg1"/>
                </a:solidFill>
                <a:latin typeface="+mj-lt"/>
              </a:rPr>
              <a:t>eco empresariales. </a:t>
            </a:r>
          </a:p>
          <a:p>
            <a:pPr lvl="0" fontAlgn="base">
              <a:spcBef>
                <a:spcPct val="0"/>
              </a:spcBef>
              <a:spcAft>
                <a:spcPct val="0"/>
              </a:spcAft>
            </a:pPr>
            <a:endParaRPr lang="es-GT" sz="1600" b="1" dirty="0">
              <a:ln w="18415" cmpd="sng">
                <a:solidFill>
                  <a:srgbClr val="FFFFFF"/>
                </a:solidFill>
                <a:prstDash val="solid"/>
              </a:ln>
              <a:solidFill>
                <a:schemeClr val="bg1"/>
              </a:solidFill>
              <a:effectLst>
                <a:outerShdw blurRad="38100" dist="38100" dir="2700000" algn="tl">
                  <a:srgbClr val="000000">
                    <a:alpha val="43137"/>
                  </a:srgbClr>
                </a:outerShdw>
              </a:effectLst>
              <a:latin typeface="+mj-lt"/>
              <a:cs typeface="Arial" pitchFamily="34" charset="0"/>
            </a:endParaRPr>
          </a:p>
        </p:txBody>
      </p:sp>
      <p:sp>
        <p:nvSpPr>
          <p:cNvPr id="8" name="Rectangle 14"/>
          <p:cNvSpPr>
            <a:spLocks noChangeArrowheads="1"/>
          </p:cNvSpPr>
          <p:nvPr/>
        </p:nvSpPr>
        <p:spPr bwMode="auto">
          <a:xfrm>
            <a:off x="3347864" y="4838667"/>
            <a:ext cx="2304256" cy="1921381"/>
          </a:xfrm>
          <a:prstGeom prst="rect">
            <a:avLst/>
          </a:prstGeom>
          <a:no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r>
              <a:rPr lang="es-GT" sz="1600" b="1" dirty="0" smtClean="0">
                <a:solidFill>
                  <a:schemeClr val="bg1"/>
                </a:solidFill>
                <a:latin typeface="+mj-lt"/>
              </a:rPr>
              <a:t>Generar instrumentos, metodologías e investigación para facilitar la implementación de la gestión ambiental empresarial</a:t>
            </a:r>
            <a:endParaRPr lang="es-GT" sz="1600" b="1" dirty="0">
              <a:solidFill>
                <a:schemeClr val="bg1"/>
              </a:solidFill>
              <a:latin typeface="+mj-lt"/>
            </a:endParaRPr>
          </a:p>
        </p:txBody>
      </p:sp>
      <p:sp>
        <p:nvSpPr>
          <p:cNvPr id="14" name="Rectangle 14"/>
          <p:cNvSpPr>
            <a:spLocks noChangeArrowheads="1"/>
          </p:cNvSpPr>
          <p:nvPr/>
        </p:nvSpPr>
        <p:spPr bwMode="auto">
          <a:xfrm>
            <a:off x="394615" y="4856509"/>
            <a:ext cx="2342964" cy="1928893"/>
          </a:xfrm>
          <a:prstGeom prst="rect">
            <a:avLst/>
          </a:prstGeom>
          <a:noFill/>
          <a:ln>
            <a:solidFill>
              <a:schemeClr val="bg1"/>
            </a:solidFill>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r>
              <a:rPr lang="es-GT" sz="1600" b="1" dirty="0" smtClean="0">
                <a:solidFill>
                  <a:schemeClr val="bg1"/>
                </a:solidFill>
                <a:latin typeface="+mj-lt"/>
              </a:rPr>
              <a:t>Generar y fortalecer capacidades al sector exportador, a </a:t>
            </a:r>
            <a:r>
              <a:rPr lang="es-GT" sz="1600" b="1" dirty="0">
                <a:solidFill>
                  <a:schemeClr val="bg1"/>
                </a:solidFill>
                <a:latin typeface="+mj-lt"/>
              </a:rPr>
              <a:t>través de </a:t>
            </a:r>
            <a:r>
              <a:rPr lang="es-GT" sz="1600" b="1" dirty="0" smtClean="0">
                <a:solidFill>
                  <a:schemeClr val="bg1"/>
                </a:solidFill>
                <a:latin typeface="+mj-lt"/>
              </a:rPr>
              <a:t>transferencia tecnológica en temas gestión ambiental</a:t>
            </a:r>
            <a:r>
              <a:rPr lang="es-GT" sz="1600" b="1" dirty="0">
                <a:solidFill>
                  <a:schemeClr val="bg1"/>
                </a:solidFill>
                <a:latin typeface="+mj-lt"/>
              </a:rPr>
              <a:t> </a:t>
            </a:r>
            <a:r>
              <a:rPr lang="es-GT" sz="1600" b="1" dirty="0" smtClean="0">
                <a:solidFill>
                  <a:schemeClr val="bg1"/>
                </a:solidFill>
                <a:latin typeface="+mj-lt"/>
              </a:rPr>
              <a:t>empresarial</a:t>
            </a:r>
            <a:endParaRPr lang="es-GT" sz="1600" b="1" dirty="0">
              <a:solidFill>
                <a:schemeClr val="bg1"/>
              </a:solidFill>
              <a:latin typeface="+mj-lt"/>
            </a:endParaRPr>
          </a:p>
        </p:txBody>
      </p:sp>
      <p:sp>
        <p:nvSpPr>
          <p:cNvPr id="17" name="Rounded Rectangle 4"/>
          <p:cNvSpPr/>
          <p:nvPr/>
        </p:nvSpPr>
        <p:spPr>
          <a:xfrm>
            <a:off x="867380" y="2296832"/>
            <a:ext cx="5930580" cy="532316"/>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endParaRPr lang="es-GT" sz="2000" kern="1200" dirty="0">
              <a:latin typeface="+mj-lt"/>
              <a:cs typeface="Arial"/>
            </a:endParaRPr>
          </a:p>
        </p:txBody>
      </p:sp>
      <p:sp>
        <p:nvSpPr>
          <p:cNvPr id="18" name="Rectangle 9"/>
          <p:cNvSpPr/>
          <p:nvPr/>
        </p:nvSpPr>
        <p:spPr>
          <a:xfrm>
            <a:off x="1491389" y="3298830"/>
            <a:ext cx="5904656" cy="830997"/>
          </a:xfrm>
          <a:prstGeom prst="rect">
            <a:avLst/>
          </a:prstGeom>
          <a:ln w="12700" cap="rnd">
            <a:solidFill>
              <a:schemeClr val="bg1"/>
            </a:solidFill>
          </a:ln>
        </p:spPr>
        <p:txBody>
          <a:bodyPr wrap="square">
            <a:spAutoFit/>
          </a:bodyPr>
          <a:lstStyle/>
          <a:p>
            <a:pPr lvl="0" algn="ctr"/>
            <a:r>
              <a:rPr lang="es-ES" sz="1600" b="1" dirty="0" smtClean="0">
                <a:solidFill>
                  <a:schemeClr val="bg1"/>
                </a:solidFill>
                <a:latin typeface="+mj-lt"/>
                <a:cs typeface="Arial"/>
              </a:rPr>
              <a:t>Promover la adopción de prácticas de gestión ambiental que aseguren el crecimiento sostenible y competitivo del sector Exportador guatemalteco</a:t>
            </a:r>
          </a:p>
        </p:txBody>
      </p:sp>
      <p:sp>
        <p:nvSpPr>
          <p:cNvPr id="21" name="Rounded Rectangle 4"/>
          <p:cNvSpPr/>
          <p:nvPr/>
        </p:nvSpPr>
        <p:spPr>
          <a:xfrm>
            <a:off x="402658" y="4336844"/>
            <a:ext cx="2334922" cy="532316"/>
          </a:xfrm>
          <a:prstGeom prst="rect">
            <a:avLst/>
          </a:prstGeom>
          <a:ln/>
        </p:spPr>
        <p:style>
          <a:lnRef idx="1">
            <a:schemeClr val="accent1"/>
          </a:lnRef>
          <a:fillRef idx="3">
            <a:schemeClr val="accent1"/>
          </a:fillRef>
          <a:effectRef idx="2">
            <a:schemeClr val="accent1"/>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1600" b="1" dirty="0" smtClean="0">
                <a:latin typeface="+mj-lt"/>
                <a:cs typeface="Arial"/>
              </a:rPr>
              <a:t>Objetivo </a:t>
            </a:r>
            <a:r>
              <a:rPr lang="es-MX" sz="1600" b="1" dirty="0">
                <a:latin typeface="+mj-lt"/>
                <a:cs typeface="Arial"/>
              </a:rPr>
              <a:t> </a:t>
            </a:r>
            <a:r>
              <a:rPr lang="es-MX" sz="1600" b="1" dirty="0" smtClean="0">
                <a:latin typeface="+mj-lt"/>
                <a:cs typeface="Arial"/>
              </a:rPr>
              <a:t>           estratégico 1</a:t>
            </a:r>
            <a:endParaRPr lang="es-GT" sz="1600" kern="1200" dirty="0">
              <a:latin typeface="+mj-lt"/>
              <a:cs typeface="Arial"/>
            </a:endParaRPr>
          </a:p>
        </p:txBody>
      </p:sp>
      <p:grpSp>
        <p:nvGrpSpPr>
          <p:cNvPr id="30" name="Group 6"/>
          <p:cNvGrpSpPr/>
          <p:nvPr/>
        </p:nvGrpSpPr>
        <p:grpSpPr>
          <a:xfrm>
            <a:off x="1686289" y="1214240"/>
            <a:ext cx="5766031" cy="963662"/>
            <a:chOff x="0" y="0"/>
            <a:chExt cx="6360890" cy="589910"/>
          </a:xfrm>
        </p:grpSpPr>
        <p:sp>
          <p:nvSpPr>
            <p:cNvPr id="31" name="Rounded Rectangle 7"/>
            <p:cNvSpPr/>
            <p:nvPr/>
          </p:nvSpPr>
          <p:spPr>
            <a:xfrm>
              <a:off x="0" y="0"/>
              <a:ext cx="6096000" cy="589910"/>
            </a:xfrm>
            <a:prstGeom prst="roundRect">
              <a:avLst/>
            </a:prstGeom>
            <a:no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Rounded Rectangle 4"/>
            <p:cNvSpPr/>
            <p:nvPr/>
          </p:nvSpPr>
          <p:spPr>
            <a:xfrm>
              <a:off x="2495542" y="15283"/>
              <a:ext cx="3865348" cy="5323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s-MX" b="1" kern="1200" dirty="0" smtClean="0">
                  <a:latin typeface="Arial"/>
                  <a:cs typeface="Arial"/>
                </a:rPr>
                <a:t>Plataforma de Desarrollo Empresarial del Sector Exportador</a:t>
              </a:r>
              <a:endParaRPr lang="es-GT" kern="1200" dirty="0">
                <a:latin typeface="Arial"/>
                <a:cs typeface="Arial"/>
              </a:endParaRPr>
            </a:p>
          </p:txBody>
        </p:sp>
      </p:grpSp>
      <p:pic>
        <p:nvPicPr>
          <p:cNvPr id="2048" name="204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289" y="1223714"/>
            <a:ext cx="2165631" cy="98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2048 Flecha abajo"/>
          <p:cNvSpPr/>
          <p:nvPr/>
        </p:nvSpPr>
        <p:spPr>
          <a:xfrm>
            <a:off x="4211960" y="2204864"/>
            <a:ext cx="432048" cy="193501"/>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GT"/>
          </a:p>
        </p:txBody>
      </p:sp>
      <p:sp>
        <p:nvSpPr>
          <p:cNvPr id="28" name="Rounded Rectangle 4"/>
          <p:cNvSpPr/>
          <p:nvPr/>
        </p:nvSpPr>
        <p:spPr>
          <a:xfrm>
            <a:off x="3352076" y="4293096"/>
            <a:ext cx="2300044" cy="532316"/>
          </a:xfrm>
          <a:prstGeom prst="rect">
            <a:avLst/>
          </a:prstGeom>
          <a:ln/>
        </p:spPr>
        <p:style>
          <a:lnRef idx="1">
            <a:schemeClr val="accent2"/>
          </a:lnRef>
          <a:fillRef idx="3">
            <a:schemeClr val="accent2"/>
          </a:fillRef>
          <a:effectRef idx="2">
            <a:schemeClr val="accent2"/>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1600" b="1" dirty="0" smtClean="0">
                <a:latin typeface="+mj-lt"/>
                <a:cs typeface="Arial"/>
              </a:rPr>
              <a:t>Objetivo </a:t>
            </a:r>
            <a:r>
              <a:rPr lang="es-MX" sz="1600" b="1" dirty="0">
                <a:latin typeface="+mj-lt"/>
                <a:cs typeface="Arial"/>
              </a:rPr>
              <a:t> </a:t>
            </a:r>
            <a:r>
              <a:rPr lang="es-MX" sz="1600" b="1" dirty="0" smtClean="0">
                <a:latin typeface="+mj-lt"/>
                <a:cs typeface="Arial"/>
              </a:rPr>
              <a:t>           estratégico 2</a:t>
            </a:r>
            <a:endParaRPr lang="es-GT" sz="1600" kern="1200" dirty="0">
              <a:latin typeface="+mj-lt"/>
              <a:cs typeface="Arial"/>
            </a:endParaRPr>
          </a:p>
        </p:txBody>
      </p:sp>
      <p:sp>
        <p:nvSpPr>
          <p:cNvPr id="34" name="Rounded Rectangle 4"/>
          <p:cNvSpPr/>
          <p:nvPr/>
        </p:nvSpPr>
        <p:spPr>
          <a:xfrm>
            <a:off x="6300192" y="4293096"/>
            <a:ext cx="2273287" cy="532316"/>
          </a:xfrm>
          <a:prstGeom prst="rect">
            <a:avLst/>
          </a:prstGeom>
          <a:ln/>
        </p:spPr>
        <p:style>
          <a:lnRef idx="1">
            <a:schemeClr val="accent5"/>
          </a:lnRef>
          <a:fillRef idx="3">
            <a:schemeClr val="accent5"/>
          </a:fillRef>
          <a:effectRef idx="2">
            <a:schemeClr val="accent5"/>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1600" b="1" dirty="0" smtClean="0">
                <a:latin typeface="+mj-lt"/>
                <a:cs typeface="Arial"/>
              </a:rPr>
              <a:t>Objetivo </a:t>
            </a:r>
            <a:r>
              <a:rPr lang="es-MX" sz="1600" b="1" dirty="0">
                <a:latin typeface="+mj-lt"/>
                <a:cs typeface="Arial"/>
              </a:rPr>
              <a:t> </a:t>
            </a:r>
            <a:r>
              <a:rPr lang="es-MX" sz="1600" b="1" dirty="0" smtClean="0">
                <a:latin typeface="+mj-lt"/>
                <a:cs typeface="Arial"/>
              </a:rPr>
              <a:t>           estratégico 3</a:t>
            </a:r>
            <a:endParaRPr lang="es-GT" sz="1600" kern="1200" dirty="0">
              <a:latin typeface="+mj-lt"/>
              <a:cs typeface="Arial"/>
            </a:endParaRPr>
          </a:p>
        </p:txBody>
      </p:sp>
      <p:pic>
        <p:nvPicPr>
          <p:cNvPr id="35" name="Picture 2" descr="C:\Users\vvillegas\AppData\Roaming\Skype\vivian.villegas\media_messaging\media_cache\^5D287C246F705A49AC832075B0F918F5911C72DC27A9596B2A^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171" y="2483158"/>
            <a:ext cx="3324147" cy="8156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vvillegas\AppData\Roaming\Skype\vivian.villegas\media_messaging\media_cache\^F1BE6C133481AC3E57E8B12E61808994C925A7C98B3486F412^pimgpsh_fullsize_dist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89772"/>
            <a:ext cx="2232248" cy="54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025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6"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47" name="46 Rectángulo"/>
          <p:cNvSpPr/>
          <p:nvPr/>
        </p:nvSpPr>
        <p:spPr>
          <a:xfrm>
            <a:off x="323528" y="4010656"/>
            <a:ext cx="6428421" cy="7864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1" name="100 Rectángulo"/>
          <p:cNvSpPr/>
          <p:nvPr/>
        </p:nvSpPr>
        <p:spPr>
          <a:xfrm>
            <a:off x="6776614" y="3140968"/>
            <a:ext cx="2043218" cy="700855"/>
          </a:xfrm>
          <a:prstGeom prst="rect">
            <a:avLst/>
          </a:prstGeom>
          <a:noFill/>
          <a:ln w="9525"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smtClean="0">
                <a:latin typeface="Arial"/>
                <a:cs typeface="Arial"/>
              </a:rPr>
              <a:t>Alianzas con Cooperación</a:t>
            </a:r>
            <a:endParaRPr lang="es-GT" sz="1600" b="1" dirty="0">
              <a:latin typeface="Arial"/>
              <a:cs typeface="Arial"/>
            </a:endParaRPr>
          </a:p>
        </p:txBody>
      </p:sp>
      <p:sp>
        <p:nvSpPr>
          <p:cNvPr id="102" name="101 Rectángulo"/>
          <p:cNvSpPr/>
          <p:nvPr/>
        </p:nvSpPr>
        <p:spPr>
          <a:xfrm>
            <a:off x="333383" y="3165941"/>
            <a:ext cx="6443231" cy="6758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45" name="44 Rectángulo"/>
          <p:cNvSpPr/>
          <p:nvPr/>
        </p:nvSpPr>
        <p:spPr>
          <a:xfrm>
            <a:off x="6770000" y="4005064"/>
            <a:ext cx="2050472" cy="792088"/>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smtClean="0">
                <a:latin typeface="Arial"/>
                <a:cs typeface="Arial"/>
              </a:rPr>
              <a:t>Sector público</a:t>
            </a:r>
            <a:endParaRPr lang="es-GT" sz="1600" b="1" dirty="0">
              <a:latin typeface="Arial"/>
              <a:cs typeface="Arial"/>
            </a:endParaRPr>
          </a:p>
        </p:txBody>
      </p:sp>
      <p:sp>
        <p:nvSpPr>
          <p:cNvPr id="52" name="51 Rectángulo"/>
          <p:cNvSpPr/>
          <p:nvPr/>
        </p:nvSpPr>
        <p:spPr>
          <a:xfrm>
            <a:off x="333383" y="4941168"/>
            <a:ext cx="6428426" cy="74716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70" name="69 Rectángulo"/>
          <p:cNvSpPr/>
          <p:nvPr/>
        </p:nvSpPr>
        <p:spPr>
          <a:xfrm>
            <a:off x="3275856" y="260648"/>
            <a:ext cx="648072" cy="360040"/>
          </a:xfrm>
          <a:prstGeom prst="rect">
            <a:avLst/>
          </a:prstGeom>
          <a:solidFill>
            <a:schemeClr val="bg1"/>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73" name="1 Título"/>
          <p:cNvSpPr txBox="1">
            <a:spLocks/>
          </p:cNvSpPr>
          <p:nvPr/>
        </p:nvSpPr>
        <p:spPr>
          <a:xfrm>
            <a:off x="116716" y="188640"/>
            <a:ext cx="4167252" cy="620688"/>
          </a:xfrm>
          <a:prstGeom prst="rect">
            <a:avLst/>
          </a:prstGeom>
          <a:noFill/>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GT" sz="2400" b="1" dirty="0" smtClean="0">
                <a:solidFill>
                  <a:schemeClr val="accent3">
                    <a:lumMod val="75000"/>
                  </a:schemeClr>
                </a:solidFill>
              </a:rPr>
              <a:t>Alianzas estratégicas</a:t>
            </a:r>
            <a:endParaRPr lang="es-ES" sz="2400" b="1" dirty="0">
              <a:solidFill>
                <a:schemeClr val="accent3">
                  <a:lumMod val="75000"/>
                </a:schemeClr>
              </a:solidFill>
            </a:endParaRPr>
          </a:p>
        </p:txBody>
      </p:sp>
      <p:pic>
        <p:nvPicPr>
          <p:cNvPr id="74" name="73 Imagen" descr="hivos_logo.jpg"/>
          <p:cNvPicPr>
            <a:picLocks noChangeAspect="1"/>
          </p:cNvPicPr>
          <p:nvPr/>
        </p:nvPicPr>
        <p:blipFill>
          <a:blip r:embed="rId4" cstate="print"/>
          <a:stretch>
            <a:fillRect/>
          </a:stretch>
        </p:blipFill>
        <p:spPr>
          <a:xfrm>
            <a:off x="1701535" y="3379591"/>
            <a:ext cx="612398" cy="303903"/>
          </a:xfrm>
          <a:prstGeom prst="rect">
            <a:avLst/>
          </a:prstGeom>
        </p:spPr>
      </p:pic>
      <p:pic>
        <p:nvPicPr>
          <p:cNvPr id="75" name="Picture 8" descr="Usaid.jpg"/>
          <p:cNvPicPr>
            <a:picLocks noChangeAspect="1" noChangeArrowheads="1"/>
          </p:cNvPicPr>
          <p:nvPr/>
        </p:nvPicPr>
        <p:blipFill>
          <a:blip r:embed="rId5" cstate="print"/>
          <a:srcRect l="6835" t="11806" r="6835" b="17639"/>
          <a:stretch>
            <a:fillRect/>
          </a:stretch>
        </p:blipFill>
        <p:spPr bwMode="auto">
          <a:xfrm>
            <a:off x="405391" y="3364316"/>
            <a:ext cx="1164852" cy="368904"/>
          </a:xfrm>
          <a:prstGeom prst="rect">
            <a:avLst/>
          </a:prstGeom>
          <a:noFill/>
        </p:spPr>
      </p:pic>
      <p:pic>
        <p:nvPicPr>
          <p:cNvPr id="76" name="Picture 2" descr="GIZlogo.JPG"/>
          <p:cNvPicPr>
            <a:picLocks noChangeAspect="1" noChangeArrowheads="1"/>
          </p:cNvPicPr>
          <p:nvPr/>
        </p:nvPicPr>
        <p:blipFill>
          <a:blip r:embed="rId6" cstate="print"/>
          <a:srcRect t="11029" b="11765"/>
          <a:stretch>
            <a:fillRect/>
          </a:stretch>
        </p:blipFill>
        <p:spPr bwMode="auto">
          <a:xfrm>
            <a:off x="2883012" y="3311121"/>
            <a:ext cx="661381" cy="462967"/>
          </a:xfrm>
          <a:prstGeom prst="rect">
            <a:avLst/>
          </a:prstGeom>
          <a:noFill/>
        </p:spPr>
      </p:pic>
      <p:pic>
        <p:nvPicPr>
          <p:cNvPr id="78" name="Picture 6" descr="European Flag(1).gif"/>
          <p:cNvPicPr>
            <a:picLocks noChangeAspect="1" noChangeArrowheads="1"/>
          </p:cNvPicPr>
          <p:nvPr/>
        </p:nvPicPr>
        <p:blipFill>
          <a:blip r:embed="rId7" cstate="print"/>
          <a:srcRect/>
          <a:stretch>
            <a:fillRect/>
          </a:stretch>
        </p:blipFill>
        <p:spPr bwMode="auto">
          <a:xfrm>
            <a:off x="5372810" y="3386900"/>
            <a:ext cx="519480" cy="346320"/>
          </a:xfrm>
          <a:prstGeom prst="rect">
            <a:avLst/>
          </a:prstGeom>
          <a:noFill/>
        </p:spPr>
      </p:pic>
      <p:pic>
        <p:nvPicPr>
          <p:cNvPr id="79" name="Picture 18" descr="UNDP.JPG"/>
          <p:cNvPicPr>
            <a:picLocks noChangeAspect="1" noChangeArrowheads="1"/>
          </p:cNvPicPr>
          <p:nvPr/>
        </p:nvPicPr>
        <p:blipFill>
          <a:blip r:embed="rId8" cstate="print"/>
          <a:srcRect/>
          <a:stretch>
            <a:fillRect/>
          </a:stretch>
        </p:blipFill>
        <p:spPr bwMode="auto">
          <a:xfrm>
            <a:off x="6113923" y="3237238"/>
            <a:ext cx="395730" cy="495982"/>
          </a:xfrm>
          <a:prstGeom prst="rect">
            <a:avLst/>
          </a:prstGeom>
          <a:noFill/>
        </p:spPr>
      </p:pic>
      <p:pic>
        <p:nvPicPr>
          <p:cNvPr id="80" name="Picture 2" descr="http://definicion.de/wp-content/uploads/2008/08/bancomundial.gif"/>
          <p:cNvPicPr>
            <a:picLocks noChangeAspect="1" noChangeArrowheads="1"/>
          </p:cNvPicPr>
          <p:nvPr/>
        </p:nvPicPr>
        <p:blipFill>
          <a:blip r:embed="rId9" cstate="print"/>
          <a:srcRect/>
          <a:stretch>
            <a:fillRect/>
          </a:stretch>
        </p:blipFill>
        <p:spPr bwMode="auto">
          <a:xfrm>
            <a:off x="4591823" y="3264468"/>
            <a:ext cx="612399" cy="534148"/>
          </a:xfrm>
          <a:prstGeom prst="rect">
            <a:avLst/>
          </a:prstGeom>
          <a:noFill/>
        </p:spPr>
      </p:pic>
      <p:pic>
        <p:nvPicPr>
          <p:cNvPr id="81" name="Picture 3"/>
          <p:cNvPicPr>
            <a:picLocks noChangeAspect="1" noChangeArrowheads="1"/>
          </p:cNvPicPr>
          <p:nvPr/>
        </p:nvPicPr>
        <p:blipFill>
          <a:blip r:embed="rId10" cstate="print"/>
          <a:srcRect/>
          <a:stretch>
            <a:fillRect/>
          </a:stretch>
        </p:blipFill>
        <p:spPr bwMode="auto">
          <a:xfrm>
            <a:off x="3651750" y="3374041"/>
            <a:ext cx="724430" cy="344438"/>
          </a:xfrm>
          <a:prstGeom prst="rect">
            <a:avLst/>
          </a:prstGeom>
          <a:noFill/>
          <a:ln w="9525">
            <a:noFill/>
            <a:miter lim="800000"/>
            <a:headEnd/>
            <a:tailEnd/>
          </a:ln>
        </p:spPr>
      </p:pic>
      <p:pic>
        <p:nvPicPr>
          <p:cNvPr id="82" name="Picture 5"/>
          <p:cNvPicPr>
            <a:picLocks noChangeAspect="1" noChangeArrowheads="1"/>
          </p:cNvPicPr>
          <p:nvPr/>
        </p:nvPicPr>
        <p:blipFill>
          <a:blip r:embed="rId11" cstate="print"/>
          <a:srcRect/>
          <a:stretch>
            <a:fillRect/>
          </a:stretch>
        </p:blipFill>
        <p:spPr bwMode="auto">
          <a:xfrm>
            <a:off x="2438191" y="3193751"/>
            <a:ext cx="362911" cy="581452"/>
          </a:xfrm>
          <a:prstGeom prst="rect">
            <a:avLst/>
          </a:prstGeom>
          <a:noFill/>
          <a:ln w="9525">
            <a:noFill/>
            <a:miter lim="800000"/>
            <a:headEnd/>
            <a:tailEnd/>
          </a:ln>
        </p:spPr>
      </p:pic>
      <p:pic>
        <p:nvPicPr>
          <p:cNvPr id="83" name="60 Imagen" descr="Pronacom Nuevo.jpg"/>
          <p:cNvPicPr>
            <a:picLocks noChangeAspect="1"/>
          </p:cNvPicPr>
          <p:nvPr/>
        </p:nvPicPr>
        <p:blipFill>
          <a:blip r:embed="rId12" cstate="print"/>
          <a:srcRect/>
          <a:stretch>
            <a:fillRect/>
          </a:stretch>
        </p:blipFill>
        <p:spPr bwMode="auto">
          <a:xfrm>
            <a:off x="5755274" y="4180908"/>
            <a:ext cx="720080" cy="477941"/>
          </a:xfrm>
          <a:prstGeom prst="rect">
            <a:avLst/>
          </a:prstGeom>
          <a:noFill/>
          <a:ln w="9525">
            <a:noFill/>
            <a:miter lim="800000"/>
            <a:headEnd/>
            <a:tailEnd/>
          </a:ln>
        </p:spPr>
      </p:pic>
      <p:pic>
        <p:nvPicPr>
          <p:cNvPr id="85" name="Picture 4" descr="http://www.cnee.gob.gt/images/Enlaces/MARN.JPG"/>
          <p:cNvPicPr>
            <a:picLocks noChangeAspect="1" noChangeArrowheads="1"/>
          </p:cNvPicPr>
          <p:nvPr/>
        </p:nvPicPr>
        <p:blipFill>
          <a:blip r:embed="rId13" cstate="print"/>
          <a:srcRect/>
          <a:stretch>
            <a:fillRect/>
          </a:stretch>
        </p:blipFill>
        <p:spPr bwMode="auto">
          <a:xfrm>
            <a:off x="452756" y="4256718"/>
            <a:ext cx="1132251" cy="323500"/>
          </a:xfrm>
          <a:prstGeom prst="rect">
            <a:avLst/>
          </a:prstGeom>
          <a:noFill/>
        </p:spPr>
      </p:pic>
      <p:pic>
        <p:nvPicPr>
          <p:cNvPr id="86" name="Picture 2" descr="http://moscamed-guatemala.org.gt/images/maganew.jpg"/>
          <p:cNvPicPr>
            <a:picLocks noChangeAspect="1" noChangeArrowheads="1"/>
          </p:cNvPicPr>
          <p:nvPr/>
        </p:nvPicPr>
        <p:blipFill>
          <a:blip r:embed="rId14" cstate="print"/>
          <a:srcRect/>
          <a:stretch>
            <a:fillRect/>
          </a:stretch>
        </p:blipFill>
        <p:spPr bwMode="auto">
          <a:xfrm>
            <a:off x="1745681" y="4247511"/>
            <a:ext cx="1137331" cy="341915"/>
          </a:xfrm>
          <a:prstGeom prst="rect">
            <a:avLst/>
          </a:prstGeom>
          <a:noFill/>
        </p:spPr>
      </p:pic>
      <p:pic>
        <p:nvPicPr>
          <p:cNvPr id="88" name="Picture 8" descr="https://encrypted-tbn1.gstatic.com/images?q=tbn:ANd9GcQ-TDtkkxf_a0tvqPh1TTC1L7n1e08LJUmp6YUjQTKFTTH2JTvin9Z-e8IN"/>
          <p:cNvPicPr>
            <a:picLocks noChangeAspect="1" noChangeArrowheads="1"/>
          </p:cNvPicPr>
          <p:nvPr/>
        </p:nvPicPr>
        <p:blipFill>
          <a:blip r:embed="rId15" cstate="print"/>
          <a:srcRect/>
          <a:stretch>
            <a:fillRect/>
          </a:stretch>
        </p:blipFill>
        <p:spPr bwMode="auto">
          <a:xfrm>
            <a:off x="4358604" y="4171226"/>
            <a:ext cx="630925" cy="477788"/>
          </a:xfrm>
          <a:prstGeom prst="rect">
            <a:avLst/>
          </a:prstGeom>
          <a:noFill/>
        </p:spPr>
      </p:pic>
      <p:pic>
        <p:nvPicPr>
          <p:cNvPr id="89" name="Picture 14" descr="http://amexcid.gob.mx/boletin/0810/imgs/inab_logo.jpg"/>
          <p:cNvPicPr>
            <a:picLocks noChangeAspect="1" noChangeArrowheads="1"/>
          </p:cNvPicPr>
          <p:nvPr/>
        </p:nvPicPr>
        <p:blipFill>
          <a:blip r:embed="rId16" cstate="print"/>
          <a:srcRect/>
          <a:stretch>
            <a:fillRect/>
          </a:stretch>
        </p:blipFill>
        <p:spPr bwMode="auto">
          <a:xfrm>
            <a:off x="5067791" y="4144697"/>
            <a:ext cx="584329" cy="486941"/>
          </a:xfrm>
          <a:prstGeom prst="rect">
            <a:avLst/>
          </a:prstGeom>
          <a:noFill/>
        </p:spPr>
      </p:pic>
      <p:pic>
        <p:nvPicPr>
          <p:cNvPr id="93" name="Picture 4" descr="http://bambu.gt/wp-content/themes/natural/lib/timthumb.php?src=http://bambu.gt/wp-content/uploads/2012/12/ministerioeco_ftimg2.jpg&amp;w=370&amp;h=200&amp;zc=1"/>
          <p:cNvPicPr>
            <a:picLocks noChangeAspect="1" noChangeArrowheads="1"/>
          </p:cNvPicPr>
          <p:nvPr/>
        </p:nvPicPr>
        <p:blipFill>
          <a:blip r:embed="rId17" cstate="print"/>
          <a:srcRect/>
          <a:stretch>
            <a:fillRect/>
          </a:stretch>
        </p:blipFill>
        <p:spPr bwMode="auto">
          <a:xfrm>
            <a:off x="3059832" y="4149080"/>
            <a:ext cx="1260279" cy="523958"/>
          </a:xfrm>
          <a:prstGeom prst="rect">
            <a:avLst/>
          </a:prstGeom>
          <a:noFill/>
        </p:spPr>
      </p:pic>
      <p:pic>
        <p:nvPicPr>
          <p:cNvPr id="94" name="93 Imagen" descr="CNCG.jpg"/>
          <p:cNvPicPr>
            <a:picLocks noChangeAspect="1"/>
          </p:cNvPicPr>
          <p:nvPr/>
        </p:nvPicPr>
        <p:blipFill>
          <a:blip r:embed="rId18" cstate="print"/>
          <a:srcRect l="2751" t="47050" r="85928" b="3259"/>
          <a:stretch>
            <a:fillRect/>
          </a:stretch>
        </p:blipFill>
        <p:spPr>
          <a:xfrm>
            <a:off x="4077799" y="5013176"/>
            <a:ext cx="514915" cy="675155"/>
          </a:xfrm>
          <a:prstGeom prst="rect">
            <a:avLst/>
          </a:prstGeom>
        </p:spPr>
      </p:pic>
      <p:pic>
        <p:nvPicPr>
          <p:cNvPr id="95" name="94 Imagen" descr="CNCG.jpg"/>
          <p:cNvPicPr>
            <a:picLocks noChangeAspect="1"/>
          </p:cNvPicPr>
          <p:nvPr/>
        </p:nvPicPr>
        <p:blipFill>
          <a:blip r:embed="rId19" cstate="print"/>
          <a:srcRect l="18102" t="49691" r="60636" b="12449"/>
          <a:stretch>
            <a:fillRect/>
          </a:stretch>
        </p:blipFill>
        <p:spPr>
          <a:xfrm>
            <a:off x="2770386" y="5036641"/>
            <a:ext cx="1025077" cy="607453"/>
          </a:xfrm>
          <a:prstGeom prst="rect">
            <a:avLst/>
          </a:prstGeom>
        </p:spPr>
      </p:pic>
      <p:pic>
        <p:nvPicPr>
          <p:cNvPr id="96" name="95 Imagen" descr="CNCG.jpg"/>
          <p:cNvPicPr>
            <a:picLocks noChangeAspect="1"/>
          </p:cNvPicPr>
          <p:nvPr/>
        </p:nvPicPr>
        <p:blipFill>
          <a:blip r:embed="rId20" cstate="print"/>
          <a:srcRect l="70771" r="1667" b="54733"/>
          <a:stretch>
            <a:fillRect/>
          </a:stretch>
        </p:blipFill>
        <p:spPr>
          <a:xfrm>
            <a:off x="484409" y="4979886"/>
            <a:ext cx="1196437" cy="653950"/>
          </a:xfrm>
          <a:prstGeom prst="rect">
            <a:avLst/>
          </a:prstGeom>
        </p:spPr>
      </p:pic>
      <p:pic>
        <p:nvPicPr>
          <p:cNvPr id="97" name="96 Imagen" descr="CNCG.jpg"/>
          <p:cNvPicPr>
            <a:picLocks noChangeAspect="1"/>
          </p:cNvPicPr>
          <p:nvPr/>
        </p:nvPicPr>
        <p:blipFill>
          <a:blip r:embed="rId21" cstate="print"/>
          <a:srcRect l="57875" t="49691" r="27163" b="12449"/>
          <a:stretch>
            <a:fillRect/>
          </a:stretch>
        </p:blipFill>
        <p:spPr>
          <a:xfrm>
            <a:off x="1755746" y="5006728"/>
            <a:ext cx="704774" cy="593494"/>
          </a:xfrm>
          <a:prstGeom prst="rect">
            <a:avLst/>
          </a:prstGeom>
        </p:spPr>
      </p:pic>
      <p:sp>
        <p:nvSpPr>
          <p:cNvPr id="98" name="97 Rectángulo"/>
          <p:cNvSpPr/>
          <p:nvPr/>
        </p:nvSpPr>
        <p:spPr>
          <a:xfrm>
            <a:off x="6782957" y="4918620"/>
            <a:ext cx="2050472" cy="769711"/>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err="1" smtClean="0">
                <a:latin typeface="Arial"/>
                <a:cs typeface="Arial"/>
              </a:rPr>
              <a:t>ONGs</a:t>
            </a:r>
            <a:r>
              <a:rPr lang="es-MX" sz="1600" b="1" dirty="0" smtClean="0">
                <a:latin typeface="Arial"/>
                <a:cs typeface="Arial"/>
              </a:rPr>
              <a:t> nacionales e internacionales</a:t>
            </a:r>
            <a:endParaRPr lang="es-GT" sz="1600" b="1" dirty="0">
              <a:latin typeface="Arial"/>
              <a:cs typeface="Arial"/>
            </a:endParaRPr>
          </a:p>
        </p:txBody>
      </p:sp>
      <p:sp>
        <p:nvSpPr>
          <p:cNvPr id="99" name="98 Rectángulo"/>
          <p:cNvSpPr/>
          <p:nvPr/>
        </p:nvSpPr>
        <p:spPr>
          <a:xfrm>
            <a:off x="358369" y="5877272"/>
            <a:ext cx="6428426" cy="79208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08" name="107 Rectángulo"/>
          <p:cNvSpPr/>
          <p:nvPr/>
        </p:nvSpPr>
        <p:spPr>
          <a:xfrm>
            <a:off x="6807943" y="5854724"/>
            <a:ext cx="2050472" cy="792088"/>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smtClean="0">
                <a:latin typeface="Arial"/>
                <a:cs typeface="Arial"/>
              </a:rPr>
              <a:t>Sector privado y academia</a:t>
            </a:r>
            <a:endParaRPr lang="es-GT" sz="1600" b="1" dirty="0">
              <a:latin typeface="Arial"/>
              <a:cs typeface="Arial"/>
            </a:endParaRPr>
          </a:p>
        </p:txBody>
      </p:sp>
      <p:pic>
        <p:nvPicPr>
          <p:cNvPr id="109" name="Picture 2" descr="Inicio"/>
          <p:cNvPicPr>
            <a:picLocks noChangeAspect="1" noChangeArrowheads="1"/>
          </p:cNvPicPr>
          <p:nvPr/>
        </p:nvPicPr>
        <p:blipFill>
          <a:blip r:embed="rId22" cstate="print"/>
          <a:srcRect/>
          <a:stretch>
            <a:fillRect/>
          </a:stretch>
        </p:blipFill>
        <p:spPr bwMode="auto">
          <a:xfrm>
            <a:off x="3785726" y="5969749"/>
            <a:ext cx="381662" cy="646581"/>
          </a:xfrm>
          <a:prstGeom prst="rect">
            <a:avLst/>
          </a:prstGeom>
          <a:noFill/>
        </p:spPr>
      </p:pic>
      <p:pic>
        <p:nvPicPr>
          <p:cNvPr id="111" name="Picture 2" descr="http://www.plastico.com/documenta/imagenes/3171185/COGUAPLAST.jpg"/>
          <p:cNvPicPr>
            <a:picLocks noChangeAspect="1" noChangeArrowheads="1"/>
          </p:cNvPicPr>
          <p:nvPr/>
        </p:nvPicPr>
        <p:blipFill rotWithShape="1">
          <a:blip r:embed="rId23" cstate="print"/>
          <a:srcRect t="11153" b="14225"/>
          <a:stretch/>
        </p:blipFill>
        <p:spPr bwMode="auto">
          <a:xfrm>
            <a:off x="627615" y="5958334"/>
            <a:ext cx="783773" cy="584867"/>
          </a:xfrm>
          <a:prstGeom prst="rect">
            <a:avLst/>
          </a:prstGeom>
          <a:noFill/>
        </p:spPr>
      </p:pic>
      <p:pic>
        <p:nvPicPr>
          <p:cNvPr id="112" name="Picture 2" descr="http://www.congresodelacalidad.org/wp-content/uploads/2014/06/CP+L_8.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542323" y="5934824"/>
            <a:ext cx="528362" cy="56797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8" descr="http://3.bp.blogspot.com/-tRDBEM_-wqU/TWKV6wpXSFI/AAAAAAAAADg/JNttT-YTwdM/s250/Escudo%2BUSAC.jpg"/>
          <p:cNvPicPr>
            <a:picLocks noChangeAspect="1" noChangeArrowheads="1"/>
          </p:cNvPicPr>
          <p:nvPr/>
        </p:nvPicPr>
        <p:blipFill>
          <a:blip r:embed="rId25" cstate="print"/>
          <a:srcRect/>
          <a:stretch>
            <a:fillRect/>
          </a:stretch>
        </p:blipFill>
        <p:spPr bwMode="auto">
          <a:xfrm>
            <a:off x="4677284" y="5997959"/>
            <a:ext cx="514915" cy="514915"/>
          </a:xfrm>
          <a:prstGeom prst="rect">
            <a:avLst/>
          </a:prstGeom>
          <a:noFill/>
        </p:spPr>
      </p:pic>
      <p:pic>
        <p:nvPicPr>
          <p:cNvPr id="115" name="Picture 32" descr="https://encrypted-tbn1.gstatic.com/images?q=tbn:ANd9GcTEvKMOp7nifm3nRQeU-_XrOok_u1fgTdYX2sTDh_khK6N9Ymp3"/>
          <p:cNvPicPr>
            <a:picLocks noChangeAspect="1" noChangeArrowheads="1"/>
          </p:cNvPicPr>
          <p:nvPr/>
        </p:nvPicPr>
        <p:blipFill>
          <a:blip r:embed="rId26" cstate="print"/>
          <a:srcRect/>
          <a:stretch>
            <a:fillRect/>
          </a:stretch>
        </p:blipFill>
        <p:spPr bwMode="auto">
          <a:xfrm>
            <a:off x="5416483" y="6013278"/>
            <a:ext cx="677582" cy="550880"/>
          </a:xfrm>
          <a:prstGeom prst="rect">
            <a:avLst/>
          </a:prstGeom>
          <a:noFill/>
        </p:spPr>
      </p:pic>
      <p:sp>
        <p:nvSpPr>
          <p:cNvPr id="118" name="117 Rectángulo"/>
          <p:cNvSpPr/>
          <p:nvPr/>
        </p:nvSpPr>
        <p:spPr>
          <a:xfrm>
            <a:off x="320426" y="2204864"/>
            <a:ext cx="6428426" cy="79208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19" name="118 Rectángulo"/>
          <p:cNvSpPr/>
          <p:nvPr/>
        </p:nvSpPr>
        <p:spPr>
          <a:xfrm>
            <a:off x="6770000" y="2182316"/>
            <a:ext cx="2050472" cy="792088"/>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smtClean="0">
                <a:latin typeface="Arial"/>
                <a:cs typeface="Arial"/>
              </a:rPr>
              <a:t>Plataformas institucionales</a:t>
            </a:r>
            <a:endParaRPr lang="es-GT" sz="1600" b="1" dirty="0">
              <a:latin typeface="Arial"/>
              <a:cs typeface="Arial"/>
            </a:endParaRPr>
          </a:p>
        </p:txBody>
      </p:sp>
      <p:pic>
        <p:nvPicPr>
          <p:cNvPr id="120" name="Picture 10" descr="C:\Users\vvillegas\AppData\Local\Microsoft\Windows\Temporary Internet Files\Content.Outlook\M9S4E4GL\ECOnciencia-logo 2014.jpg"/>
          <p:cNvPicPr>
            <a:picLocks noChangeAspect="1" noChangeArrowheads="1"/>
          </p:cNvPicPr>
          <p:nvPr/>
        </p:nvPicPr>
        <p:blipFill>
          <a:blip r:embed="rId27" cstate="print">
            <a:clrChange>
              <a:clrFrom>
                <a:srgbClr val="FFFFFF"/>
              </a:clrFrom>
              <a:clrTo>
                <a:srgbClr val="FFFFFF">
                  <a:alpha val="0"/>
                </a:srgbClr>
              </a:clrTo>
            </a:clrChange>
          </a:blip>
          <a:srcRect t="16696"/>
          <a:stretch>
            <a:fillRect/>
          </a:stretch>
        </p:blipFill>
        <p:spPr bwMode="auto">
          <a:xfrm>
            <a:off x="515446" y="2433829"/>
            <a:ext cx="1584176" cy="413875"/>
          </a:xfrm>
          <a:prstGeom prst="rect">
            <a:avLst/>
          </a:prstGeom>
          <a:ln>
            <a:noFill/>
          </a:ln>
          <a:effectLst/>
        </p:spPr>
      </p:pic>
      <p:pic>
        <p:nvPicPr>
          <p:cNvPr id="121" name="Picture 1" descr="C:\Users\nruiz\AppData\Local\Microsoft\Windows\Temporary Internet Files\Content.Outlook\YPWQHRLL\logo.jpg"/>
          <p:cNvPicPr>
            <a:picLocks noChangeAspect="1" noChangeArrowheads="1"/>
          </p:cNvPicPr>
          <p:nvPr/>
        </p:nvPicPr>
        <p:blipFill>
          <a:blip r:embed="rId28" cstate="print">
            <a:clrChange>
              <a:clrFrom>
                <a:srgbClr val="FFFFFF"/>
              </a:clrFrom>
              <a:clrTo>
                <a:srgbClr val="FFFFFF">
                  <a:alpha val="0"/>
                </a:srgbClr>
              </a:clrTo>
            </a:clrChange>
          </a:blip>
          <a:srcRect b="14286"/>
          <a:stretch>
            <a:fillRect/>
          </a:stretch>
        </p:blipFill>
        <p:spPr bwMode="auto">
          <a:xfrm>
            <a:off x="3149869" y="2325925"/>
            <a:ext cx="864096" cy="543855"/>
          </a:xfrm>
          <a:prstGeom prst="rect">
            <a:avLst/>
          </a:prstGeom>
          <a:noFill/>
        </p:spPr>
      </p:pic>
      <p:pic>
        <p:nvPicPr>
          <p:cNvPr id="122" name="121 Imagen" descr="Logo Haz tu parte.jpg"/>
          <p:cNvPicPr>
            <a:picLocks noChangeAspect="1"/>
          </p:cNvPicPr>
          <p:nvPr/>
        </p:nvPicPr>
        <p:blipFill>
          <a:blip r:embed="rId29" cstate="print"/>
          <a:srcRect l="18500" t="16400" r="24800" b="16401"/>
          <a:stretch>
            <a:fillRect/>
          </a:stretch>
        </p:blipFill>
        <p:spPr>
          <a:xfrm>
            <a:off x="5331124" y="2258324"/>
            <a:ext cx="720080" cy="640071"/>
          </a:xfrm>
          <a:prstGeom prst="rect">
            <a:avLst/>
          </a:prstGeom>
        </p:spPr>
      </p:pic>
      <p:pic>
        <p:nvPicPr>
          <p:cNvPr id="123" name="Picture 18" descr="https://lh5.googleusercontent.com/-pQ-kbH66gcA/T_WEwrxpJcI/AAAAAAAADxw/qE_lkb8xEzk/s640/blogger-image--1527014938.jpg"/>
          <p:cNvPicPr>
            <a:picLocks noChangeAspect="1" noChangeArrowheads="1"/>
          </p:cNvPicPr>
          <p:nvPr/>
        </p:nvPicPr>
        <p:blipFill>
          <a:blip r:embed="rId30" cstate="print"/>
          <a:srcRect l="5670" t="4667" r="7391" b="46334"/>
          <a:stretch>
            <a:fillRect/>
          </a:stretch>
        </p:blipFill>
        <p:spPr bwMode="auto">
          <a:xfrm>
            <a:off x="4229260" y="2362336"/>
            <a:ext cx="864096" cy="432048"/>
          </a:xfrm>
          <a:prstGeom prst="rect">
            <a:avLst/>
          </a:prstGeom>
          <a:noFill/>
        </p:spPr>
      </p:pic>
      <p:pic>
        <p:nvPicPr>
          <p:cNvPr id="124" name="34 Imagen" descr="agritrade logo2009_blanco.tif"/>
          <p:cNvPicPr>
            <a:picLocks noChangeAspect="1"/>
          </p:cNvPicPr>
          <p:nvPr/>
        </p:nvPicPr>
        <p:blipFill>
          <a:blip r:embed="rId31" cstate="print"/>
          <a:srcRect/>
          <a:stretch>
            <a:fillRect/>
          </a:stretch>
        </p:blipFill>
        <p:spPr bwMode="auto">
          <a:xfrm>
            <a:off x="2156372" y="2286878"/>
            <a:ext cx="908467" cy="628060"/>
          </a:xfrm>
          <a:prstGeom prst="rect">
            <a:avLst/>
          </a:prstGeom>
          <a:noFill/>
          <a:ln w="9525">
            <a:noFill/>
            <a:miter lim="800000"/>
            <a:headEnd/>
            <a:tailEnd/>
          </a:ln>
        </p:spPr>
      </p:pic>
      <p:sp>
        <p:nvSpPr>
          <p:cNvPr id="135" name="134 Rectángulo"/>
          <p:cNvSpPr/>
          <p:nvPr/>
        </p:nvSpPr>
        <p:spPr>
          <a:xfrm>
            <a:off x="333383" y="1196752"/>
            <a:ext cx="6428426" cy="79208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sp>
        <p:nvSpPr>
          <p:cNvPr id="136" name="135 Rectángulo"/>
          <p:cNvSpPr/>
          <p:nvPr/>
        </p:nvSpPr>
        <p:spPr>
          <a:xfrm>
            <a:off x="6782957" y="1174204"/>
            <a:ext cx="2050472" cy="792088"/>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r"/>
            <a:r>
              <a:rPr lang="es-MX" sz="1600" b="1" dirty="0" smtClean="0">
                <a:latin typeface="Arial"/>
                <a:cs typeface="Arial"/>
              </a:rPr>
              <a:t>Coordinación Institucional</a:t>
            </a:r>
            <a:endParaRPr lang="es-GT" sz="1600" b="1" dirty="0">
              <a:latin typeface="Arial"/>
              <a:cs typeface="Arial"/>
            </a:endParaRPr>
          </a:p>
        </p:txBody>
      </p:sp>
      <p:pic>
        <p:nvPicPr>
          <p:cNvPr id="137" name="136 Imagen" descr="logo.png"/>
          <p:cNvPicPr>
            <a:picLocks noChangeAspect="1"/>
          </p:cNvPicPr>
          <p:nvPr/>
        </p:nvPicPr>
        <p:blipFill>
          <a:blip r:embed="rId32" cstate="print"/>
          <a:stretch>
            <a:fillRect/>
          </a:stretch>
        </p:blipFill>
        <p:spPr>
          <a:xfrm>
            <a:off x="452756" y="1279798"/>
            <a:ext cx="1259742" cy="579481"/>
          </a:xfrm>
          <a:prstGeom prst="rect">
            <a:avLst/>
          </a:prstGeom>
        </p:spPr>
      </p:pic>
      <p:pic>
        <p:nvPicPr>
          <p:cNvPr id="138" name="137 Imagen" descr="unidad-de-gestion-ambiental-logo2.png"/>
          <p:cNvPicPr>
            <a:picLocks noChangeAspect="1"/>
          </p:cNvPicPr>
          <p:nvPr/>
        </p:nvPicPr>
        <p:blipFill>
          <a:blip r:embed="rId33" cstate="print"/>
          <a:stretch>
            <a:fillRect/>
          </a:stretch>
        </p:blipFill>
        <p:spPr>
          <a:xfrm>
            <a:off x="1833812" y="1498167"/>
            <a:ext cx="1571668" cy="339480"/>
          </a:xfrm>
          <a:prstGeom prst="rect">
            <a:avLst/>
          </a:prstGeom>
        </p:spPr>
      </p:pic>
      <p:pic>
        <p:nvPicPr>
          <p:cNvPr id="139" name="0 Imagen" descr="Logo Division de Man#58E20F (3).jpg"/>
          <p:cNvPicPr>
            <a:picLocks noChangeAspect="1" noChangeArrowheads="1"/>
          </p:cNvPicPr>
          <p:nvPr/>
        </p:nvPicPr>
        <p:blipFill>
          <a:blip r:embed="rId34" cstate="print"/>
          <a:srcRect/>
          <a:stretch>
            <a:fillRect/>
          </a:stretch>
        </p:blipFill>
        <p:spPr bwMode="auto">
          <a:xfrm>
            <a:off x="4341594" y="1409022"/>
            <a:ext cx="1186296" cy="408657"/>
          </a:xfrm>
          <a:prstGeom prst="rect">
            <a:avLst/>
          </a:prstGeom>
          <a:noFill/>
          <a:ln w="9525">
            <a:noFill/>
            <a:miter lim="800000"/>
            <a:headEnd/>
            <a:tailEnd/>
          </a:ln>
        </p:spPr>
      </p:pic>
      <p:pic>
        <p:nvPicPr>
          <p:cNvPr id="140" name="Picture 2" descr="C:\Users\kbocanegra\Pictures\LOGOS\Logo.jpg"/>
          <p:cNvPicPr>
            <a:picLocks noChangeAspect="1" noChangeArrowheads="1"/>
          </p:cNvPicPr>
          <p:nvPr/>
        </p:nvPicPr>
        <p:blipFill>
          <a:blip r:embed="rId35" cstate="print"/>
          <a:srcRect/>
          <a:stretch>
            <a:fillRect/>
          </a:stretch>
        </p:blipFill>
        <p:spPr bwMode="auto">
          <a:xfrm>
            <a:off x="5640725" y="1389535"/>
            <a:ext cx="1071945" cy="406522"/>
          </a:xfrm>
          <a:prstGeom prst="rect">
            <a:avLst/>
          </a:prstGeom>
          <a:noFill/>
        </p:spPr>
      </p:pic>
      <p:pic>
        <p:nvPicPr>
          <p:cNvPr id="141" name="140 Imagen"/>
          <p:cNvPicPr>
            <a:picLocks noChangeAspect="1"/>
          </p:cNvPicPr>
          <p:nvPr/>
        </p:nvPicPr>
        <p:blipFill rotWithShape="1">
          <a:blip r:embed="rId36">
            <a:extLst>
              <a:ext uri="{28A0092B-C50C-407E-A947-70E740481C1C}">
                <a14:useLocalDpi xmlns:a14="http://schemas.microsoft.com/office/drawing/2010/main" val="0"/>
              </a:ext>
            </a:extLst>
          </a:blip>
          <a:srcRect l="12740" t="14365" r="19540" b="14209"/>
          <a:stretch/>
        </p:blipFill>
        <p:spPr>
          <a:xfrm>
            <a:off x="3329501" y="1279798"/>
            <a:ext cx="928973" cy="625995"/>
          </a:xfrm>
          <a:prstGeom prst="rect">
            <a:avLst/>
          </a:prstGeom>
        </p:spPr>
      </p:pic>
      <p:pic>
        <p:nvPicPr>
          <p:cNvPr id="143" name="Picture 2" descr="http://www.encadenamientosempresariales.com/Portal/Documents/Questionaries/2007-12/3958/26/Fundaeco.jpg"/>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817111" y="5016088"/>
            <a:ext cx="815439" cy="60230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vvillegas\AppData\Roaming\Skype\vivian.villegas\media_messaging\media_cache\^5D287C246F705A49AC832075B0F918F5911C72DC27A9596B2A^pimgpsh_fullsize_distr.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75316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vvillegas\AppData\Roaming\Skype\vivian.villegas\media_messaging\media_cache\^F1BE6C133481AC3E57E8B12E61808994C925A7C98B3486F412^pimgpsh_fullsize_distr.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42798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131123" y="5952722"/>
            <a:ext cx="1402487" cy="527851"/>
          </a:xfrm>
          <a:prstGeom prst="rect">
            <a:avLst/>
          </a:prstGeom>
        </p:spPr>
      </p:pic>
    </p:spTree>
    <p:extLst>
      <p:ext uri="{BB962C8B-B14F-4D97-AF65-F5344CB8AC3E}">
        <p14:creationId xmlns:p14="http://schemas.microsoft.com/office/powerpoint/2010/main" val="1229495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72008"/>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70" name="69 Rectángulo"/>
          <p:cNvSpPr/>
          <p:nvPr/>
        </p:nvSpPr>
        <p:spPr>
          <a:xfrm>
            <a:off x="3275856" y="260648"/>
            <a:ext cx="648072" cy="360040"/>
          </a:xfrm>
          <a:prstGeom prst="rect">
            <a:avLst/>
          </a:prstGeom>
          <a:solidFill>
            <a:schemeClr val="bg1"/>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73" name="1 Título"/>
          <p:cNvSpPr txBox="1">
            <a:spLocks/>
          </p:cNvSpPr>
          <p:nvPr/>
        </p:nvSpPr>
        <p:spPr>
          <a:xfrm>
            <a:off x="116716" y="188640"/>
            <a:ext cx="4167252" cy="620688"/>
          </a:xfrm>
          <a:prstGeom prst="rect">
            <a:avLst/>
          </a:prstGeom>
          <a:noFill/>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GT" sz="2400" b="1" dirty="0" smtClean="0">
                <a:solidFill>
                  <a:schemeClr val="accent3">
                    <a:lumMod val="75000"/>
                  </a:schemeClr>
                </a:solidFill>
              </a:rPr>
              <a:t>Alianzas estratégicas</a:t>
            </a:r>
            <a:endParaRPr lang="es-ES" sz="2400" b="1" dirty="0">
              <a:solidFill>
                <a:schemeClr val="accent3">
                  <a:lumMod val="75000"/>
                </a:schemeClr>
              </a:solidFill>
            </a:endParaRPr>
          </a:p>
        </p:txBody>
      </p:sp>
      <p:pic>
        <p:nvPicPr>
          <p:cNvPr id="54" name="Picture 2" descr="C:\Users\vvillegas\AppData\Roaming\Skype\vivian.villegas\media_messaging\media_cache\^5D287C246F705A49AC832075B0F918F5911C72DC27A9596B2A^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316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vvillegas\AppData\Roaming\Skype\vivian.villegas\media_messaging\media_cache\^F1BE6C133481AC3E57E8B12E61808994C925A7C98B3486F412^pimgpsh_fullsize_dist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
        <p:nvSpPr>
          <p:cNvPr id="56" name="55 Rectángulo"/>
          <p:cNvSpPr/>
          <p:nvPr/>
        </p:nvSpPr>
        <p:spPr>
          <a:xfrm>
            <a:off x="374073" y="5187517"/>
            <a:ext cx="2050472" cy="1409834"/>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smtClean="0">
                <a:latin typeface="Arial"/>
                <a:cs typeface="Arial"/>
              </a:rPr>
              <a:t>WHIP</a:t>
            </a:r>
            <a:endParaRPr lang="es-GT" sz="1600" b="1" dirty="0">
              <a:latin typeface="Arial"/>
              <a:cs typeface="Arial"/>
            </a:endParaRPr>
          </a:p>
        </p:txBody>
      </p:sp>
      <p:sp>
        <p:nvSpPr>
          <p:cNvPr id="57" name="56 Rectángulo"/>
          <p:cNvSpPr/>
          <p:nvPr/>
        </p:nvSpPr>
        <p:spPr>
          <a:xfrm>
            <a:off x="2411760" y="5187516"/>
            <a:ext cx="6428421" cy="14098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5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85368" y="6088112"/>
            <a:ext cx="3034142" cy="42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48064" y="5178733"/>
            <a:ext cx="2789320" cy="5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Imagen 1" descr="Descripción: http://centrodepazbarbaraford.org.gt/sites/all/themes/paz/logo.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59858" y="5229200"/>
            <a:ext cx="860614" cy="8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 descr="CRS Logo Pos RGB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89874" y="5967924"/>
            <a:ext cx="739554" cy="48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61 Rectángulo"/>
          <p:cNvSpPr/>
          <p:nvPr/>
        </p:nvSpPr>
        <p:spPr>
          <a:xfrm>
            <a:off x="374068" y="2564904"/>
            <a:ext cx="2050472" cy="2448271"/>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dirty="0" smtClean="0">
                <a:latin typeface="Arial"/>
                <a:cs typeface="Arial"/>
              </a:rPr>
              <a:t>Acceso a Mercados</a:t>
            </a:r>
            <a:endParaRPr lang="es-GT" b="1" dirty="0">
              <a:latin typeface="Arial"/>
              <a:cs typeface="Arial"/>
            </a:endParaRPr>
          </a:p>
        </p:txBody>
      </p:sp>
      <p:sp>
        <p:nvSpPr>
          <p:cNvPr id="63" name="62 Rectángulo"/>
          <p:cNvSpPr/>
          <p:nvPr/>
        </p:nvSpPr>
        <p:spPr>
          <a:xfrm>
            <a:off x="2411760" y="2564904"/>
            <a:ext cx="6428426" cy="24482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64" name="Picture 3" descr="C:\Users\lroman\Documents\LESLY\LOGOS Y CINTILLOS\LOGOS\SIESA_logo\Siesa_logo.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01664" y="2634768"/>
            <a:ext cx="650896" cy="6665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C:\Users\lroman\Documents\LESLY\LOGOS Y CINTILLOS\LOGOS\San Juan Agroexport_logo\logo-sanjuanagroexport.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238432" y="2701815"/>
            <a:ext cx="998472" cy="50179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411907" y="2675948"/>
            <a:ext cx="572234" cy="58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199824" y="2642143"/>
            <a:ext cx="811196" cy="5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495683" y="3705371"/>
            <a:ext cx="483971" cy="58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8"/>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241951" y="2686293"/>
            <a:ext cx="8858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5" descr="http://www.fedecocagua.com.gt/images/logofede.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548531" y="3321372"/>
            <a:ext cx="1746015" cy="378024"/>
          </a:xfrm>
          <a:prstGeom prst="rect">
            <a:avLst/>
          </a:prstGeom>
          <a:noFill/>
          <a:ln w="9525">
            <a:noFill/>
            <a:miter lim="800000"/>
            <a:headEnd/>
            <a:tailEnd/>
          </a:ln>
        </p:spPr>
      </p:pic>
      <p:pic>
        <p:nvPicPr>
          <p:cNvPr id="77" name="rg_hi" descr="http://t3.gstatic.com/images?q=tbn:ANd9GcTo-XrUkKBM-5RTvMcpQ7FOZ6Qj3LAUF_ITohfTaQkSQ3A0GMqfgg">
            <a:hlinkClick r:id="rId17"/>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361862" y="3336399"/>
            <a:ext cx="1439863" cy="298450"/>
          </a:xfrm>
          <a:prstGeom prst="rect">
            <a:avLst/>
          </a:prstGeom>
          <a:noFill/>
          <a:ln w="9525">
            <a:noFill/>
            <a:miter lim="800000"/>
            <a:headEnd/>
            <a:tailEnd/>
          </a:ln>
        </p:spPr>
      </p:pic>
      <p:pic>
        <p:nvPicPr>
          <p:cNvPr id="84" name="10 Imagen"/>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327440" y="2629881"/>
            <a:ext cx="992402" cy="484298"/>
          </a:xfrm>
          <a:prstGeom prst="rect">
            <a:avLst/>
          </a:prstGeom>
          <a:noFill/>
          <a:ln w="9525">
            <a:noFill/>
            <a:miter lim="800000"/>
            <a:headEnd/>
            <a:tailEnd/>
          </a:ln>
        </p:spPr>
      </p:pic>
      <p:pic>
        <p:nvPicPr>
          <p:cNvPr id="87" name="Picture 2" descr="http://www.negociosgt.com/fotos/1236983271.jpg">
            <a:hlinkClick r:id="rId20"/>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064660" y="4386406"/>
            <a:ext cx="443493" cy="595998"/>
          </a:xfrm>
          <a:prstGeom prst="rect">
            <a:avLst/>
          </a:prstGeom>
          <a:noFill/>
          <a:ln w="9525">
            <a:noFill/>
            <a:miter lim="800000"/>
            <a:headEnd/>
            <a:tailEnd/>
          </a:ln>
        </p:spPr>
      </p:pic>
      <p:pic>
        <p:nvPicPr>
          <p:cNvPr id="90" name="15 Imagen" descr="Logo Mayikal Fashion.jpg"/>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bwMode="auto">
          <a:xfrm>
            <a:off x="2527947" y="4492142"/>
            <a:ext cx="1406488" cy="490262"/>
          </a:xfrm>
          <a:prstGeom prst="rect">
            <a:avLst/>
          </a:prstGeom>
          <a:noFill/>
          <a:ln w="9525">
            <a:noFill/>
            <a:miter lim="800000"/>
            <a:headEnd/>
            <a:tailEnd/>
          </a:ln>
        </p:spPr>
      </p:pic>
      <p:pic>
        <p:nvPicPr>
          <p:cNvPr id="91" name="Picture 4" descr="http://4.bp.blogspot.com/_P7ZA-eD0nN8/Sm9uFlNgxDI/AAAAAAAAABc/XDLWsRGuut8/s400/grupo+coban_Editado+%28Custom%29.jp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801725" y="4524620"/>
            <a:ext cx="1008949" cy="452748"/>
          </a:xfrm>
          <a:prstGeom prst="rect">
            <a:avLst/>
          </a:prstGeom>
          <a:noFill/>
          <a:ln w="9525">
            <a:noFill/>
            <a:miter lim="800000"/>
            <a:headEnd/>
            <a:tailEnd/>
          </a:ln>
        </p:spPr>
      </p:pic>
      <p:pic>
        <p:nvPicPr>
          <p:cNvPr id="92" name="Imagen 9" descr="Macintosh HD:Users:imac:Desktop:delaselva c copia.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597924" y="4489600"/>
            <a:ext cx="1203801" cy="522787"/>
          </a:xfrm>
          <a:prstGeom prst="rect">
            <a:avLst/>
          </a:prstGeom>
          <a:noFill/>
          <a:ln w="9525">
            <a:noFill/>
            <a:miter lim="800000"/>
            <a:headEnd/>
            <a:tailEnd/>
          </a:ln>
        </p:spPr>
      </p:pic>
      <p:pic>
        <p:nvPicPr>
          <p:cNvPr id="100" name="Picture 2"/>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28503" y="3110573"/>
            <a:ext cx="965994" cy="607515"/>
          </a:xfrm>
          <a:prstGeom prst="rect">
            <a:avLst/>
          </a:prstGeom>
          <a:noFill/>
          <a:ln w="9525">
            <a:noFill/>
            <a:miter lim="800000"/>
            <a:headEnd/>
            <a:tailEnd/>
          </a:ln>
        </p:spPr>
      </p:pic>
      <p:pic>
        <p:nvPicPr>
          <p:cNvPr id="103" name="Picture 12" descr="http://naturalingredientsupplier.com/slir/w150/files/exhibitors/Excard/excard.pn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057127" y="3140119"/>
            <a:ext cx="1027388" cy="6849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s://encrypted-tbn1.gstatic.com/images?q=tbn:ANd9GcRwkeGp1tVYQvPwOfaeC_hKz-tsVGa4DFAxIfbFQdR0FAQjxg9D"/>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6948264" y="4445747"/>
            <a:ext cx="762663" cy="531621"/>
          </a:xfrm>
          <a:prstGeom prst="rect">
            <a:avLst/>
          </a:prstGeom>
          <a:noFill/>
          <a:ln w="9525">
            <a:noFill/>
            <a:miter lim="800000"/>
            <a:headEnd/>
            <a:tailEnd/>
          </a:ln>
        </p:spPr>
      </p:pic>
      <p:pic>
        <p:nvPicPr>
          <p:cNvPr id="105" name="Picture 1"/>
          <p:cNvPicPr>
            <a:picLocks noChangeAspect="1"/>
          </p:cNvPicPr>
          <p:nvPr/>
        </p:nvPicPr>
        <p:blipFill>
          <a:blip r:embed="rId28" cstate="print"/>
          <a:stretch>
            <a:fillRect/>
          </a:stretch>
        </p:blipFill>
        <p:spPr>
          <a:xfrm>
            <a:off x="2574637" y="5697108"/>
            <a:ext cx="2227562" cy="387605"/>
          </a:xfrm>
          <a:prstGeom prst="rect">
            <a:avLst/>
          </a:prstGeom>
        </p:spPr>
      </p:pic>
      <p:pic>
        <p:nvPicPr>
          <p:cNvPr id="106" name="Imagen 2" descr="image002"/>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527947" y="5225635"/>
            <a:ext cx="2423085" cy="37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2" descr="C:\Users\calbillo\AppData\Local\Microsoft\Windows\Temporary Internet Files\Content.Outlook\NSIXXIX7\LOGO GHORTEX.JPG"/>
          <p:cNvPicPr/>
          <p:nvPr/>
        </p:nvPicPr>
        <p:blipFill>
          <a:blip r:embed="rId30" cstate="print">
            <a:extLst>
              <a:ext uri="{28A0092B-C50C-407E-A947-70E740481C1C}">
                <a14:useLocalDpi xmlns:a14="http://schemas.microsoft.com/office/drawing/2010/main"/>
              </a:ext>
            </a:extLst>
          </a:blip>
          <a:srcRect/>
          <a:stretch>
            <a:fillRect/>
          </a:stretch>
        </p:blipFill>
        <p:spPr bwMode="auto">
          <a:xfrm>
            <a:off x="8119693" y="3255079"/>
            <a:ext cx="612898" cy="6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Imagen 5" descr="http://www.estrategiaynegocios.net/csp/mediapool/sites/dt.common.streams.StreamServer.cls?STREAMOID=lYXin0oRo9cGo98Csihwks$daE2N3K4ZzOUsqbU5sYvIx_kObVbEpKi_dQ0_5490WCsjLu883Ygn4B49Lvm9bPe2QeMKQdVeZmXF$9l$4uCZ8QDXhaHEp3rvzXRJFdy0KqPHLoMevcTLo3h8xh70Y6N_U_CryOsw6FTOdKL_jpQ-&amp;CONTENTTYPE=image/jpeg"/>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584362" y="3803747"/>
            <a:ext cx="730226" cy="45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agen 6" descr="http://www.coffeekids.org/wp-content/uploads/2013/07/InterAmerica.png"/>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6542226" y="3982381"/>
            <a:ext cx="2095295" cy="34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Imagen 4" descr="image002"/>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4122028" y="3786767"/>
            <a:ext cx="712292" cy="41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Imagen 9"/>
          <p:cNvPicPr>
            <a:picLocks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7732930" y="4599770"/>
            <a:ext cx="1113215" cy="32836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1" descr="http://www.mejoremosguate.org/cms/content/imgs/que-estamos-haciendo/mg-apn-logo-2.png"/>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5618306" y="5845013"/>
            <a:ext cx="1672502" cy="63651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 descr="C:\Users\lroman\AppData\Roaming\Skype\My Skype Received Files\fair-fruittitle-img.png"/>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5082708" y="3816735"/>
            <a:ext cx="1179397" cy="629012"/>
          </a:xfrm>
          <a:prstGeom prst="rect">
            <a:avLst/>
          </a:prstGeom>
          <a:noFill/>
          <a:extLst>
            <a:ext uri="{909E8E84-426E-40DD-AFC4-6F175D3DCCD1}">
              <a14:hiddenFill xmlns:a14="http://schemas.microsoft.com/office/drawing/2010/main">
                <a:solidFill>
                  <a:srgbClr val="FFFFFF"/>
                </a:solidFill>
              </a14:hiddenFill>
            </a:ext>
          </a:extLst>
        </p:spPr>
      </p:pic>
      <p:pic>
        <p:nvPicPr>
          <p:cNvPr id="129" name="128 Imagen" descr="logo agritrade .jpg"/>
          <p:cNvPicPr>
            <a:picLocks noChangeAspect="1"/>
          </p:cNvPicPr>
          <p:nvPr/>
        </p:nvPicPr>
        <p:blipFill>
          <a:blip r:embed="rId37" cstate="print"/>
          <a:stretch>
            <a:fillRect/>
          </a:stretch>
        </p:blipFill>
        <p:spPr>
          <a:xfrm>
            <a:off x="827584" y="2708920"/>
            <a:ext cx="1152128" cy="684121"/>
          </a:xfrm>
          <a:prstGeom prst="rect">
            <a:avLst/>
          </a:prstGeom>
        </p:spPr>
      </p:pic>
      <p:sp>
        <p:nvSpPr>
          <p:cNvPr id="130" name="129 Rectángulo"/>
          <p:cNvSpPr/>
          <p:nvPr/>
        </p:nvSpPr>
        <p:spPr>
          <a:xfrm>
            <a:off x="374073" y="1124744"/>
            <a:ext cx="2050472" cy="1260764"/>
          </a:xfrm>
          <a:prstGeom prst="rect">
            <a:avLst/>
          </a:prstGeom>
          <a:noFill/>
          <a:ln w="12700" cmpd="dbl">
            <a:solidFill>
              <a:schemeClr val="bg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s-MX" b="1" dirty="0" smtClean="0">
                <a:latin typeface="Arial"/>
                <a:cs typeface="Arial"/>
              </a:rPr>
              <a:t>Innovación tecnológica y transferencia de conocimiento</a:t>
            </a:r>
            <a:endParaRPr lang="es-GT" b="1" dirty="0">
              <a:latin typeface="Arial"/>
              <a:cs typeface="Arial"/>
            </a:endParaRPr>
          </a:p>
        </p:txBody>
      </p:sp>
      <p:sp>
        <p:nvSpPr>
          <p:cNvPr id="131" name="130 Rectángulo"/>
          <p:cNvSpPr/>
          <p:nvPr/>
        </p:nvSpPr>
        <p:spPr>
          <a:xfrm>
            <a:off x="2411760" y="1124744"/>
            <a:ext cx="6427029" cy="12607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GT"/>
          </a:p>
        </p:txBody>
      </p:sp>
      <p:pic>
        <p:nvPicPr>
          <p:cNvPr id="132" name="37 Imagen" descr="https://encrypted-tbn2.gstatic.com/images?q=tbn:ANd9GcTrbLTQgIFFA13YWF8AAULmwdyyYQp-dDa8PKjy6uMMIMSX2GV6"/>
          <p:cNvPicPr/>
          <p:nvPr/>
        </p:nvPicPr>
        <p:blipFill>
          <a:blip r:embed="rId38" cstate="print">
            <a:extLst>
              <a:ext uri="{28A0092B-C50C-407E-A947-70E740481C1C}">
                <a14:useLocalDpi xmlns:a14="http://schemas.microsoft.com/office/drawing/2010/main"/>
              </a:ext>
            </a:extLst>
          </a:blip>
          <a:srcRect/>
          <a:stretch>
            <a:fillRect/>
          </a:stretch>
        </p:blipFill>
        <p:spPr bwMode="auto">
          <a:xfrm>
            <a:off x="3704754" y="1258868"/>
            <a:ext cx="938808" cy="418495"/>
          </a:xfrm>
          <a:prstGeom prst="rect">
            <a:avLst/>
          </a:prstGeom>
          <a:noFill/>
          <a:ln w="9525">
            <a:noFill/>
            <a:miter lim="800000"/>
            <a:headEnd/>
            <a:tailEnd/>
          </a:ln>
        </p:spPr>
      </p:pic>
      <p:pic>
        <p:nvPicPr>
          <p:cNvPr id="133" name="Picture 2"/>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114064" y="1952973"/>
            <a:ext cx="836967" cy="38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8"/>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878328" y="1204404"/>
            <a:ext cx="746946" cy="63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13" descr="C:\Users\lroman\Documents\LESLY\LOGOS Y CINTILLOS\hivos_logo.jp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2987824" y="1916832"/>
            <a:ext cx="843315" cy="41849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C:\Users\lroman\AppData\Roaming\Skype\My Skype Received Files\USDA.jpg"/>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5371672" y="1769317"/>
            <a:ext cx="541290" cy="541290"/>
          </a:xfrm>
          <a:prstGeom prst="rect">
            <a:avLst/>
          </a:prstGeom>
          <a:noFill/>
          <a:extLst>
            <a:ext uri="{909E8E84-426E-40DD-AFC4-6F175D3DCCD1}">
              <a14:hiddenFill xmlns:a14="http://schemas.microsoft.com/office/drawing/2010/main">
                <a:solidFill>
                  <a:srgbClr val="FFFFFF"/>
                </a:solidFill>
              </a14:hiddenFill>
            </a:ext>
          </a:extLst>
        </p:spPr>
      </p:pic>
      <p:pic>
        <p:nvPicPr>
          <p:cNvPr id="145" name="Imagen 3" descr="image003"/>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6128503" y="1413433"/>
            <a:ext cx="2571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145 Imagen" descr="logo agritrade .jpg"/>
          <p:cNvPicPr>
            <a:picLocks noChangeAspect="1"/>
          </p:cNvPicPr>
          <p:nvPr/>
        </p:nvPicPr>
        <p:blipFill>
          <a:blip r:embed="rId37" cstate="print"/>
          <a:stretch>
            <a:fillRect/>
          </a:stretch>
        </p:blipFill>
        <p:spPr>
          <a:xfrm>
            <a:off x="2411760" y="1124744"/>
            <a:ext cx="1152128" cy="684121"/>
          </a:xfrm>
          <a:prstGeom prst="rect">
            <a:avLst/>
          </a:prstGeom>
        </p:spPr>
      </p:pic>
    </p:spTree>
    <p:extLst>
      <p:ext uri="{BB962C8B-B14F-4D97-AF65-F5344CB8AC3E}">
        <p14:creationId xmlns:p14="http://schemas.microsoft.com/office/powerpoint/2010/main" val="1833324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vvillegas\Desktop\Nueva carpeta\BACK-VERD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776"/>
            <a:ext cx="9144000" cy="50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843808" y="1772816"/>
            <a:ext cx="3201595" cy="923330"/>
          </a:xfrm>
          <a:prstGeom prst="rect">
            <a:avLst/>
          </a:prstGeom>
        </p:spPr>
        <p:txBody>
          <a:bodyPr wrap="square">
            <a:spAutoFit/>
          </a:bodyPr>
          <a:lstStyle/>
          <a:p>
            <a:pPr algn="ctr"/>
            <a:r>
              <a:rPr lang="es-GT" sz="5400" b="1" dirty="0" smtClean="0">
                <a:solidFill>
                  <a:schemeClr val="accent1">
                    <a:lumMod val="75000"/>
                  </a:schemeClr>
                </a:solidFill>
                <a:latin typeface="Arial"/>
                <a:cs typeface="Arial"/>
              </a:rPr>
              <a:t>VIDEO</a:t>
            </a:r>
            <a:endParaRPr lang="es-GT" sz="5400" b="1" dirty="0">
              <a:solidFill>
                <a:schemeClr val="accent1">
                  <a:lumMod val="75000"/>
                </a:schemeClr>
              </a:solidFill>
              <a:latin typeface="Arial"/>
              <a:cs typeface="Arial"/>
            </a:endParaRPr>
          </a:p>
        </p:txBody>
      </p:sp>
    </p:spTree>
    <p:extLst>
      <p:ext uri="{BB962C8B-B14F-4D97-AF65-F5344CB8AC3E}">
        <p14:creationId xmlns:p14="http://schemas.microsoft.com/office/powerpoint/2010/main" val="11346821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vvillegas\Desktop\Nueva carpeta\BACK-VERD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331640" y="3284984"/>
            <a:ext cx="6732240" cy="2554545"/>
          </a:xfrm>
          <a:prstGeom prst="rect">
            <a:avLst/>
          </a:prstGeom>
        </p:spPr>
        <p:txBody>
          <a:bodyPr wrap="square">
            <a:spAutoFit/>
          </a:bodyPr>
          <a:lstStyle/>
          <a:p>
            <a:pPr algn="ctr"/>
            <a:r>
              <a:rPr lang="es-GT" sz="3200" b="1" dirty="0" smtClean="0">
                <a:solidFill>
                  <a:schemeClr val="bg1"/>
                </a:solidFill>
              </a:rPr>
              <a:t>Un sector con ambiente positivo…</a:t>
            </a:r>
          </a:p>
          <a:p>
            <a:pPr algn="ctr"/>
            <a:r>
              <a:rPr lang="es-GT" sz="3200" b="1" dirty="0" smtClean="0">
                <a:solidFill>
                  <a:schemeClr val="bg1"/>
                </a:solidFill>
              </a:rPr>
              <a:t>aportando al desarrollo de Guatemala</a:t>
            </a:r>
          </a:p>
          <a:p>
            <a:pPr algn="ctr"/>
            <a:endParaRPr lang="es-GT" sz="3200" b="1" dirty="0" smtClean="0">
              <a:solidFill>
                <a:schemeClr val="bg1"/>
              </a:solidFill>
            </a:endParaRPr>
          </a:p>
          <a:p>
            <a:pPr algn="ctr"/>
            <a:r>
              <a:rPr lang="es-GT" sz="3200" b="1" dirty="0" smtClean="0">
                <a:solidFill>
                  <a:schemeClr val="bg1"/>
                </a:solidFill>
              </a:rPr>
              <a:t>GRACIAS!!!!</a:t>
            </a:r>
            <a:br>
              <a:rPr lang="es-GT" sz="3200" b="1" dirty="0" smtClean="0">
                <a:solidFill>
                  <a:schemeClr val="bg1"/>
                </a:solidFill>
              </a:rPr>
            </a:br>
            <a:endParaRPr lang="es-ES" sz="3200" dirty="0">
              <a:solidFill>
                <a:schemeClr val="bg1"/>
              </a:solidFill>
            </a:endParaRPr>
          </a:p>
        </p:txBody>
      </p:sp>
      <p:sp>
        <p:nvSpPr>
          <p:cNvPr id="7" name="6 Rectángulo redondeado"/>
          <p:cNvSpPr/>
          <p:nvPr/>
        </p:nvSpPr>
        <p:spPr>
          <a:xfrm>
            <a:off x="2394012" y="1057036"/>
            <a:ext cx="4355976" cy="18362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34" y="1124744"/>
            <a:ext cx="3779531" cy="1700789"/>
          </a:xfrm>
          <a:prstGeom prst="rect">
            <a:avLst/>
          </a:prstGeom>
        </p:spPr>
      </p:pic>
    </p:spTree>
    <p:extLst>
      <p:ext uri="{BB962C8B-B14F-4D97-AF65-F5344CB8AC3E}">
        <p14:creationId xmlns:p14="http://schemas.microsoft.com/office/powerpoint/2010/main" val="260450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a:p>
        </p:txBody>
      </p:sp>
      <p:pic>
        <p:nvPicPr>
          <p:cNvPr id="6146" name="Picture 2" descr="C:\Users\vvillegas\Desktop\Nueva carpeta\BACK-VERD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 y="-27384"/>
            <a:ext cx="918596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081040"/>
            <a:ext cx="7882028" cy="540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6512" y="71413"/>
            <a:ext cx="4001384" cy="693291"/>
          </a:xfrm>
          <a:prstGeom prst="rect">
            <a:avLst/>
          </a:prstGeom>
          <a:solidFill>
            <a:schemeClr val="bg1"/>
          </a:solidFill>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s-GT" b="1" dirty="0" smtClean="0">
                <a:solidFill>
                  <a:schemeClr val="accent3">
                    <a:lumMod val="75000"/>
                  </a:schemeClr>
                </a:solidFill>
              </a:rPr>
              <a:t>Coordinación de la Plataforma de Gestión Ambiental Empresarial</a:t>
            </a:r>
            <a:endParaRPr lang="es-ES" b="1" dirty="0">
              <a:solidFill>
                <a:schemeClr val="accent3">
                  <a:lumMod val="75000"/>
                </a:schemeClr>
              </a:solidFill>
            </a:endParaRPr>
          </a:p>
        </p:txBody>
      </p:sp>
      <p:pic>
        <p:nvPicPr>
          <p:cNvPr id="7" name="Picture 2" descr="C:\Users\vvillegas\AppData\Roaming\Skype\vivian.villegas\media_messaging\media_cache\^5D287C246F705A49AC832075B0F918F5911C72DC27A9596B2A^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9348" y="174979"/>
            <a:ext cx="1981264" cy="486158"/>
          </a:xfrm>
          <a:prstGeom prst="rect">
            <a:avLst/>
          </a:prstGeom>
          <a:noFill/>
          <a:extLst>
            <a:ext uri="{909E8E84-426E-40DD-AFC4-6F175D3DCCD1}">
              <a14:hiddenFill xmlns:a14="http://schemas.microsoft.com/office/drawing/2010/main">
                <a:solidFill>
                  <a:srgbClr val="FFFFFF"/>
                </a:solidFill>
              </a14:hiddenFill>
            </a:ext>
          </a:extLst>
        </p:spPr>
      </p:pic>
      <p:pic>
        <p:nvPicPr>
          <p:cNvPr id="5" name="4 Marcador de contenido"/>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580112" y="-27384"/>
            <a:ext cx="1368152" cy="725121"/>
          </a:xfrm>
        </p:spPr>
      </p:pic>
      <p:pic>
        <p:nvPicPr>
          <p:cNvPr id="8" name="Picture 7"/>
          <p:cNvPicPr>
            <a:picLocks noChangeAspect="1" noChangeArrowheads="1"/>
          </p:cNvPicPr>
          <p:nvPr/>
        </p:nvPicPr>
        <p:blipFill>
          <a:blip r:embed="rId6" cstate="print"/>
          <a:srcRect/>
          <a:stretch>
            <a:fillRect/>
          </a:stretch>
        </p:blipFill>
        <p:spPr bwMode="auto">
          <a:xfrm>
            <a:off x="8509048" y="3717032"/>
            <a:ext cx="541565" cy="826788"/>
          </a:xfrm>
          <a:prstGeom prst="rect">
            <a:avLst/>
          </a:prstGeom>
          <a:noFill/>
          <a:ln w="9525">
            <a:noFill/>
            <a:miter lim="800000"/>
            <a:headEnd/>
            <a:tailEnd/>
          </a:ln>
        </p:spPr>
      </p:pic>
      <p:sp>
        <p:nvSpPr>
          <p:cNvPr id="9" name="8 CuadroTexto"/>
          <p:cNvSpPr txBox="1"/>
          <p:nvPr/>
        </p:nvSpPr>
        <p:spPr>
          <a:xfrm>
            <a:off x="6804248" y="4553031"/>
            <a:ext cx="2304256" cy="600164"/>
          </a:xfrm>
          <a:prstGeom prst="rect">
            <a:avLst/>
          </a:prstGeom>
          <a:noFill/>
        </p:spPr>
        <p:txBody>
          <a:bodyPr wrap="square" rtlCol="0">
            <a:spAutoFit/>
          </a:bodyPr>
          <a:lstStyle/>
          <a:p>
            <a:pPr marL="514350" indent="-514350" algn="r"/>
            <a:r>
              <a:rPr lang="es-MX" sz="1100" b="1" dirty="0" smtClean="0">
                <a:solidFill>
                  <a:schemeClr val="bg1"/>
                </a:solidFill>
              </a:rPr>
              <a:t>Eficiencia </a:t>
            </a:r>
          </a:p>
          <a:p>
            <a:pPr marL="514350" indent="-514350" algn="r"/>
            <a:r>
              <a:rPr lang="es-MX" sz="1100" b="1" dirty="0" smtClean="0">
                <a:solidFill>
                  <a:schemeClr val="bg1"/>
                </a:solidFill>
              </a:rPr>
              <a:t>Energética </a:t>
            </a:r>
          </a:p>
          <a:p>
            <a:pPr algn="r"/>
            <a:endParaRPr lang="es-GT" sz="1050" dirty="0">
              <a:solidFill>
                <a:schemeClr val="bg1"/>
              </a:solidFill>
            </a:endParaRPr>
          </a:p>
        </p:txBody>
      </p:sp>
      <p:sp>
        <p:nvSpPr>
          <p:cNvPr id="10" name="9 CuadroTexto"/>
          <p:cNvSpPr txBox="1"/>
          <p:nvPr/>
        </p:nvSpPr>
        <p:spPr>
          <a:xfrm>
            <a:off x="6549372" y="3234346"/>
            <a:ext cx="2592288" cy="430887"/>
          </a:xfrm>
          <a:prstGeom prst="rect">
            <a:avLst/>
          </a:prstGeom>
          <a:noFill/>
        </p:spPr>
        <p:txBody>
          <a:bodyPr wrap="square" rtlCol="0">
            <a:spAutoFit/>
          </a:bodyPr>
          <a:lstStyle/>
          <a:p>
            <a:pPr marL="514350" indent="-514350" algn="r"/>
            <a:r>
              <a:rPr lang="es-MX" sz="1100" b="1" dirty="0" smtClean="0">
                <a:solidFill>
                  <a:schemeClr val="bg1"/>
                </a:solidFill>
              </a:rPr>
              <a:t>Gestión Eficiente </a:t>
            </a:r>
          </a:p>
          <a:p>
            <a:pPr marL="514350" indent="-514350" algn="r"/>
            <a:r>
              <a:rPr lang="es-MX" sz="1100" b="1" dirty="0" smtClean="0">
                <a:solidFill>
                  <a:schemeClr val="bg1"/>
                </a:solidFill>
              </a:rPr>
              <a:t>del Agua</a:t>
            </a:r>
            <a:endParaRPr lang="es-GT" sz="1100" b="1" dirty="0">
              <a:solidFill>
                <a:schemeClr val="bg1"/>
              </a:solidFill>
            </a:endParaRPr>
          </a:p>
        </p:txBody>
      </p:sp>
      <p:sp>
        <p:nvSpPr>
          <p:cNvPr id="11" name="10 CuadroTexto"/>
          <p:cNvSpPr txBox="1"/>
          <p:nvPr/>
        </p:nvSpPr>
        <p:spPr>
          <a:xfrm>
            <a:off x="6804248" y="1787585"/>
            <a:ext cx="2376264" cy="461665"/>
          </a:xfrm>
          <a:prstGeom prst="rect">
            <a:avLst/>
          </a:prstGeom>
          <a:noFill/>
        </p:spPr>
        <p:txBody>
          <a:bodyPr wrap="square" rtlCol="0">
            <a:spAutoFit/>
          </a:bodyPr>
          <a:lstStyle/>
          <a:p>
            <a:pPr marL="514350" indent="-514350" algn="r"/>
            <a:r>
              <a:rPr lang="es-MX" sz="1200" b="1" dirty="0" smtClean="0">
                <a:solidFill>
                  <a:schemeClr val="bg1"/>
                </a:solidFill>
              </a:rPr>
              <a:t>Gestión de  residuos </a:t>
            </a:r>
          </a:p>
          <a:p>
            <a:pPr marL="514350" indent="-514350" algn="r"/>
            <a:r>
              <a:rPr lang="es-MX" sz="1200" b="1" dirty="0" smtClean="0">
                <a:solidFill>
                  <a:schemeClr val="bg1"/>
                </a:solidFill>
              </a:rPr>
              <a:t>y/o Desechos</a:t>
            </a:r>
            <a:endParaRPr lang="es-GT" sz="1200" dirty="0">
              <a:solidFill>
                <a:schemeClr val="bg1"/>
              </a:solidFill>
            </a:endParaRPr>
          </a:p>
        </p:txBody>
      </p:sp>
      <p:pic>
        <p:nvPicPr>
          <p:cNvPr id="12" name="Picture 6" descr="https://encrypted-tbn0.gstatic.com/images?q=tbn:ANd9GcRWRrbM3YsME-BrltEu0R7c3XsYnvYwLHXlRdpD87DMT6ZiCFi0"/>
          <p:cNvPicPr>
            <a:picLocks noChangeAspect="1" noChangeArrowheads="1"/>
          </p:cNvPicPr>
          <p:nvPr/>
        </p:nvPicPr>
        <p:blipFill>
          <a:blip r:embed="rId7" cstate="print"/>
          <a:srcRect/>
          <a:stretch>
            <a:fillRect/>
          </a:stretch>
        </p:blipFill>
        <p:spPr bwMode="auto">
          <a:xfrm>
            <a:off x="8542203" y="2348880"/>
            <a:ext cx="475253" cy="792088"/>
          </a:xfrm>
          <a:prstGeom prst="rect">
            <a:avLst/>
          </a:prstGeom>
          <a:noFill/>
        </p:spPr>
      </p:pic>
      <p:pic>
        <p:nvPicPr>
          <p:cNvPr id="13" name="Picture 8"/>
          <p:cNvPicPr>
            <a:picLocks noChangeAspect="1" noChangeArrowheads="1"/>
          </p:cNvPicPr>
          <p:nvPr/>
        </p:nvPicPr>
        <p:blipFill>
          <a:blip r:embed="rId8" cstate="print"/>
          <a:srcRect/>
          <a:stretch>
            <a:fillRect/>
          </a:stretch>
        </p:blipFill>
        <p:spPr bwMode="auto">
          <a:xfrm>
            <a:off x="8437741" y="1196752"/>
            <a:ext cx="612871" cy="520377"/>
          </a:xfrm>
          <a:prstGeom prst="rect">
            <a:avLst/>
          </a:prstGeom>
          <a:noFill/>
          <a:ln w="9525">
            <a:noFill/>
            <a:miter lim="800000"/>
            <a:headEnd/>
            <a:tailEnd/>
          </a:ln>
        </p:spPr>
      </p:pic>
      <p:pic>
        <p:nvPicPr>
          <p:cNvPr id="14" name="Picture 19" descr="http://www.calidad-gestion.com.ar/images/medio_ambiente.jpg"/>
          <p:cNvPicPr>
            <a:picLocks noChangeAspect="1" noChangeArrowheads="1"/>
          </p:cNvPicPr>
          <p:nvPr/>
        </p:nvPicPr>
        <p:blipFill rotWithShape="1">
          <a:blip r:embed="rId9" cstate="print"/>
          <a:srcRect l="67380" t="44833" r="-511" b="5167"/>
          <a:stretch/>
        </p:blipFill>
        <p:spPr bwMode="auto">
          <a:xfrm>
            <a:off x="8498875" y="5085184"/>
            <a:ext cx="561910" cy="565346"/>
          </a:xfrm>
          <a:prstGeom prst="rect">
            <a:avLst/>
          </a:prstGeom>
          <a:noFill/>
        </p:spPr>
      </p:pic>
      <p:sp>
        <p:nvSpPr>
          <p:cNvPr id="15" name="14 CuadroTexto"/>
          <p:cNvSpPr txBox="1"/>
          <p:nvPr/>
        </p:nvSpPr>
        <p:spPr>
          <a:xfrm>
            <a:off x="7956376" y="5756945"/>
            <a:ext cx="1108728" cy="830997"/>
          </a:xfrm>
          <a:prstGeom prst="rect">
            <a:avLst/>
          </a:prstGeom>
          <a:noFill/>
        </p:spPr>
        <p:txBody>
          <a:bodyPr wrap="square" rtlCol="0">
            <a:spAutoFit/>
          </a:bodyPr>
          <a:lstStyle/>
          <a:p>
            <a:pPr algn="r"/>
            <a:r>
              <a:rPr lang="es-MX" sz="1200" b="1" dirty="0" smtClean="0">
                <a:solidFill>
                  <a:schemeClr val="bg1"/>
                </a:solidFill>
              </a:rPr>
              <a:t>Adaptación y Mitigación al Cambio Climático</a:t>
            </a:r>
            <a:endParaRPr lang="es-GT" sz="1400" dirty="0">
              <a:solidFill>
                <a:schemeClr val="bg1"/>
              </a:solidFill>
            </a:endParaRPr>
          </a:p>
        </p:txBody>
      </p:sp>
    </p:spTree>
    <p:extLst>
      <p:ext uri="{BB962C8B-B14F-4D97-AF65-F5344CB8AC3E}">
        <p14:creationId xmlns:p14="http://schemas.microsoft.com/office/powerpoint/2010/main" val="3630468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villegas\Desktop\Nueva carpeta\BACK-VERD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villegas\Desktop\Nueva carpeta\BACK-VERD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4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00012" y="301427"/>
            <a:ext cx="2880320" cy="400110"/>
          </a:xfrm>
          <a:prstGeom prst="rect">
            <a:avLst/>
          </a:prstGeom>
          <a:noFill/>
        </p:spPr>
        <p:txBody>
          <a:bodyPr wrap="square" rtlCol="0">
            <a:spAutoFit/>
          </a:bodyPr>
          <a:lstStyle/>
          <a:p>
            <a:r>
              <a:rPr lang="es-GT" sz="2000" b="1" dirty="0" smtClean="0">
                <a:solidFill>
                  <a:schemeClr val="accent3">
                    <a:lumMod val="75000"/>
                  </a:schemeClr>
                </a:solidFill>
              </a:rPr>
              <a:t>Prioridades estratégicas</a:t>
            </a:r>
            <a:endParaRPr lang="es-GT" sz="2000" b="1" dirty="0">
              <a:solidFill>
                <a:schemeClr val="accent3">
                  <a:lumMod val="75000"/>
                </a:schemeClr>
              </a:solidFill>
            </a:endParaRPr>
          </a:p>
        </p:txBody>
      </p:sp>
      <p:sp>
        <p:nvSpPr>
          <p:cNvPr id="8" name="7 CuadroTexto"/>
          <p:cNvSpPr txBox="1"/>
          <p:nvPr/>
        </p:nvSpPr>
        <p:spPr>
          <a:xfrm>
            <a:off x="254156" y="1970171"/>
            <a:ext cx="2052150" cy="400110"/>
          </a:xfrm>
          <a:prstGeom prst="rect">
            <a:avLst/>
          </a:prstGeom>
          <a:solidFill>
            <a:srgbClr val="7957E7"/>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MX" sz="2000" b="1" dirty="0" smtClean="0"/>
              <a:t>Institucional</a:t>
            </a:r>
            <a:endParaRPr lang="es-GT" sz="2400" b="1" dirty="0"/>
          </a:p>
        </p:txBody>
      </p:sp>
      <p:sp>
        <p:nvSpPr>
          <p:cNvPr id="9" name="8 CuadroTexto"/>
          <p:cNvSpPr txBox="1"/>
          <p:nvPr/>
        </p:nvSpPr>
        <p:spPr>
          <a:xfrm>
            <a:off x="179512" y="3820978"/>
            <a:ext cx="2110948" cy="400110"/>
          </a:xfrm>
          <a:prstGeom prst="rect">
            <a:avLst/>
          </a:prstGeom>
          <a:solidFill>
            <a:srgbClr val="FF99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GT"/>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dirty="0"/>
              <a:t>Externo</a:t>
            </a:r>
            <a:endParaRPr lang="es-GT" dirty="0"/>
          </a:p>
        </p:txBody>
      </p:sp>
      <p:pic>
        <p:nvPicPr>
          <p:cNvPr id="11" name="Picture 10" descr="http://www.ekonomias.com.ar/wp-content/uploads/2013/05/patricio-farcuh-63.jpg"/>
          <p:cNvPicPr>
            <a:picLocks noChangeAspect="1" noChangeArrowheads="1"/>
          </p:cNvPicPr>
          <p:nvPr/>
        </p:nvPicPr>
        <p:blipFill>
          <a:blip r:embed="rId4" cstate="print">
            <a:clrChange>
              <a:clrFrom>
                <a:srgbClr val="FCFCFC"/>
              </a:clrFrom>
              <a:clrTo>
                <a:srgbClr val="FCFCFC">
                  <a:alpha val="0"/>
                </a:srgbClr>
              </a:clrTo>
            </a:clrChange>
            <a:grayscl/>
          </a:blip>
          <a:srcRect/>
          <a:stretch>
            <a:fillRect/>
          </a:stretch>
        </p:blipFill>
        <p:spPr bwMode="auto">
          <a:xfrm>
            <a:off x="166557" y="5401847"/>
            <a:ext cx="2227349" cy="1272771"/>
          </a:xfrm>
          <a:prstGeom prst="rect">
            <a:avLst/>
          </a:prstGeom>
          <a:noFill/>
        </p:spPr>
      </p:pic>
      <p:sp>
        <p:nvSpPr>
          <p:cNvPr id="13" name="12 Rectángulo"/>
          <p:cNvSpPr/>
          <p:nvPr/>
        </p:nvSpPr>
        <p:spPr>
          <a:xfrm>
            <a:off x="254156" y="1311031"/>
            <a:ext cx="2025408" cy="504653"/>
          </a:xfrm>
          <a:prstGeom prst="rect">
            <a:avLst/>
          </a:prstGeom>
          <a:no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b="1" dirty="0" smtClean="0">
                <a:solidFill>
                  <a:schemeClr val="bg1"/>
                </a:solidFill>
                <a:effectLst>
                  <a:outerShdw blurRad="38100" dist="38100" dir="2700000" algn="tl">
                    <a:srgbClr val="000000">
                      <a:alpha val="43137"/>
                    </a:srgbClr>
                  </a:outerShdw>
                </a:effectLst>
              </a:rPr>
              <a:t>Publico meta</a:t>
            </a:r>
            <a:endParaRPr lang="es-GT" sz="2000" b="1" dirty="0">
              <a:solidFill>
                <a:schemeClr val="bg1"/>
              </a:solidFill>
              <a:effectLst>
                <a:outerShdw blurRad="38100" dist="38100" dir="2700000" algn="tl">
                  <a:srgbClr val="000000">
                    <a:alpha val="43137"/>
                  </a:srgbClr>
                </a:outerShdw>
              </a:effectLst>
            </a:endParaRPr>
          </a:p>
        </p:txBody>
      </p:sp>
      <p:sp>
        <p:nvSpPr>
          <p:cNvPr id="14" name="13 CuadroTexto"/>
          <p:cNvSpPr txBox="1"/>
          <p:nvPr/>
        </p:nvSpPr>
        <p:spPr>
          <a:xfrm>
            <a:off x="254157" y="2370281"/>
            <a:ext cx="2296400" cy="1384995"/>
          </a:xfrm>
          <a:prstGeom prst="rect">
            <a:avLst/>
          </a:prstGeom>
          <a:noFill/>
        </p:spPr>
        <p:txBody>
          <a:bodyPr wrap="square" rtlCol="0">
            <a:spAutoFit/>
          </a:bodyPr>
          <a:lstStyle/>
          <a:p>
            <a:pPr marL="285750" indent="-285750">
              <a:buFont typeface="Wingdings" pitchFamily="2" charset="2"/>
              <a:buChar char="ü"/>
            </a:pPr>
            <a:r>
              <a:rPr lang="es-GT" sz="1400" b="1" dirty="0" smtClean="0">
                <a:solidFill>
                  <a:schemeClr val="bg1"/>
                </a:solidFill>
              </a:rPr>
              <a:t>EMPRESARIOS</a:t>
            </a:r>
          </a:p>
          <a:p>
            <a:pPr marL="285750" indent="-285750">
              <a:buFont typeface="Wingdings" pitchFamily="2" charset="2"/>
              <a:buChar char="ü"/>
            </a:pPr>
            <a:r>
              <a:rPr lang="es-GT" sz="1400" b="1" dirty="0">
                <a:solidFill>
                  <a:schemeClr val="bg1"/>
                </a:solidFill>
              </a:rPr>
              <a:t>EMPRESAS ASOCIADAS</a:t>
            </a:r>
          </a:p>
          <a:p>
            <a:pPr marL="285750" indent="-285750">
              <a:buFont typeface="Wingdings" pitchFamily="2" charset="2"/>
              <a:buChar char="ü"/>
            </a:pPr>
            <a:r>
              <a:rPr lang="es-GT" sz="1400" b="1" dirty="0" smtClean="0">
                <a:solidFill>
                  <a:schemeClr val="bg1"/>
                </a:solidFill>
              </a:rPr>
              <a:t>DIRECTIVOS</a:t>
            </a:r>
          </a:p>
          <a:p>
            <a:pPr marL="285750" indent="-285750">
              <a:buFont typeface="Wingdings" pitchFamily="2" charset="2"/>
              <a:buChar char="ü"/>
            </a:pPr>
            <a:r>
              <a:rPr lang="es-GT" sz="1400" b="1" dirty="0" smtClean="0">
                <a:solidFill>
                  <a:schemeClr val="bg1"/>
                </a:solidFill>
              </a:rPr>
              <a:t>FUNCIONARIOS</a:t>
            </a:r>
          </a:p>
          <a:p>
            <a:pPr marL="285750" indent="-285750">
              <a:buFont typeface="Wingdings" pitchFamily="2" charset="2"/>
              <a:buChar char="ü"/>
            </a:pPr>
            <a:r>
              <a:rPr lang="es-GT" sz="1400" b="1" dirty="0" smtClean="0">
                <a:solidFill>
                  <a:schemeClr val="bg1"/>
                </a:solidFill>
              </a:rPr>
              <a:t>COLABORADORES</a:t>
            </a:r>
          </a:p>
          <a:p>
            <a:pPr marL="285750" indent="-285750">
              <a:buFont typeface="Wingdings" pitchFamily="2" charset="2"/>
              <a:buChar char="ü"/>
            </a:pPr>
            <a:r>
              <a:rPr lang="es-GT" sz="1400" b="1" dirty="0" smtClean="0">
                <a:solidFill>
                  <a:schemeClr val="bg1"/>
                </a:solidFill>
              </a:rPr>
              <a:t>ALIADOS ESTRATEGICOS</a:t>
            </a:r>
          </a:p>
        </p:txBody>
      </p:sp>
      <p:sp>
        <p:nvSpPr>
          <p:cNvPr id="15" name="14 CuadroTexto"/>
          <p:cNvSpPr txBox="1"/>
          <p:nvPr/>
        </p:nvSpPr>
        <p:spPr>
          <a:xfrm>
            <a:off x="188398" y="4307031"/>
            <a:ext cx="2362159" cy="1661993"/>
          </a:xfrm>
          <a:prstGeom prst="rect">
            <a:avLst/>
          </a:prstGeom>
          <a:noFill/>
        </p:spPr>
        <p:txBody>
          <a:bodyPr wrap="square" rtlCol="0">
            <a:spAutoFit/>
          </a:bodyPr>
          <a:lstStyle/>
          <a:p>
            <a:pPr marL="285750" indent="-285750">
              <a:buFont typeface="Wingdings" pitchFamily="2" charset="2"/>
              <a:buChar char="ü"/>
            </a:pPr>
            <a:r>
              <a:rPr lang="es-GT" sz="1400" b="1" dirty="0" smtClean="0">
                <a:solidFill>
                  <a:schemeClr val="bg1"/>
                </a:solidFill>
              </a:rPr>
              <a:t>SECTOR PRIVADO</a:t>
            </a:r>
          </a:p>
          <a:p>
            <a:pPr marL="285750" indent="-285750">
              <a:buFont typeface="Wingdings" pitchFamily="2" charset="2"/>
              <a:buChar char="ü"/>
            </a:pPr>
            <a:r>
              <a:rPr lang="es-GT" sz="1400" b="1" dirty="0">
                <a:solidFill>
                  <a:schemeClr val="bg1"/>
                </a:solidFill>
              </a:rPr>
              <a:t>SECTOR </a:t>
            </a:r>
            <a:r>
              <a:rPr lang="es-GT" sz="1400" b="1" dirty="0" smtClean="0">
                <a:solidFill>
                  <a:schemeClr val="bg1"/>
                </a:solidFill>
              </a:rPr>
              <a:t>PUBLICO</a:t>
            </a:r>
          </a:p>
          <a:p>
            <a:pPr marL="285750" indent="-285750">
              <a:buFont typeface="Wingdings" pitchFamily="2" charset="2"/>
              <a:buChar char="ü"/>
            </a:pPr>
            <a:r>
              <a:rPr lang="es-GT" sz="1400" b="1" dirty="0" smtClean="0">
                <a:solidFill>
                  <a:schemeClr val="bg1"/>
                </a:solidFill>
              </a:rPr>
              <a:t>ORGANIZACIONES DE PRODUCTORES</a:t>
            </a:r>
          </a:p>
          <a:p>
            <a:pPr marL="285750" indent="-285750">
              <a:buFont typeface="Wingdings" pitchFamily="2" charset="2"/>
              <a:buChar char="ü"/>
            </a:pPr>
            <a:r>
              <a:rPr lang="es-GT" sz="1400" b="1" dirty="0" smtClean="0">
                <a:solidFill>
                  <a:schemeClr val="bg1"/>
                </a:solidFill>
              </a:rPr>
              <a:t>INSTITUCIONES REGIONAL CA</a:t>
            </a:r>
            <a:endParaRPr lang="es-GT" sz="1400" b="1" dirty="0">
              <a:solidFill>
                <a:schemeClr val="bg1"/>
              </a:solidFill>
            </a:endParaRPr>
          </a:p>
          <a:p>
            <a:endParaRPr lang="es-GT" b="1" i="1" dirty="0" smtClean="0">
              <a:solidFill>
                <a:schemeClr val="bg1"/>
              </a:solidFill>
            </a:endParaRPr>
          </a:p>
        </p:txBody>
      </p:sp>
      <p:cxnSp>
        <p:nvCxnSpPr>
          <p:cNvPr id="18" name="Straight Connector 21"/>
          <p:cNvCxnSpPr/>
          <p:nvPr/>
        </p:nvCxnSpPr>
        <p:spPr>
          <a:xfrm>
            <a:off x="2602683" y="1331126"/>
            <a:ext cx="0" cy="511256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3 CuadroTexto"/>
          <p:cNvSpPr txBox="1"/>
          <p:nvPr/>
        </p:nvSpPr>
        <p:spPr>
          <a:xfrm>
            <a:off x="3008270" y="1916832"/>
            <a:ext cx="2016386" cy="646331"/>
          </a:xfrm>
          <a:prstGeom prst="rect">
            <a:avLst/>
          </a:prstGeom>
          <a:noFill/>
        </p:spPr>
        <p:txBody>
          <a:bodyPr wrap="none" rtlCol="0">
            <a:spAutoFit/>
          </a:bodyPr>
          <a:lstStyle/>
          <a:p>
            <a:pPr algn="ctr"/>
            <a:r>
              <a:rPr lang="es-GT" b="1" dirty="0" smtClean="0">
                <a:solidFill>
                  <a:schemeClr val="bg1"/>
                </a:solidFill>
              </a:rPr>
              <a:t>Gestión Ambiental </a:t>
            </a:r>
          </a:p>
          <a:p>
            <a:pPr algn="ctr"/>
            <a:r>
              <a:rPr lang="es-GT" b="1" dirty="0" smtClean="0">
                <a:solidFill>
                  <a:schemeClr val="bg1"/>
                </a:solidFill>
              </a:rPr>
              <a:t>Empresarial</a:t>
            </a:r>
            <a:endParaRPr lang="es-GT" b="1" dirty="0">
              <a:solidFill>
                <a:schemeClr val="bg1"/>
              </a:solidFill>
            </a:endParaRPr>
          </a:p>
        </p:txBody>
      </p:sp>
      <p:sp>
        <p:nvSpPr>
          <p:cNvPr id="20" name="19 CuadroTexto"/>
          <p:cNvSpPr txBox="1"/>
          <p:nvPr/>
        </p:nvSpPr>
        <p:spPr>
          <a:xfrm>
            <a:off x="6105778" y="1918573"/>
            <a:ext cx="2161810" cy="646331"/>
          </a:xfrm>
          <a:prstGeom prst="rect">
            <a:avLst/>
          </a:prstGeom>
          <a:noFill/>
        </p:spPr>
        <p:txBody>
          <a:bodyPr wrap="none" rtlCol="0">
            <a:spAutoFit/>
          </a:bodyPr>
          <a:lstStyle/>
          <a:p>
            <a:pPr algn="ctr"/>
            <a:r>
              <a:rPr lang="es-GT" b="1" dirty="0" smtClean="0">
                <a:solidFill>
                  <a:schemeClr val="bg1"/>
                </a:solidFill>
              </a:rPr>
              <a:t>Gestión Ambiental </a:t>
            </a:r>
          </a:p>
          <a:p>
            <a:pPr algn="ctr"/>
            <a:r>
              <a:rPr lang="es-GT" b="1" dirty="0" smtClean="0">
                <a:solidFill>
                  <a:schemeClr val="bg1"/>
                </a:solidFill>
              </a:rPr>
              <a:t>Desarrollo Territorial</a:t>
            </a:r>
            <a:endParaRPr lang="es-GT" b="1" dirty="0">
              <a:solidFill>
                <a:schemeClr val="bg1"/>
              </a:solidFill>
            </a:endParaRPr>
          </a:p>
        </p:txBody>
      </p:sp>
      <p:sp>
        <p:nvSpPr>
          <p:cNvPr id="22" name="21 CuadroTexto"/>
          <p:cNvSpPr txBox="1"/>
          <p:nvPr/>
        </p:nvSpPr>
        <p:spPr>
          <a:xfrm>
            <a:off x="2733846" y="5409917"/>
            <a:ext cx="6120679" cy="1077218"/>
          </a:xfrm>
          <a:prstGeom prst="rect">
            <a:avLst/>
          </a:prstGeom>
          <a:noFill/>
        </p:spPr>
        <p:txBody>
          <a:bodyPr wrap="square" rtlCol="0">
            <a:spAutoFit/>
          </a:bodyPr>
          <a:lstStyle/>
          <a:p>
            <a:pPr algn="ctr"/>
            <a:r>
              <a:rPr lang="es-GT" sz="1600" b="1" dirty="0" smtClean="0">
                <a:solidFill>
                  <a:schemeClr val="bg1"/>
                </a:solidFill>
              </a:rPr>
              <a:t>El diseño y gestión de los Programas y Proyectos se hacen en conjunto con las Divisiones de Manufacturas, Agrícola, Servicios, y las </a:t>
            </a:r>
            <a:r>
              <a:rPr lang="es-GT" sz="1600" b="1" dirty="0">
                <a:solidFill>
                  <a:schemeClr val="bg1"/>
                </a:solidFill>
              </a:rPr>
              <a:t>á</a:t>
            </a:r>
            <a:r>
              <a:rPr lang="es-GT" sz="1600" b="1" dirty="0" smtClean="0">
                <a:solidFill>
                  <a:schemeClr val="bg1"/>
                </a:solidFill>
              </a:rPr>
              <a:t>reas directamente relacionadas y se ejecutan de acuerdo al diseño y sector líder de la iniciativa.</a:t>
            </a:r>
            <a:endParaRPr lang="es-GT" sz="1600" b="1" dirty="0">
              <a:solidFill>
                <a:schemeClr val="bg1"/>
              </a:solidFill>
            </a:endParaRPr>
          </a:p>
        </p:txBody>
      </p:sp>
      <p:sp>
        <p:nvSpPr>
          <p:cNvPr id="23" name="22 Pentágono"/>
          <p:cNvSpPr/>
          <p:nvPr/>
        </p:nvSpPr>
        <p:spPr>
          <a:xfrm>
            <a:off x="2803849" y="2626593"/>
            <a:ext cx="2736305" cy="514376"/>
          </a:xfrm>
          <a:prstGeom prst="homePlate">
            <a:avLst/>
          </a:prstGeom>
          <a:ln/>
        </p:spPr>
        <p:style>
          <a:lnRef idx="1">
            <a:schemeClr val="accent6"/>
          </a:lnRef>
          <a:fillRef idx="3">
            <a:schemeClr val="accent6"/>
          </a:fillRef>
          <a:effectRef idx="2">
            <a:schemeClr val="accent6"/>
          </a:effectRef>
          <a:fontRef idx="minor">
            <a:schemeClr val="lt1"/>
          </a:fontRef>
        </p:style>
      </p:sp>
      <p:sp>
        <p:nvSpPr>
          <p:cNvPr id="24" name="Pentágono 4"/>
          <p:cNvSpPr/>
          <p:nvPr/>
        </p:nvSpPr>
        <p:spPr>
          <a:xfrm>
            <a:off x="2411760" y="2589212"/>
            <a:ext cx="2873209" cy="56298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spcFirstLastPara="0" vert="horz" wrap="square" lIns="288660" tIns="68580" rIns="128016" bIns="68580" numCol="1" spcCol="1270" anchor="ctr" anchorCtr="0">
            <a:noAutofit/>
          </a:bodyPr>
          <a:lstStyle/>
          <a:p>
            <a:pPr marL="173038" lvl="0" indent="0" defTabSz="800100">
              <a:lnSpc>
                <a:spcPct val="90000"/>
              </a:lnSpc>
              <a:spcBef>
                <a:spcPct val="0"/>
              </a:spcBef>
              <a:spcAft>
                <a:spcPct val="35000"/>
              </a:spcAft>
            </a:pPr>
            <a:r>
              <a:rPr lang="es-GT" sz="1600" b="1" kern="1200" dirty="0" smtClean="0">
                <a:solidFill>
                  <a:schemeClr val="bg1"/>
                </a:solidFill>
              </a:rPr>
              <a:t>Servicios de Desarrollo Empresarial Ambiental</a:t>
            </a:r>
            <a:endParaRPr lang="es-ES" sz="1600" b="1" kern="1200" dirty="0">
              <a:solidFill>
                <a:schemeClr val="bg1"/>
              </a:solidFill>
            </a:endParaRPr>
          </a:p>
        </p:txBody>
      </p:sp>
      <p:sp>
        <p:nvSpPr>
          <p:cNvPr id="31" name="30 Pentágono"/>
          <p:cNvSpPr/>
          <p:nvPr/>
        </p:nvSpPr>
        <p:spPr>
          <a:xfrm>
            <a:off x="2795231" y="3171879"/>
            <a:ext cx="2744923" cy="617161"/>
          </a:xfrm>
          <a:prstGeom prst="homePlate">
            <a:avLst/>
          </a:prstGeom>
          <a:ln>
            <a:noFill/>
          </a:ln>
        </p:spPr>
        <p:style>
          <a:lnRef idx="1">
            <a:schemeClr val="accent1"/>
          </a:lnRef>
          <a:fillRef idx="3">
            <a:schemeClr val="accent1"/>
          </a:fillRef>
          <a:effectRef idx="2">
            <a:schemeClr val="accent1"/>
          </a:effectRef>
          <a:fontRef idx="minor">
            <a:schemeClr val="lt1"/>
          </a:fontRef>
        </p:style>
      </p:sp>
      <p:sp>
        <p:nvSpPr>
          <p:cNvPr id="25" name="Pentágono 7"/>
          <p:cNvSpPr/>
          <p:nvPr/>
        </p:nvSpPr>
        <p:spPr>
          <a:xfrm>
            <a:off x="2411760" y="3212976"/>
            <a:ext cx="3053422" cy="5480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288660" tIns="68580" rIns="128016" bIns="68580" numCol="1" spcCol="1270" anchor="ctr" anchorCtr="0">
            <a:noAutofit/>
          </a:bodyPr>
          <a:lstStyle/>
          <a:p>
            <a:pPr marL="173038" lvl="0" indent="0" defTabSz="800100">
              <a:lnSpc>
                <a:spcPct val="90000"/>
              </a:lnSpc>
              <a:spcBef>
                <a:spcPct val="0"/>
              </a:spcBef>
              <a:spcAft>
                <a:spcPct val="35000"/>
              </a:spcAft>
            </a:pPr>
            <a:r>
              <a:rPr lang="es-GT" sz="1400" b="1" kern="1200" dirty="0" smtClean="0">
                <a:solidFill>
                  <a:schemeClr val="bg1"/>
                </a:solidFill>
              </a:rPr>
              <a:t>Asesoría y capacitación para Cumplimiento legal y políticas públicas</a:t>
            </a:r>
            <a:endParaRPr lang="es-ES" sz="1400" b="1" kern="1200" dirty="0">
              <a:solidFill>
                <a:schemeClr val="bg1"/>
              </a:solidFill>
            </a:endParaRPr>
          </a:p>
        </p:txBody>
      </p:sp>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815" y="1274984"/>
            <a:ext cx="2644970" cy="576746"/>
          </a:xfrm>
          <a:prstGeom prst="rect">
            <a:avLst/>
          </a:prstGeom>
        </p:spPr>
      </p:pic>
      <p:sp>
        <p:nvSpPr>
          <p:cNvPr id="34" name="33 Pentágono"/>
          <p:cNvSpPr/>
          <p:nvPr/>
        </p:nvSpPr>
        <p:spPr>
          <a:xfrm>
            <a:off x="2808945" y="3819816"/>
            <a:ext cx="2765355" cy="608168"/>
          </a:xfrm>
          <a:prstGeom prst="homePlate">
            <a:avLst/>
          </a:prstGeom>
          <a:ln/>
        </p:spPr>
        <p:style>
          <a:lnRef idx="1">
            <a:schemeClr val="accent5"/>
          </a:lnRef>
          <a:fillRef idx="3">
            <a:schemeClr val="accent5"/>
          </a:fillRef>
          <a:effectRef idx="2">
            <a:schemeClr val="accent5"/>
          </a:effectRef>
          <a:fontRef idx="minor">
            <a:schemeClr val="lt1"/>
          </a:fontRef>
        </p:style>
      </p:sp>
      <p:sp>
        <p:nvSpPr>
          <p:cNvPr id="7" name="6 CuadroTexto"/>
          <p:cNvSpPr txBox="1"/>
          <p:nvPr/>
        </p:nvSpPr>
        <p:spPr>
          <a:xfrm>
            <a:off x="2808945" y="3861048"/>
            <a:ext cx="2561599" cy="584775"/>
          </a:xfrm>
          <a:prstGeom prst="rect">
            <a:avLst/>
          </a:prstGeom>
          <a:noFill/>
        </p:spPr>
        <p:txBody>
          <a:bodyPr wrap="none" rtlCol="0">
            <a:spAutoFit/>
          </a:bodyPr>
          <a:lstStyle/>
          <a:p>
            <a:r>
              <a:rPr lang="es-GT" sz="1600" b="1" dirty="0" smtClean="0">
                <a:solidFill>
                  <a:schemeClr val="bg1"/>
                </a:solidFill>
              </a:rPr>
              <a:t>Alianzas estratégicas para la</a:t>
            </a:r>
          </a:p>
          <a:p>
            <a:r>
              <a:rPr lang="es-GT" sz="1600" b="1" dirty="0" smtClean="0">
                <a:solidFill>
                  <a:schemeClr val="bg1"/>
                </a:solidFill>
              </a:rPr>
              <a:t> gestión de recursos</a:t>
            </a:r>
            <a:endParaRPr lang="es-GT" sz="1600" b="1" dirty="0">
              <a:solidFill>
                <a:schemeClr val="bg1"/>
              </a:solidFill>
            </a:endParaRPr>
          </a:p>
        </p:txBody>
      </p:sp>
      <p:sp>
        <p:nvSpPr>
          <p:cNvPr id="36" name="Pentágono 13"/>
          <p:cNvSpPr/>
          <p:nvPr/>
        </p:nvSpPr>
        <p:spPr>
          <a:xfrm>
            <a:off x="2803849" y="4813477"/>
            <a:ext cx="3040037" cy="553943"/>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spcFirstLastPara="0" vert="horz" wrap="square" lIns="288660" tIns="76200" rIns="142240" bIns="76200" numCol="1" spcCol="1270" anchor="t" anchorCtr="0">
            <a:noAutofit/>
          </a:bodyPr>
          <a:lstStyle/>
          <a:p>
            <a:pPr lvl="0" defTabSz="889000">
              <a:lnSpc>
                <a:spcPct val="100000"/>
              </a:lnSpc>
              <a:spcBef>
                <a:spcPct val="0"/>
              </a:spcBef>
              <a:spcAft>
                <a:spcPts val="0"/>
              </a:spcAft>
            </a:pPr>
            <a:endParaRPr lang="es-ES" sz="1600" i="0" kern="1200" dirty="0" smtClean="0">
              <a:solidFill>
                <a:schemeClr val="bg1"/>
              </a:solidFill>
            </a:endParaRPr>
          </a:p>
        </p:txBody>
      </p:sp>
      <p:grpSp>
        <p:nvGrpSpPr>
          <p:cNvPr id="37" name="36 Grupo"/>
          <p:cNvGrpSpPr/>
          <p:nvPr/>
        </p:nvGrpSpPr>
        <p:grpSpPr>
          <a:xfrm rot="10800000">
            <a:off x="2769169" y="4483671"/>
            <a:ext cx="2882950" cy="601511"/>
            <a:chOff x="864088" y="3721357"/>
            <a:chExt cx="7396374" cy="870733"/>
          </a:xfrm>
          <a:solidFill>
            <a:srgbClr val="00B050"/>
          </a:solidFill>
        </p:grpSpPr>
        <p:sp>
          <p:nvSpPr>
            <p:cNvPr id="38" name="37 Pentágono"/>
            <p:cNvSpPr/>
            <p:nvPr/>
          </p:nvSpPr>
          <p:spPr>
            <a:xfrm rot="10800000">
              <a:off x="864088" y="3721357"/>
              <a:ext cx="7344821" cy="870732"/>
            </a:xfrm>
            <a:prstGeom prst="homePlate">
              <a:avLst/>
            </a:prstGeom>
            <a:ln/>
          </p:spPr>
          <p:style>
            <a:lnRef idx="1">
              <a:schemeClr val="accent2"/>
            </a:lnRef>
            <a:fillRef idx="3">
              <a:schemeClr val="accent2"/>
            </a:fillRef>
            <a:effectRef idx="2">
              <a:schemeClr val="accent2"/>
            </a:effectRef>
            <a:fontRef idx="minor">
              <a:schemeClr val="lt1"/>
            </a:fontRef>
          </p:style>
        </p:sp>
        <p:sp>
          <p:nvSpPr>
            <p:cNvPr id="39" name="Pentágono 13"/>
            <p:cNvSpPr/>
            <p:nvPr/>
          </p:nvSpPr>
          <p:spPr>
            <a:xfrm>
              <a:off x="1156205" y="3790215"/>
              <a:ext cx="7104257" cy="80187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spcFirstLastPara="0" vert="horz" wrap="square" lIns="288660" tIns="76200" rIns="142240" bIns="76200" numCol="1" spcCol="1270" anchor="t" anchorCtr="0">
              <a:noAutofit/>
            </a:bodyPr>
            <a:lstStyle/>
            <a:p>
              <a:pPr marL="0" lvl="0" indent="173038" algn="ctr" defTabSz="889000">
                <a:lnSpc>
                  <a:spcPct val="100000"/>
                </a:lnSpc>
                <a:spcBef>
                  <a:spcPct val="0"/>
                </a:spcBef>
                <a:spcAft>
                  <a:spcPts val="0"/>
                </a:spcAft>
              </a:pPr>
              <a:endParaRPr lang="es-GT" sz="700" kern="1200" dirty="0" smtClean="0">
                <a:solidFill>
                  <a:schemeClr val="bg1"/>
                </a:solidFill>
                <a:latin typeface="Arial Black" pitchFamily="34" charset="0"/>
              </a:endParaRPr>
            </a:p>
          </p:txBody>
        </p:sp>
      </p:grpSp>
      <p:sp>
        <p:nvSpPr>
          <p:cNvPr id="10" name="9 Rectángulo"/>
          <p:cNvSpPr/>
          <p:nvPr/>
        </p:nvSpPr>
        <p:spPr>
          <a:xfrm>
            <a:off x="2808312" y="4509120"/>
            <a:ext cx="2843807" cy="584775"/>
          </a:xfrm>
          <a:prstGeom prst="rect">
            <a:avLst/>
          </a:prstGeom>
        </p:spPr>
        <p:txBody>
          <a:bodyPr wrap="square">
            <a:spAutoFit/>
          </a:bodyPr>
          <a:lstStyle/>
          <a:p>
            <a:pPr lvl="0" defTabSz="889000">
              <a:lnSpc>
                <a:spcPct val="100000"/>
              </a:lnSpc>
              <a:spcBef>
                <a:spcPct val="0"/>
              </a:spcBef>
              <a:spcAft>
                <a:spcPts val="0"/>
              </a:spcAft>
            </a:pPr>
            <a:r>
              <a:rPr lang="es-ES" sz="1600" b="1" dirty="0" smtClean="0">
                <a:solidFill>
                  <a:schemeClr val="bg1"/>
                </a:solidFill>
              </a:rPr>
              <a:t>Ejecución de Proyectos en temas y actores priorizados</a:t>
            </a:r>
            <a:endParaRPr lang="es-ES" sz="1600" b="1" dirty="0">
              <a:solidFill>
                <a:schemeClr val="bg1"/>
              </a:solidFill>
            </a:endParaRPr>
          </a:p>
        </p:txBody>
      </p:sp>
      <p:sp>
        <p:nvSpPr>
          <p:cNvPr id="41" name="40 Pentágono"/>
          <p:cNvSpPr/>
          <p:nvPr/>
        </p:nvSpPr>
        <p:spPr>
          <a:xfrm rot="10800000">
            <a:off x="5574300" y="2615262"/>
            <a:ext cx="2927602" cy="510883"/>
          </a:xfrm>
          <a:prstGeom prst="homePlate">
            <a:avLst/>
          </a:prstGeom>
          <a:ln/>
        </p:spPr>
        <p:style>
          <a:lnRef idx="1">
            <a:schemeClr val="accent6"/>
          </a:lnRef>
          <a:fillRef idx="3">
            <a:schemeClr val="accent6"/>
          </a:fillRef>
          <a:effectRef idx="2">
            <a:schemeClr val="accent6"/>
          </a:effectRef>
          <a:fontRef idx="minor">
            <a:schemeClr val="lt1"/>
          </a:fontRef>
        </p:style>
      </p:sp>
      <p:sp>
        <p:nvSpPr>
          <p:cNvPr id="42" name="Pentágono 4"/>
          <p:cNvSpPr/>
          <p:nvPr/>
        </p:nvSpPr>
        <p:spPr>
          <a:xfrm>
            <a:off x="5652120" y="2577986"/>
            <a:ext cx="2873209" cy="56298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spcFirstLastPara="0" vert="horz" wrap="square" lIns="288660" tIns="68580" rIns="128016" bIns="68580" numCol="1" spcCol="1270" anchor="ctr" anchorCtr="0">
            <a:noAutofit/>
          </a:bodyPr>
          <a:lstStyle/>
          <a:p>
            <a:pPr marL="173038" lvl="0" indent="0" defTabSz="800100">
              <a:lnSpc>
                <a:spcPct val="90000"/>
              </a:lnSpc>
              <a:spcBef>
                <a:spcPct val="0"/>
              </a:spcBef>
              <a:spcAft>
                <a:spcPct val="35000"/>
              </a:spcAft>
            </a:pPr>
            <a:r>
              <a:rPr lang="es-ES" sz="1600" b="1" kern="1200" dirty="0" smtClean="0">
                <a:solidFill>
                  <a:schemeClr val="bg1"/>
                </a:solidFill>
              </a:rPr>
              <a:t>Transferencia tecnológica y adaptación al CC</a:t>
            </a:r>
            <a:endParaRPr lang="es-ES" sz="1600" b="1" kern="1200" dirty="0">
              <a:solidFill>
                <a:schemeClr val="bg1"/>
              </a:solidFill>
            </a:endParaRPr>
          </a:p>
        </p:txBody>
      </p:sp>
      <p:sp>
        <p:nvSpPr>
          <p:cNvPr id="43" name="42 Pentágono"/>
          <p:cNvSpPr/>
          <p:nvPr/>
        </p:nvSpPr>
        <p:spPr>
          <a:xfrm rot="10800000">
            <a:off x="5594973" y="3171878"/>
            <a:ext cx="2906929" cy="617161"/>
          </a:xfrm>
          <a:prstGeom prst="homePlate">
            <a:avLst/>
          </a:prstGeom>
          <a:ln>
            <a:noFill/>
          </a:ln>
        </p:spPr>
        <p:style>
          <a:lnRef idx="1">
            <a:schemeClr val="accent1"/>
          </a:lnRef>
          <a:fillRef idx="3">
            <a:schemeClr val="accent1"/>
          </a:fillRef>
          <a:effectRef idx="2">
            <a:schemeClr val="accent1"/>
          </a:effectRef>
          <a:fontRef idx="minor">
            <a:schemeClr val="lt1"/>
          </a:fontRef>
        </p:style>
      </p:sp>
      <p:sp>
        <p:nvSpPr>
          <p:cNvPr id="44" name="Pentágono 7"/>
          <p:cNvSpPr/>
          <p:nvPr/>
        </p:nvSpPr>
        <p:spPr>
          <a:xfrm>
            <a:off x="5479018" y="3244056"/>
            <a:ext cx="3053422" cy="5480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288660" tIns="68580" rIns="128016" bIns="68580" numCol="1" spcCol="1270" anchor="ctr" anchorCtr="0">
            <a:noAutofit/>
          </a:bodyPr>
          <a:lstStyle/>
          <a:p>
            <a:pPr marL="173038" lvl="0" indent="0" defTabSz="800100">
              <a:lnSpc>
                <a:spcPct val="90000"/>
              </a:lnSpc>
              <a:spcBef>
                <a:spcPct val="0"/>
              </a:spcBef>
              <a:spcAft>
                <a:spcPct val="35000"/>
              </a:spcAft>
            </a:pPr>
            <a:r>
              <a:rPr lang="es-GT" sz="1600" b="1" kern="1200" dirty="0" smtClean="0">
                <a:solidFill>
                  <a:schemeClr val="bg1"/>
                </a:solidFill>
              </a:rPr>
              <a:t>Oferta productiva exportable desde territorios vulnerables</a:t>
            </a:r>
            <a:endParaRPr lang="es-ES" sz="1600" b="1" kern="1200" dirty="0">
              <a:solidFill>
                <a:schemeClr val="bg1"/>
              </a:solidFill>
            </a:endParaRPr>
          </a:p>
        </p:txBody>
      </p:sp>
      <p:sp>
        <p:nvSpPr>
          <p:cNvPr id="45" name="44 Pentágono"/>
          <p:cNvSpPr/>
          <p:nvPr/>
        </p:nvSpPr>
        <p:spPr>
          <a:xfrm rot="10800000">
            <a:off x="5633848" y="3838001"/>
            <a:ext cx="2882949" cy="608168"/>
          </a:xfrm>
          <a:prstGeom prst="homePlate">
            <a:avLst/>
          </a:prstGeom>
          <a:ln/>
        </p:spPr>
        <p:style>
          <a:lnRef idx="1">
            <a:schemeClr val="accent5"/>
          </a:lnRef>
          <a:fillRef idx="3">
            <a:schemeClr val="accent5"/>
          </a:fillRef>
          <a:effectRef idx="2">
            <a:schemeClr val="accent5"/>
          </a:effectRef>
          <a:fontRef idx="minor">
            <a:schemeClr val="lt1"/>
          </a:fontRef>
        </p:style>
      </p:sp>
      <p:sp>
        <p:nvSpPr>
          <p:cNvPr id="46" name="45 CuadroTexto"/>
          <p:cNvSpPr txBox="1"/>
          <p:nvPr/>
        </p:nvSpPr>
        <p:spPr>
          <a:xfrm>
            <a:off x="6084168" y="3861394"/>
            <a:ext cx="2808312" cy="584775"/>
          </a:xfrm>
          <a:prstGeom prst="rect">
            <a:avLst/>
          </a:prstGeom>
          <a:noFill/>
        </p:spPr>
        <p:txBody>
          <a:bodyPr wrap="square" rtlCol="0">
            <a:spAutoFit/>
          </a:bodyPr>
          <a:lstStyle/>
          <a:p>
            <a:r>
              <a:rPr lang="es-GT" sz="1600" b="1" dirty="0" smtClean="0">
                <a:solidFill>
                  <a:schemeClr val="bg1"/>
                </a:solidFill>
              </a:rPr>
              <a:t>Generación de empleo e ingresos Eco-empresas</a:t>
            </a:r>
            <a:endParaRPr lang="es-GT" sz="1600" b="1" dirty="0">
              <a:solidFill>
                <a:schemeClr val="bg1"/>
              </a:solidFill>
            </a:endParaRPr>
          </a:p>
        </p:txBody>
      </p:sp>
      <p:grpSp>
        <p:nvGrpSpPr>
          <p:cNvPr id="47" name="46 Grupo"/>
          <p:cNvGrpSpPr/>
          <p:nvPr/>
        </p:nvGrpSpPr>
        <p:grpSpPr>
          <a:xfrm>
            <a:off x="5685726" y="4483673"/>
            <a:ext cx="2831072" cy="601511"/>
            <a:chOff x="864088" y="3721357"/>
            <a:chExt cx="7396374" cy="870733"/>
          </a:xfrm>
          <a:solidFill>
            <a:srgbClr val="00B050"/>
          </a:solidFill>
        </p:grpSpPr>
        <p:sp>
          <p:nvSpPr>
            <p:cNvPr id="48" name="47 Pentágono"/>
            <p:cNvSpPr/>
            <p:nvPr/>
          </p:nvSpPr>
          <p:spPr>
            <a:xfrm rot="10800000">
              <a:off x="864088" y="3721357"/>
              <a:ext cx="7344821" cy="870732"/>
            </a:xfrm>
            <a:prstGeom prst="homePlate">
              <a:avLst/>
            </a:prstGeom>
            <a:ln/>
          </p:spPr>
          <p:style>
            <a:lnRef idx="1">
              <a:schemeClr val="accent2"/>
            </a:lnRef>
            <a:fillRef idx="3">
              <a:schemeClr val="accent2"/>
            </a:fillRef>
            <a:effectRef idx="2">
              <a:schemeClr val="accent2"/>
            </a:effectRef>
            <a:fontRef idx="minor">
              <a:schemeClr val="lt1"/>
            </a:fontRef>
          </p:style>
        </p:sp>
        <p:sp>
          <p:nvSpPr>
            <p:cNvPr id="49" name="Pentágono 13"/>
            <p:cNvSpPr/>
            <p:nvPr/>
          </p:nvSpPr>
          <p:spPr>
            <a:xfrm>
              <a:off x="1156205" y="3790215"/>
              <a:ext cx="7104257" cy="80187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spcFirstLastPara="0" vert="horz" wrap="square" lIns="288660" tIns="76200" rIns="142240" bIns="76200" numCol="1" spcCol="1270" anchor="t" anchorCtr="0">
              <a:noAutofit/>
            </a:bodyPr>
            <a:lstStyle/>
            <a:p>
              <a:pPr marL="0" lvl="0" indent="173038" algn="ctr" defTabSz="889000">
                <a:lnSpc>
                  <a:spcPct val="100000"/>
                </a:lnSpc>
                <a:spcBef>
                  <a:spcPct val="0"/>
                </a:spcBef>
                <a:spcAft>
                  <a:spcPts val="0"/>
                </a:spcAft>
              </a:pPr>
              <a:endParaRPr lang="es-GT" sz="700" kern="1200" dirty="0" smtClean="0">
                <a:solidFill>
                  <a:schemeClr val="bg1"/>
                </a:solidFill>
                <a:latin typeface="Arial Black" pitchFamily="34" charset="0"/>
              </a:endParaRPr>
            </a:p>
          </p:txBody>
        </p:sp>
      </p:grpSp>
      <p:sp>
        <p:nvSpPr>
          <p:cNvPr id="50" name="49 Rectángulo"/>
          <p:cNvSpPr/>
          <p:nvPr/>
        </p:nvSpPr>
        <p:spPr>
          <a:xfrm>
            <a:off x="5899080" y="4509174"/>
            <a:ext cx="2843807" cy="584775"/>
          </a:xfrm>
          <a:prstGeom prst="rect">
            <a:avLst/>
          </a:prstGeom>
        </p:spPr>
        <p:txBody>
          <a:bodyPr wrap="square">
            <a:spAutoFit/>
          </a:bodyPr>
          <a:lstStyle/>
          <a:p>
            <a:pPr lvl="0" defTabSz="889000">
              <a:lnSpc>
                <a:spcPct val="100000"/>
              </a:lnSpc>
              <a:spcBef>
                <a:spcPct val="0"/>
              </a:spcBef>
              <a:spcAft>
                <a:spcPts val="0"/>
              </a:spcAft>
            </a:pPr>
            <a:r>
              <a:rPr lang="es-ES" sz="1600" b="1" dirty="0" smtClean="0">
                <a:solidFill>
                  <a:schemeClr val="bg1"/>
                </a:solidFill>
              </a:rPr>
              <a:t>Desarrollo sostenible en comunidades rurales</a:t>
            </a:r>
            <a:endParaRPr lang="es-ES" sz="1600" b="1" dirty="0">
              <a:solidFill>
                <a:schemeClr val="bg1"/>
              </a:solidFill>
            </a:endParaRPr>
          </a:p>
        </p:txBody>
      </p:sp>
      <p:pic>
        <p:nvPicPr>
          <p:cNvPr id="40" name="Picture 2" descr="C:\Users\vvillegas\AppData\Roaming\Skype\vivian.villegas\media_messaging\media_cache\^5D287C246F705A49AC832075B0F918F5911C72DC27A9596B2A^pimgpsh_fullsize_dist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8925" y="222843"/>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 descr="C:\Users\vvillegas\AppData\Roaming\Skype\vivian.villegas\media_messaging\media_cache\^F1BE6C133481AC3E57E8B12E61808994C925A7C98B3486F412^pimgpsh_fullsize_dist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3744" y="222843"/>
            <a:ext cx="2232248" cy="54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621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3" descr="C:\Users\vvillegas\Desktop\Nueva carpeta\BACK-VERD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8" name="77 CuadroTexto"/>
          <p:cNvSpPr txBox="1"/>
          <p:nvPr/>
        </p:nvSpPr>
        <p:spPr>
          <a:xfrm>
            <a:off x="35496" y="160960"/>
            <a:ext cx="3724030" cy="461665"/>
          </a:xfrm>
          <a:prstGeom prst="rect">
            <a:avLst/>
          </a:prstGeom>
          <a:noFill/>
        </p:spPr>
        <p:txBody>
          <a:bodyPr wrap="square" rtlCol="0">
            <a:spAutoFit/>
          </a:bodyPr>
          <a:lstStyle/>
          <a:p>
            <a:r>
              <a:rPr lang="es-GT" sz="2400" b="1" dirty="0" smtClean="0">
                <a:solidFill>
                  <a:schemeClr val="accent3">
                    <a:lumMod val="75000"/>
                  </a:schemeClr>
                </a:solidFill>
              </a:rPr>
              <a:t>Enfoque Territorial</a:t>
            </a:r>
            <a:endParaRPr lang="es-GT" sz="2400" b="1" dirty="0">
              <a:solidFill>
                <a:schemeClr val="accent3">
                  <a:lumMod val="75000"/>
                </a:schemeClr>
              </a:solidFill>
            </a:endParaRPr>
          </a:p>
        </p:txBody>
      </p:sp>
      <p:pic>
        <p:nvPicPr>
          <p:cNvPr id="3076" name="Picture 4" descr="C:\Users\vvillegas\AppData\Roaming\Skype\vivian.villegas\media_messaging\media_cache\^F1BE6C133481AC3E57E8B12E61808994C925A7C98B3486F412^pimgpsh_fullsize_dist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5249" y="26113"/>
            <a:ext cx="2759327" cy="669804"/>
          </a:xfrm>
          <a:prstGeom prst="rect">
            <a:avLst/>
          </a:prstGeom>
          <a:noFill/>
          <a:extLst>
            <a:ext uri="{909E8E84-426E-40DD-AFC4-6F175D3DCCD1}">
              <a14:hiddenFill xmlns:a14="http://schemas.microsoft.com/office/drawing/2010/main">
                <a:solidFill>
                  <a:srgbClr val="FFFFFF"/>
                </a:solidFill>
              </a14:hiddenFill>
            </a:ext>
          </a:extLst>
        </p:spPr>
      </p:pic>
      <p:pic>
        <p:nvPicPr>
          <p:cNvPr id="40" name="3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1" y="981906"/>
            <a:ext cx="4922530" cy="5848710"/>
          </a:xfrm>
          <a:prstGeom prst="rect">
            <a:avLst/>
          </a:prstGeom>
        </p:spPr>
      </p:pic>
      <p:sp>
        <p:nvSpPr>
          <p:cNvPr id="51" name="50 Elipse"/>
          <p:cNvSpPr/>
          <p:nvPr/>
        </p:nvSpPr>
        <p:spPr>
          <a:xfrm>
            <a:off x="3606360" y="3678383"/>
            <a:ext cx="873784" cy="796147"/>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54" name="53 Elipse"/>
          <p:cNvSpPr/>
          <p:nvPr/>
        </p:nvSpPr>
        <p:spPr>
          <a:xfrm rot="1607558">
            <a:off x="1002066" y="3147613"/>
            <a:ext cx="1248134" cy="2180847"/>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pic>
        <p:nvPicPr>
          <p:cNvPr id="55" name="Picture 55" descr="DANIDA New 201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59832" y="2085595"/>
            <a:ext cx="191097" cy="3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5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0515" y="3463798"/>
            <a:ext cx="917229" cy="588745"/>
          </a:xfrm>
          <a:prstGeom prst="rect">
            <a:avLst/>
          </a:prstGeom>
        </p:spPr>
      </p:pic>
      <p:pic>
        <p:nvPicPr>
          <p:cNvPr id="60" name="59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3980535"/>
            <a:ext cx="490725" cy="493996"/>
          </a:xfrm>
          <a:prstGeom prst="rect">
            <a:avLst/>
          </a:prstGeom>
        </p:spPr>
      </p:pic>
      <p:pic>
        <p:nvPicPr>
          <p:cNvPr id="61" name="6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1680" y="4124551"/>
            <a:ext cx="501483" cy="291487"/>
          </a:xfrm>
          <a:prstGeom prst="rect">
            <a:avLst/>
          </a:prstGeom>
        </p:spPr>
      </p:pic>
      <p:pic>
        <p:nvPicPr>
          <p:cNvPr id="64" name="Picture 55" descr="DANIDA New 201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47703" y="3887522"/>
            <a:ext cx="191097" cy="3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71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5653" y="3416128"/>
            <a:ext cx="720080" cy="155538"/>
          </a:xfrm>
          <a:prstGeom prst="rect">
            <a:avLst/>
          </a:prstGeom>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2639" y="2838007"/>
            <a:ext cx="4084040" cy="181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0684"/>
          <a:stretch/>
        </p:blipFill>
        <p:spPr bwMode="auto">
          <a:xfrm>
            <a:off x="7419956" y="1046426"/>
            <a:ext cx="1724044" cy="164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Marcador de contenido 1"/>
          <p:cNvPicPr>
            <a:picLocks noChangeAspect="1"/>
          </p:cNvPicPr>
          <p:nvPr/>
        </p:nvPicPr>
        <p:blipFill rotWithShape="1">
          <a:blip r:embed="rId12">
            <a:extLst>
              <a:ext uri="{28A0092B-C50C-407E-A947-70E740481C1C}">
                <a14:useLocalDpi xmlns:a14="http://schemas.microsoft.com/office/drawing/2010/main" val="0"/>
              </a:ext>
            </a:extLst>
          </a:blip>
          <a:srcRect l="2577" r="2647"/>
          <a:stretch/>
        </p:blipFill>
        <p:spPr bwMode="auto">
          <a:xfrm>
            <a:off x="5058843" y="4701061"/>
            <a:ext cx="1779703" cy="218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F:\mapa areas protegida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8547" y="4653136"/>
            <a:ext cx="2352200" cy="2252410"/>
          </a:xfrm>
          <a:prstGeom prst="rect">
            <a:avLst/>
          </a:prstGeom>
          <a:noFill/>
          <a:extLst>
            <a:ext uri="{909E8E84-426E-40DD-AFC4-6F175D3DCCD1}">
              <a14:hiddenFill xmlns:a14="http://schemas.microsoft.com/office/drawing/2010/main">
                <a:solidFill>
                  <a:srgbClr val="FFFFFF"/>
                </a:solidFill>
              </a14:hiddenFill>
            </a:ext>
          </a:extLst>
        </p:spPr>
      </p:pic>
      <p:sp>
        <p:nvSpPr>
          <p:cNvPr id="36" name="35 Elipse"/>
          <p:cNvSpPr/>
          <p:nvPr/>
        </p:nvSpPr>
        <p:spPr>
          <a:xfrm>
            <a:off x="2500536" y="1820295"/>
            <a:ext cx="1135360" cy="872481"/>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56" name="55 Elipse"/>
          <p:cNvSpPr/>
          <p:nvPr/>
        </p:nvSpPr>
        <p:spPr>
          <a:xfrm>
            <a:off x="7312408" y="4438859"/>
            <a:ext cx="1364048" cy="1078373"/>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37" name="36 Elipse"/>
          <p:cNvSpPr/>
          <p:nvPr/>
        </p:nvSpPr>
        <p:spPr>
          <a:xfrm>
            <a:off x="8281978" y="5517233"/>
            <a:ext cx="862022" cy="576063"/>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
        <p:nvSpPr>
          <p:cNvPr id="38" name="37 Elipse"/>
          <p:cNvSpPr/>
          <p:nvPr/>
        </p:nvSpPr>
        <p:spPr>
          <a:xfrm>
            <a:off x="7262093" y="5519218"/>
            <a:ext cx="583411" cy="440432"/>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pic>
        <p:nvPicPr>
          <p:cNvPr id="31"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26339" y="1063397"/>
            <a:ext cx="2386069" cy="327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31" t="17161" r="21503" b="19089"/>
          <a:stretch/>
        </p:blipFill>
        <p:spPr bwMode="auto">
          <a:xfrm>
            <a:off x="5004049" y="2932928"/>
            <a:ext cx="2258044" cy="138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31 Elipse"/>
          <p:cNvSpPr/>
          <p:nvPr/>
        </p:nvSpPr>
        <p:spPr>
          <a:xfrm>
            <a:off x="2063644" y="4748719"/>
            <a:ext cx="873784" cy="796147"/>
          </a:xfrm>
          <a:prstGeom prst="ellipse">
            <a:avLst/>
          </a:prstGeom>
          <a:noFill/>
          <a:ln>
            <a:solidFill>
              <a:srgbClr val="0066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GT" b="1" dirty="0" smtClean="0">
              <a:solidFill>
                <a:schemeClr val="bg1"/>
              </a:solidFill>
            </a:endParaRPr>
          </a:p>
        </p:txBody>
      </p:sp>
    </p:spTree>
    <p:extLst>
      <p:ext uri="{BB962C8B-B14F-4D97-AF65-F5344CB8AC3E}">
        <p14:creationId xmlns:p14="http://schemas.microsoft.com/office/powerpoint/2010/main" val="2806753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a:p>
        </p:txBody>
      </p:sp>
      <p:sp>
        <p:nvSpPr>
          <p:cNvPr id="3" name="2 Marcador de contenido"/>
          <p:cNvSpPr>
            <a:spLocks noGrp="1"/>
          </p:cNvSpPr>
          <p:nvPr>
            <p:ph idx="1"/>
          </p:nvPr>
        </p:nvSpPr>
        <p:spPr/>
        <p:txBody>
          <a:bodyPr/>
          <a:lstStyle/>
          <a:p>
            <a:endParaRPr lang="es-GT"/>
          </a:p>
        </p:txBody>
      </p:sp>
      <p:pic>
        <p:nvPicPr>
          <p:cNvPr id="4098"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5 Grupo"/>
          <p:cNvGrpSpPr/>
          <p:nvPr/>
        </p:nvGrpSpPr>
        <p:grpSpPr>
          <a:xfrm>
            <a:off x="4437946" y="4015799"/>
            <a:ext cx="4742566" cy="562982"/>
            <a:chOff x="1008071" y="97406"/>
            <a:chExt cx="7200815" cy="857327"/>
          </a:xfrm>
        </p:grpSpPr>
        <p:sp>
          <p:nvSpPr>
            <p:cNvPr id="7" name="6 Pentágono"/>
            <p:cNvSpPr/>
            <p:nvPr/>
          </p:nvSpPr>
          <p:spPr>
            <a:xfrm rot="10800000">
              <a:off x="1008071" y="97406"/>
              <a:ext cx="7200815" cy="857327"/>
            </a:xfrm>
            <a:prstGeom prst="homePlate">
              <a:avLst/>
            </a:prstGeom>
            <a:ln/>
          </p:spPr>
          <p:style>
            <a:lnRef idx="1">
              <a:schemeClr val="accent6"/>
            </a:lnRef>
            <a:fillRef idx="3">
              <a:schemeClr val="accent6"/>
            </a:fillRef>
            <a:effectRef idx="2">
              <a:schemeClr val="accent6"/>
            </a:effectRef>
            <a:fontRef idx="minor">
              <a:schemeClr val="lt1"/>
            </a:fontRef>
          </p:style>
        </p:sp>
        <p:sp>
          <p:nvSpPr>
            <p:cNvPr id="8" name="Pentágono 4"/>
            <p:cNvSpPr/>
            <p:nvPr/>
          </p:nvSpPr>
          <p:spPr>
            <a:xfrm>
              <a:off x="1222407" y="97406"/>
              <a:ext cx="6986479" cy="857327"/>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spcFirstLastPara="0" vert="horz" wrap="square" lIns="288660" tIns="68580" rIns="128016" bIns="68580" numCol="1" spcCol="1270" anchor="ctr" anchorCtr="0">
              <a:noAutofit/>
            </a:bodyPr>
            <a:lstStyle/>
            <a:p>
              <a:pPr marL="173038" lvl="0" indent="0" algn="ctr" defTabSz="800100">
                <a:lnSpc>
                  <a:spcPct val="90000"/>
                </a:lnSpc>
                <a:spcBef>
                  <a:spcPct val="0"/>
                </a:spcBef>
                <a:spcAft>
                  <a:spcPct val="35000"/>
                </a:spcAft>
              </a:pPr>
              <a:r>
                <a:rPr lang="es-GT" sz="1400" kern="1200" dirty="0" smtClean="0">
                  <a:solidFill>
                    <a:schemeClr val="bg1"/>
                  </a:solidFill>
                  <a:latin typeface="Arial Black" pitchFamily="34" charset="0"/>
                </a:rPr>
                <a:t>Servicios de desarrollo empresarial ambiental en temas especializados</a:t>
              </a:r>
              <a:endParaRPr lang="es-ES" sz="1400" kern="1200" dirty="0">
                <a:solidFill>
                  <a:schemeClr val="bg1"/>
                </a:solidFill>
                <a:latin typeface="Arial Black" pitchFamily="34" charset="0"/>
              </a:endParaRPr>
            </a:p>
          </p:txBody>
        </p:sp>
      </p:grpSp>
      <p:grpSp>
        <p:nvGrpSpPr>
          <p:cNvPr id="9" name="8 Grupo"/>
          <p:cNvGrpSpPr/>
          <p:nvPr/>
        </p:nvGrpSpPr>
        <p:grpSpPr>
          <a:xfrm>
            <a:off x="4422809" y="4879895"/>
            <a:ext cx="4757703" cy="617161"/>
            <a:chOff x="884561" y="1251639"/>
            <a:chExt cx="7324350" cy="884140"/>
          </a:xfrm>
          <a:solidFill>
            <a:srgbClr val="92D050"/>
          </a:solidFill>
        </p:grpSpPr>
        <p:sp>
          <p:nvSpPr>
            <p:cNvPr id="10" name="9 Pentágono"/>
            <p:cNvSpPr/>
            <p:nvPr/>
          </p:nvSpPr>
          <p:spPr>
            <a:xfrm rot="10800000">
              <a:off x="884561" y="1251639"/>
              <a:ext cx="7324350" cy="884140"/>
            </a:xfrm>
            <a:prstGeom prst="homePlate">
              <a:avLst/>
            </a:prstGeom>
            <a:ln>
              <a:noFill/>
            </a:ln>
          </p:spPr>
          <p:style>
            <a:lnRef idx="1">
              <a:schemeClr val="accent1"/>
            </a:lnRef>
            <a:fillRef idx="3">
              <a:schemeClr val="accent1"/>
            </a:fillRef>
            <a:effectRef idx="2">
              <a:schemeClr val="accent1"/>
            </a:effectRef>
            <a:fontRef idx="minor">
              <a:schemeClr val="lt1"/>
            </a:fontRef>
          </p:style>
        </p:sp>
        <p:sp>
          <p:nvSpPr>
            <p:cNvPr id="11" name="Pentágono 7"/>
            <p:cNvSpPr/>
            <p:nvPr/>
          </p:nvSpPr>
          <p:spPr>
            <a:xfrm rot="21600000">
              <a:off x="1105599" y="1251639"/>
              <a:ext cx="7103312" cy="8841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288660" tIns="68580" rIns="128016" bIns="68580" numCol="1" spcCol="1270" anchor="ctr" anchorCtr="0">
              <a:noAutofit/>
            </a:bodyPr>
            <a:lstStyle/>
            <a:p>
              <a:pPr marL="173038" lvl="0" indent="0" algn="ctr" defTabSz="800100">
                <a:lnSpc>
                  <a:spcPct val="90000"/>
                </a:lnSpc>
                <a:spcBef>
                  <a:spcPct val="0"/>
                </a:spcBef>
                <a:spcAft>
                  <a:spcPct val="35000"/>
                </a:spcAft>
              </a:pPr>
              <a:r>
                <a:rPr lang="es-GT" sz="1400" kern="1200" dirty="0" smtClean="0">
                  <a:solidFill>
                    <a:schemeClr val="bg1"/>
                  </a:solidFill>
                  <a:latin typeface="Arial Black" pitchFamily="34" charset="0"/>
                </a:rPr>
                <a:t>Asesoría y capacitación para Cumplimiento legal y políticas públicas</a:t>
              </a:r>
              <a:endParaRPr lang="es-ES" sz="1400" kern="1200" dirty="0">
                <a:solidFill>
                  <a:schemeClr val="bg1"/>
                </a:solidFill>
                <a:latin typeface="Arial Black" pitchFamily="34" charset="0"/>
              </a:endParaRPr>
            </a:p>
          </p:txBody>
        </p:sp>
      </p:grpSp>
      <p:grpSp>
        <p:nvGrpSpPr>
          <p:cNvPr id="12" name="11 Grupo"/>
          <p:cNvGrpSpPr/>
          <p:nvPr/>
        </p:nvGrpSpPr>
        <p:grpSpPr>
          <a:xfrm>
            <a:off x="4427984" y="5758110"/>
            <a:ext cx="4675949" cy="561944"/>
            <a:chOff x="864090" y="2187674"/>
            <a:chExt cx="7344821" cy="1166749"/>
          </a:xfrm>
        </p:grpSpPr>
        <p:sp>
          <p:nvSpPr>
            <p:cNvPr id="13" name="12 Pentágono"/>
            <p:cNvSpPr/>
            <p:nvPr/>
          </p:nvSpPr>
          <p:spPr>
            <a:xfrm rot="10800000">
              <a:off x="864090" y="2187674"/>
              <a:ext cx="7344821" cy="1166749"/>
            </a:xfrm>
            <a:prstGeom prst="homePlate">
              <a:avLst/>
            </a:prstGeom>
          </p:spPr>
          <p:style>
            <a:lnRef idx="1">
              <a:schemeClr val="accent4"/>
            </a:lnRef>
            <a:fillRef idx="3">
              <a:schemeClr val="accent4"/>
            </a:fillRef>
            <a:effectRef idx="2">
              <a:schemeClr val="accent4"/>
            </a:effectRef>
            <a:fontRef idx="minor">
              <a:schemeClr val="lt1"/>
            </a:fontRef>
          </p:style>
        </p:sp>
        <p:sp>
          <p:nvSpPr>
            <p:cNvPr id="14" name="Pentágono 10"/>
            <p:cNvSpPr/>
            <p:nvPr/>
          </p:nvSpPr>
          <p:spPr>
            <a:xfrm>
              <a:off x="1155780" y="2337184"/>
              <a:ext cx="7053131" cy="84544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spcFirstLastPara="0" vert="horz" wrap="square" lIns="288660" tIns="76200" rIns="142240" bIns="76200" numCol="1" spcCol="1270" anchor="ctr" anchorCtr="0">
              <a:noAutofit/>
            </a:bodyPr>
            <a:lstStyle/>
            <a:p>
              <a:pPr marL="173038" lvl="0" indent="0" algn="ctr" defTabSz="889000">
                <a:lnSpc>
                  <a:spcPct val="90000"/>
                </a:lnSpc>
                <a:spcBef>
                  <a:spcPct val="0"/>
                </a:spcBef>
                <a:spcAft>
                  <a:spcPct val="35000"/>
                </a:spcAft>
              </a:pPr>
              <a:r>
                <a:rPr lang="es-GT" sz="1400" kern="1200" dirty="0" smtClean="0">
                  <a:solidFill>
                    <a:schemeClr val="bg1"/>
                  </a:solidFill>
                  <a:latin typeface="Arial Black" pitchFamily="34" charset="0"/>
                </a:rPr>
                <a:t>Actividades de Sensibilización y concientización</a:t>
              </a:r>
              <a:endParaRPr lang="es-ES" sz="1400" kern="1200" dirty="0" smtClean="0">
                <a:solidFill>
                  <a:schemeClr val="bg1"/>
                </a:solidFill>
                <a:latin typeface="Arial Black" pitchFamily="34" charset="0"/>
              </a:endParaRPr>
            </a:p>
          </p:txBody>
        </p:sp>
      </p:grpSp>
      <p:grpSp>
        <p:nvGrpSpPr>
          <p:cNvPr id="15" name="14 Grupo"/>
          <p:cNvGrpSpPr/>
          <p:nvPr/>
        </p:nvGrpSpPr>
        <p:grpSpPr>
          <a:xfrm>
            <a:off x="4471743" y="3151703"/>
            <a:ext cx="4708769" cy="601511"/>
            <a:chOff x="864088" y="3721357"/>
            <a:chExt cx="7396374" cy="870733"/>
          </a:xfrm>
          <a:solidFill>
            <a:srgbClr val="00B050"/>
          </a:solidFill>
        </p:grpSpPr>
        <p:sp>
          <p:nvSpPr>
            <p:cNvPr id="16" name="15 Pentágono"/>
            <p:cNvSpPr/>
            <p:nvPr/>
          </p:nvSpPr>
          <p:spPr>
            <a:xfrm rot="10800000">
              <a:off x="864088" y="3721357"/>
              <a:ext cx="7344821" cy="870732"/>
            </a:xfrm>
            <a:prstGeom prst="homePlate">
              <a:avLst/>
            </a:prstGeom>
            <a:ln/>
          </p:spPr>
          <p:style>
            <a:lnRef idx="1">
              <a:schemeClr val="accent2"/>
            </a:lnRef>
            <a:fillRef idx="3">
              <a:schemeClr val="accent2"/>
            </a:fillRef>
            <a:effectRef idx="2">
              <a:schemeClr val="accent2"/>
            </a:effectRef>
            <a:fontRef idx="minor">
              <a:schemeClr val="lt1"/>
            </a:fontRef>
          </p:style>
        </p:sp>
        <p:sp>
          <p:nvSpPr>
            <p:cNvPr id="17" name="Pentágono 13"/>
            <p:cNvSpPr/>
            <p:nvPr/>
          </p:nvSpPr>
          <p:spPr>
            <a:xfrm>
              <a:off x="1156205" y="3790215"/>
              <a:ext cx="7104257" cy="80187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spcFirstLastPara="0" vert="horz" wrap="square" lIns="288660" tIns="76200" rIns="142240" bIns="76200" numCol="1" spcCol="1270" anchor="t" anchorCtr="0">
              <a:noAutofit/>
            </a:bodyPr>
            <a:lstStyle/>
            <a:p>
              <a:pPr marL="0" lvl="0" indent="173038" algn="ctr" defTabSz="889000">
                <a:lnSpc>
                  <a:spcPct val="100000"/>
                </a:lnSpc>
                <a:spcBef>
                  <a:spcPct val="0"/>
                </a:spcBef>
                <a:spcAft>
                  <a:spcPts val="0"/>
                </a:spcAft>
              </a:pPr>
              <a:endParaRPr lang="es-GT" sz="700" kern="1200" dirty="0" smtClean="0">
                <a:solidFill>
                  <a:schemeClr val="bg1"/>
                </a:solidFill>
                <a:latin typeface="Arial Black" pitchFamily="34" charset="0"/>
              </a:endParaRPr>
            </a:p>
            <a:p>
              <a:pPr marL="0" lvl="0" indent="173038" algn="ctr" defTabSz="889000">
                <a:lnSpc>
                  <a:spcPct val="100000"/>
                </a:lnSpc>
                <a:spcBef>
                  <a:spcPct val="0"/>
                </a:spcBef>
                <a:spcAft>
                  <a:spcPts val="0"/>
                </a:spcAft>
              </a:pPr>
              <a:r>
                <a:rPr lang="es-GT" sz="1400" kern="1200" dirty="0" smtClean="0">
                  <a:solidFill>
                    <a:schemeClr val="bg1"/>
                  </a:solidFill>
                  <a:latin typeface="Arial Black" pitchFamily="34" charset="0"/>
                </a:rPr>
                <a:t>Giras de Intercambio de experiencias </a:t>
              </a:r>
            </a:p>
            <a:p>
              <a:pPr marL="0" lvl="0" indent="173038" algn="ctr" defTabSz="889000">
                <a:lnSpc>
                  <a:spcPct val="100000"/>
                </a:lnSpc>
                <a:spcBef>
                  <a:spcPct val="0"/>
                </a:spcBef>
                <a:spcAft>
                  <a:spcPts val="0"/>
                </a:spcAft>
              </a:pPr>
              <a:endParaRPr lang="es-ES" sz="1400" i="0" kern="1200" dirty="0" smtClean="0">
                <a:solidFill>
                  <a:schemeClr val="bg1"/>
                </a:solidFill>
                <a:latin typeface="Arial Black" pitchFamily="34" charset="0"/>
              </a:endParaRPr>
            </a:p>
          </p:txBody>
        </p:sp>
      </p:grpSp>
      <p:grpSp>
        <p:nvGrpSpPr>
          <p:cNvPr id="18" name="17 Grupo"/>
          <p:cNvGrpSpPr/>
          <p:nvPr/>
        </p:nvGrpSpPr>
        <p:grpSpPr>
          <a:xfrm>
            <a:off x="4453249" y="2293683"/>
            <a:ext cx="4675949" cy="611954"/>
            <a:chOff x="864090" y="3768155"/>
            <a:chExt cx="7344821" cy="970435"/>
          </a:xfrm>
          <a:solidFill>
            <a:schemeClr val="accent1">
              <a:lumMod val="75000"/>
            </a:schemeClr>
          </a:solidFill>
        </p:grpSpPr>
        <p:sp>
          <p:nvSpPr>
            <p:cNvPr id="19" name="18 Pentágono"/>
            <p:cNvSpPr/>
            <p:nvPr/>
          </p:nvSpPr>
          <p:spPr>
            <a:xfrm rot="10800000">
              <a:off x="864090" y="3776344"/>
              <a:ext cx="7344821" cy="962246"/>
            </a:xfrm>
            <a:prstGeom prst="homePlate">
              <a:avLst/>
            </a:prstGeom>
            <a:ln>
              <a:noFill/>
            </a:ln>
          </p:spPr>
          <p:style>
            <a:lnRef idx="1">
              <a:schemeClr val="accent1"/>
            </a:lnRef>
            <a:fillRef idx="3">
              <a:schemeClr val="accent1"/>
            </a:fillRef>
            <a:effectRef idx="2">
              <a:schemeClr val="accent1"/>
            </a:effectRef>
            <a:fontRef idx="minor">
              <a:schemeClr val="lt1"/>
            </a:fontRef>
          </p:style>
        </p:sp>
        <p:sp>
          <p:nvSpPr>
            <p:cNvPr id="20" name="Pentágono 13"/>
            <p:cNvSpPr/>
            <p:nvPr/>
          </p:nvSpPr>
          <p:spPr>
            <a:xfrm>
              <a:off x="1104654" y="3768155"/>
              <a:ext cx="7104257" cy="8018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spcFirstLastPara="0" vert="horz" wrap="square" lIns="288660" tIns="76200" rIns="142240" bIns="76200" numCol="1" spcCol="1270" anchor="t" anchorCtr="0">
              <a:noAutofit/>
            </a:bodyPr>
            <a:lstStyle/>
            <a:p>
              <a:pPr marL="0" lvl="0" indent="173038" algn="ctr" defTabSz="889000">
                <a:lnSpc>
                  <a:spcPct val="100000"/>
                </a:lnSpc>
                <a:spcBef>
                  <a:spcPct val="0"/>
                </a:spcBef>
                <a:spcAft>
                  <a:spcPts val="0"/>
                </a:spcAft>
              </a:pPr>
              <a:endParaRPr lang="es-GT" sz="500" dirty="0" smtClean="0">
                <a:solidFill>
                  <a:schemeClr val="bg1"/>
                </a:solidFill>
                <a:latin typeface="Arial Black" pitchFamily="34" charset="0"/>
              </a:endParaRPr>
            </a:p>
            <a:p>
              <a:pPr marL="0" lvl="0" indent="173038" algn="ctr" defTabSz="889000">
                <a:lnSpc>
                  <a:spcPct val="100000"/>
                </a:lnSpc>
                <a:spcBef>
                  <a:spcPct val="0"/>
                </a:spcBef>
                <a:spcAft>
                  <a:spcPts val="0"/>
                </a:spcAft>
              </a:pPr>
              <a:r>
                <a:rPr lang="es-GT" sz="1400" dirty="0" smtClean="0">
                  <a:solidFill>
                    <a:schemeClr val="bg1"/>
                  </a:solidFill>
                  <a:latin typeface="Arial Black" pitchFamily="34" charset="0"/>
                </a:rPr>
                <a:t>Transferencia tecnológica y gestión del conocimiento</a:t>
              </a:r>
              <a:endParaRPr lang="es-ES" sz="1400" i="0" kern="1200" dirty="0" smtClean="0">
                <a:solidFill>
                  <a:schemeClr val="bg1"/>
                </a:solidFill>
                <a:latin typeface="Arial Black" pitchFamily="34" charset="0"/>
              </a:endParaRPr>
            </a:p>
          </p:txBody>
        </p:sp>
      </p:grpSp>
      <p:grpSp>
        <p:nvGrpSpPr>
          <p:cNvPr id="21" name="20 Grupo"/>
          <p:cNvGrpSpPr/>
          <p:nvPr/>
        </p:nvGrpSpPr>
        <p:grpSpPr>
          <a:xfrm>
            <a:off x="4454099" y="1463415"/>
            <a:ext cx="4675949" cy="608168"/>
            <a:chOff x="864090" y="3721357"/>
            <a:chExt cx="7344821" cy="962246"/>
          </a:xfrm>
          <a:solidFill>
            <a:schemeClr val="accent2">
              <a:lumMod val="75000"/>
            </a:schemeClr>
          </a:solidFill>
        </p:grpSpPr>
        <p:sp>
          <p:nvSpPr>
            <p:cNvPr id="22" name="21 Pentágono"/>
            <p:cNvSpPr/>
            <p:nvPr/>
          </p:nvSpPr>
          <p:spPr>
            <a:xfrm rot="10800000">
              <a:off x="864090" y="3721357"/>
              <a:ext cx="7344821" cy="962246"/>
            </a:xfrm>
            <a:prstGeom prst="homePlate">
              <a:avLst/>
            </a:prstGeom>
            <a:ln/>
          </p:spPr>
          <p:style>
            <a:lnRef idx="1">
              <a:schemeClr val="accent5"/>
            </a:lnRef>
            <a:fillRef idx="3">
              <a:schemeClr val="accent5"/>
            </a:fillRef>
            <a:effectRef idx="2">
              <a:schemeClr val="accent5"/>
            </a:effectRef>
            <a:fontRef idx="minor">
              <a:schemeClr val="lt1"/>
            </a:fontRef>
          </p:style>
        </p:sp>
        <p:sp>
          <p:nvSpPr>
            <p:cNvPr id="23" name="Pentágono 13"/>
            <p:cNvSpPr/>
            <p:nvPr/>
          </p:nvSpPr>
          <p:spPr>
            <a:xfrm>
              <a:off x="1104654" y="3803836"/>
              <a:ext cx="7104257" cy="801872"/>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spcFirstLastPara="0" vert="horz" wrap="square" lIns="288660" tIns="76200" rIns="142240" bIns="76200" numCol="1" spcCol="1270" anchor="t" anchorCtr="0">
              <a:noAutofit/>
            </a:bodyPr>
            <a:lstStyle/>
            <a:p>
              <a:pPr marL="0" lvl="0" indent="173038" algn="ctr" defTabSz="889000">
                <a:lnSpc>
                  <a:spcPct val="100000"/>
                </a:lnSpc>
                <a:spcBef>
                  <a:spcPct val="0"/>
                </a:spcBef>
                <a:spcAft>
                  <a:spcPts val="0"/>
                </a:spcAft>
              </a:pPr>
              <a:endParaRPr lang="es-GT" sz="500" dirty="0" smtClean="0">
                <a:solidFill>
                  <a:schemeClr val="bg1"/>
                </a:solidFill>
                <a:latin typeface="Arial Black" pitchFamily="34" charset="0"/>
              </a:endParaRPr>
            </a:p>
            <a:p>
              <a:pPr marL="0" lvl="0" indent="173038" algn="ctr" defTabSz="889000">
                <a:lnSpc>
                  <a:spcPct val="100000"/>
                </a:lnSpc>
                <a:spcBef>
                  <a:spcPct val="0"/>
                </a:spcBef>
                <a:spcAft>
                  <a:spcPts val="0"/>
                </a:spcAft>
              </a:pPr>
              <a:r>
                <a:rPr lang="es-GT" sz="1400" dirty="0" smtClean="0">
                  <a:solidFill>
                    <a:schemeClr val="bg1"/>
                  </a:solidFill>
                  <a:latin typeface="Arial Black" pitchFamily="34" charset="0"/>
                </a:rPr>
                <a:t>Gestión de alianzas estratégicas</a:t>
              </a:r>
              <a:endParaRPr lang="es-ES" sz="1400" i="0" kern="1200" dirty="0" smtClean="0">
                <a:solidFill>
                  <a:schemeClr val="bg1"/>
                </a:solidFill>
                <a:latin typeface="Arial Black" pitchFamily="34" charset="0"/>
              </a:endParaRPr>
            </a:p>
          </p:txBody>
        </p:sp>
      </p:grpSp>
      <p:sp>
        <p:nvSpPr>
          <p:cNvPr id="24" name="23 CuadroTexto"/>
          <p:cNvSpPr txBox="1"/>
          <p:nvPr/>
        </p:nvSpPr>
        <p:spPr>
          <a:xfrm>
            <a:off x="117031" y="5761526"/>
            <a:ext cx="4107873" cy="923330"/>
          </a:xfrm>
          <a:prstGeom prst="rect">
            <a:avLst/>
          </a:prstGeom>
          <a:noFill/>
        </p:spPr>
        <p:txBody>
          <a:bodyPr wrap="square" rtlCol="0">
            <a:spAutoFit/>
          </a:bodyPr>
          <a:lstStyle/>
          <a:p>
            <a:pPr algn="ctr"/>
            <a:r>
              <a:rPr lang="es-GT" b="1" i="1" dirty="0" smtClean="0">
                <a:solidFill>
                  <a:schemeClr val="bg1"/>
                </a:solidFill>
              </a:rPr>
              <a:t>Las acciones se hacen en coordinación con los sectores agrícola, manufacturas y servicios de AGEXPORT</a:t>
            </a:r>
            <a:endParaRPr lang="es-GT" b="1" i="1" dirty="0">
              <a:solidFill>
                <a:schemeClr val="bg1"/>
              </a:solidFill>
            </a:endParaRPr>
          </a:p>
        </p:txBody>
      </p:sp>
      <p:pic>
        <p:nvPicPr>
          <p:cNvPr id="25" name="24 Imagen" descr="unidad-de-gestion-ambiental-logo2.jpg"/>
          <p:cNvPicPr>
            <a:picLocks noChangeAspect="1"/>
          </p:cNvPicPr>
          <p:nvPr/>
        </p:nvPicPr>
        <p:blipFill>
          <a:blip r:embed="rId3" cstate="print"/>
          <a:stretch>
            <a:fillRect/>
          </a:stretch>
        </p:blipFill>
        <p:spPr>
          <a:xfrm>
            <a:off x="809215" y="1289804"/>
            <a:ext cx="3202940" cy="711556"/>
          </a:xfrm>
          <a:prstGeom prst="rect">
            <a:avLst/>
          </a:prstGeom>
        </p:spPr>
      </p:pic>
      <p:sp>
        <p:nvSpPr>
          <p:cNvPr id="26" name="25 CuadroTexto"/>
          <p:cNvSpPr txBox="1"/>
          <p:nvPr/>
        </p:nvSpPr>
        <p:spPr>
          <a:xfrm>
            <a:off x="35496" y="169476"/>
            <a:ext cx="3888432" cy="461665"/>
          </a:xfrm>
          <a:prstGeom prst="rect">
            <a:avLst/>
          </a:prstGeom>
          <a:noFill/>
        </p:spPr>
        <p:txBody>
          <a:bodyPr wrap="square" rtlCol="0">
            <a:spAutoFit/>
          </a:bodyPr>
          <a:lstStyle/>
          <a:p>
            <a:r>
              <a:rPr lang="es-GT" sz="2400" b="1" dirty="0" smtClean="0">
                <a:solidFill>
                  <a:schemeClr val="accent3">
                    <a:lumMod val="75000"/>
                  </a:schemeClr>
                </a:solidFill>
              </a:rPr>
              <a:t>Actividades</a:t>
            </a:r>
            <a:endParaRPr lang="es-GT" sz="2400" b="1" dirty="0">
              <a:solidFill>
                <a:schemeClr val="accent3">
                  <a:lumMod val="75000"/>
                </a:schemeClr>
              </a:solidFill>
            </a:endParaRPr>
          </a:p>
        </p:txBody>
      </p:sp>
      <p:sp>
        <p:nvSpPr>
          <p:cNvPr id="27" name="Rectángulo 26"/>
          <p:cNvSpPr/>
          <p:nvPr/>
        </p:nvSpPr>
        <p:spPr>
          <a:xfrm>
            <a:off x="107504" y="2060848"/>
            <a:ext cx="4343932" cy="3589272"/>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5" name="Picture 2" descr="http://www.ismedioambiente.com/wp-content/uploads/2014/04/Analisis-de-ciclo-de-vida-459x459.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641" y="2118127"/>
            <a:ext cx="3586488" cy="3615129"/>
          </a:xfrm>
          <a:prstGeom prst="rect">
            <a:avLst/>
          </a:prstGeom>
          <a:noFill/>
        </p:spPr>
      </p:pic>
      <p:pic>
        <p:nvPicPr>
          <p:cNvPr id="29" name="Picture 2" descr="C:\Users\vvillegas\AppData\Roaming\Skype\vivian.villegas\media_messaging\media_cache\^5D287C246F705A49AC832075B0F918F5911C72DC27A9596B2A^pimgpsh_fullsize_dist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892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Users\vvillegas\AppData\Roaming\Skype\vivian.villegas\media_messaging\media_cache\^F1BE6C133481AC3E57E8B12E61808994C925A7C98B3486F412^pimgpsh_fullsize_dist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374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94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vvillegas\Desktop\Nueva carpeta\BACK-VERD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7024" cy="6885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11655" y="1052736"/>
            <a:ext cx="809837" cy="830997"/>
          </a:xfrm>
          <a:prstGeom prst="rect">
            <a:avLst/>
          </a:prstGeom>
        </p:spPr>
        <p:txBody>
          <a:bodyPr wrap="none">
            <a:spAutoFit/>
          </a:bodyPr>
          <a:lstStyle/>
          <a:p>
            <a:r>
              <a:rPr lang="es-ES_tradnl" sz="4800" b="1" dirty="0" smtClean="0">
                <a:solidFill>
                  <a:srgbClr val="FFFFFF"/>
                </a:solidFill>
                <a:latin typeface="+mj-lt"/>
                <a:cs typeface="Arial"/>
              </a:rPr>
              <a:t>03</a:t>
            </a:r>
            <a:endParaRPr lang="es-ES_tradnl" sz="4800" b="1" dirty="0">
              <a:solidFill>
                <a:srgbClr val="FFFFFF"/>
              </a:solidFill>
              <a:latin typeface="+mj-lt"/>
              <a:cs typeface="Arial"/>
            </a:endParaRPr>
          </a:p>
        </p:txBody>
      </p:sp>
      <p:sp>
        <p:nvSpPr>
          <p:cNvPr id="7" name="Rectangle 6"/>
          <p:cNvSpPr/>
          <p:nvPr/>
        </p:nvSpPr>
        <p:spPr>
          <a:xfrm>
            <a:off x="1475656" y="1825660"/>
            <a:ext cx="2141984" cy="1046440"/>
          </a:xfrm>
          <a:prstGeom prst="rect">
            <a:avLst/>
          </a:prstGeom>
        </p:spPr>
        <p:txBody>
          <a:bodyPr wrap="square">
            <a:spAutoFit/>
          </a:bodyPr>
          <a:lstStyle/>
          <a:p>
            <a:pPr algn="ctr"/>
            <a:r>
              <a:rPr lang="es-ES_tradnl" sz="1400" b="1" dirty="0">
                <a:solidFill>
                  <a:schemeClr val="bg1"/>
                </a:solidFill>
              </a:rPr>
              <a:t>Años reconocidos como </a:t>
            </a:r>
            <a:r>
              <a:rPr lang="es-ES_tradnl" sz="2400" b="1" dirty="0">
                <a:solidFill>
                  <a:schemeClr val="bg1"/>
                </a:solidFill>
              </a:rPr>
              <a:t>carbono neutral</a:t>
            </a:r>
            <a:endParaRPr lang="es-ES_tradnl" sz="1400" b="1" dirty="0">
              <a:solidFill>
                <a:schemeClr val="bg1"/>
              </a:solidFill>
            </a:endParaRPr>
          </a:p>
        </p:txBody>
      </p:sp>
      <p:sp>
        <p:nvSpPr>
          <p:cNvPr id="9" name="Rectangle 8"/>
          <p:cNvSpPr/>
          <p:nvPr/>
        </p:nvSpPr>
        <p:spPr>
          <a:xfrm>
            <a:off x="3563888" y="1700808"/>
            <a:ext cx="2367136" cy="738664"/>
          </a:xfrm>
          <a:prstGeom prst="rect">
            <a:avLst/>
          </a:prstGeom>
        </p:spPr>
        <p:txBody>
          <a:bodyPr wrap="square">
            <a:spAutoFit/>
          </a:bodyPr>
          <a:lstStyle/>
          <a:p>
            <a:pPr algn="r"/>
            <a:r>
              <a:rPr lang="es-ES_tradnl" sz="1400" b="1" dirty="0">
                <a:solidFill>
                  <a:schemeClr val="bg1"/>
                </a:solidFill>
              </a:rPr>
              <a:t>Eventos de </a:t>
            </a:r>
          </a:p>
          <a:p>
            <a:pPr algn="r"/>
            <a:r>
              <a:rPr lang="es-ES_tradnl" sz="1400" b="1" dirty="0">
                <a:solidFill>
                  <a:schemeClr val="bg1"/>
                </a:solidFill>
              </a:rPr>
              <a:t>Promoción </a:t>
            </a:r>
          </a:p>
          <a:p>
            <a:pPr algn="r"/>
            <a:r>
              <a:rPr lang="es-ES_tradnl" sz="1400" b="1" dirty="0">
                <a:solidFill>
                  <a:schemeClr val="bg1"/>
                </a:solidFill>
              </a:rPr>
              <a:t>comercial</a:t>
            </a:r>
          </a:p>
        </p:txBody>
      </p:sp>
      <p:sp>
        <p:nvSpPr>
          <p:cNvPr id="10" name="Rectangle 9"/>
          <p:cNvSpPr/>
          <p:nvPr/>
        </p:nvSpPr>
        <p:spPr>
          <a:xfrm>
            <a:off x="5375929" y="1052735"/>
            <a:ext cx="470000" cy="769441"/>
          </a:xfrm>
          <a:prstGeom prst="rect">
            <a:avLst/>
          </a:prstGeom>
        </p:spPr>
        <p:txBody>
          <a:bodyPr wrap="none">
            <a:spAutoFit/>
          </a:bodyPr>
          <a:lstStyle/>
          <a:p>
            <a:r>
              <a:rPr lang="es-ES_tradnl" sz="4400" b="1" dirty="0">
                <a:solidFill>
                  <a:srgbClr val="FFFFFF"/>
                </a:solidFill>
                <a:latin typeface="+mj-lt"/>
                <a:cs typeface="Arial"/>
              </a:rPr>
              <a:t>7</a:t>
            </a:r>
          </a:p>
        </p:txBody>
      </p:sp>
      <p:sp>
        <p:nvSpPr>
          <p:cNvPr id="42" name="Rectángulo 15"/>
          <p:cNvSpPr/>
          <p:nvPr/>
        </p:nvSpPr>
        <p:spPr>
          <a:xfrm>
            <a:off x="-22308" y="4967437"/>
            <a:ext cx="9251816" cy="1874971"/>
          </a:xfrm>
          <a:prstGeom prst="rect">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nvGrpSpPr>
          <p:cNvPr id="4" name="3 Grupo"/>
          <p:cNvGrpSpPr/>
          <p:nvPr/>
        </p:nvGrpSpPr>
        <p:grpSpPr>
          <a:xfrm>
            <a:off x="76999" y="6044762"/>
            <a:ext cx="4824889" cy="800710"/>
            <a:chOff x="-36512" y="5949280"/>
            <a:chExt cx="5256584" cy="908720"/>
          </a:xfrm>
        </p:grpSpPr>
        <p:sp>
          <p:nvSpPr>
            <p:cNvPr id="11" name="Rounded Rectangle 10"/>
            <p:cNvSpPr/>
            <p:nvPr/>
          </p:nvSpPr>
          <p:spPr>
            <a:xfrm>
              <a:off x="-36512" y="5949280"/>
              <a:ext cx="5256584" cy="90872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29" name="Picture 55" descr="DANIDA New 201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79384" y="6093295"/>
              <a:ext cx="304916" cy="6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l="59403" t="-14574" b="47608"/>
            <a:stretch/>
          </p:blipFill>
          <p:spPr>
            <a:xfrm>
              <a:off x="0" y="6057290"/>
              <a:ext cx="2155628" cy="682761"/>
            </a:xfrm>
            <a:prstGeom prst="rect">
              <a:avLst/>
            </a:prstGeom>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5965468"/>
              <a:ext cx="2547813" cy="847908"/>
            </a:xfrm>
            <a:prstGeom prst="rect">
              <a:avLst/>
            </a:prstGeom>
          </p:spPr>
        </p:pic>
      </p:grpSp>
      <p:sp>
        <p:nvSpPr>
          <p:cNvPr id="12" name="11 Rectángulo"/>
          <p:cNvSpPr/>
          <p:nvPr/>
        </p:nvSpPr>
        <p:spPr>
          <a:xfrm>
            <a:off x="-108520" y="188640"/>
            <a:ext cx="4248472" cy="461665"/>
          </a:xfrm>
          <a:prstGeom prst="rect">
            <a:avLst/>
          </a:prstGeom>
        </p:spPr>
        <p:txBody>
          <a:bodyPr wrap="square">
            <a:spAutoFit/>
          </a:bodyPr>
          <a:lstStyle/>
          <a:p>
            <a:r>
              <a:rPr lang="es-GT" sz="2000" b="1" dirty="0" smtClean="0">
                <a:solidFill>
                  <a:schemeClr val="accent3">
                    <a:lumMod val="75000"/>
                  </a:schemeClr>
                </a:solidFill>
              </a:rPr>
              <a:t>Institución </a:t>
            </a:r>
            <a:r>
              <a:rPr lang="es-GT" sz="2400" b="1" dirty="0" smtClean="0">
                <a:solidFill>
                  <a:schemeClr val="accent3">
                    <a:lumMod val="75000"/>
                  </a:schemeClr>
                </a:solidFill>
              </a:rPr>
              <a:t>CARBONO NEUTRAL!!</a:t>
            </a:r>
            <a:endParaRPr lang="es-GT" sz="2400" b="1" dirty="0">
              <a:solidFill>
                <a:schemeClr val="accent3">
                  <a:lumMod val="75000"/>
                </a:schemeClr>
              </a:solidFill>
            </a:endParaRPr>
          </a:p>
        </p:txBody>
      </p:sp>
      <p:pic>
        <p:nvPicPr>
          <p:cNvPr id="13" name="Picture 2" descr="http://www.apparelexpo.com/image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5670" y="5959295"/>
            <a:ext cx="695354" cy="6953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econciencia.com.gt/wp-content/uploads/2013/05/Logo-new1.png"/>
          <p:cNvPicPr>
            <a:picLocks noChangeAspect="1" noChangeArrowheads="1"/>
          </p:cNvPicPr>
          <p:nvPr/>
        </p:nvPicPr>
        <p:blipFill rotWithShape="1">
          <a:blip r:embed="rId7">
            <a:extLst>
              <a:ext uri="{28A0092B-C50C-407E-A947-70E740481C1C}">
                <a14:useLocalDpi xmlns:a14="http://schemas.microsoft.com/office/drawing/2010/main" val="0"/>
              </a:ext>
            </a:extLst>
          </a:blip>
          <a:srcRect l="5735" r="56474"/>
          <a:stretch/>
        </p:blipFill>
        <p:spPr bwMode="auto">
          <a:xfrm>
            <a:off x="6573579" y="4967437"/>
            <a:ext cx="1788481" cy="8104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ameleon Logo"/>
          <p:cNvPicPr>
            <a:picLocks noChangeAspect="1" noChangeArrowheads="1"/>
          </p:cNvPicPr>
          <p:nvPr/>
        </p:nvPicPr>
        <p:blipFill rotWithShape="1">
          <a:blip r:embed="rId8">
            <a:extLst>
              <a:ext uri="{28A0092B-C50C-407E-A947-70E740481C1C}">
                <a14:useLocalDpi xmlns:a14="http://schemas.microsoft.com/office/drawing/2010/main" val="0"/>
              </a:ext>
            </a:extLst>
          </a:blip>
          <a:srcRect r="51403"/>
          <a:stretch/>
        </p:blipFill>
        <p:spPr bwMode="auto">
          <a:xfrm>
            <a:off x="4075140" y="5372663"/>
            <a:ext cx="2121356" cy="4108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guatelabs.com/wp-content/uploads/2012/07/logobaja-300x18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7820" y="5959295"/>
            <a:ext cx="977109" cy="6953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nufexport.com/images/logomanu.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3628" y="5341670"/>
            <a:ext cx="1479207" cy="472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gexporthoy.export.com.gt/wp-content/blogs.dir/7/files_mf/cache/th_9957c73060b52989566506c34beecf0f_139950817308052014a.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417" r="22554"/>
          <a:stretch/>
        </p:blipFill>
        <p:spPr bwMode="auto">
          <a:xfrm>
            <a:off x="6372199" y="5914436"/>
            <a:ext cx="798435" cy="7447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romueblecentralamerica.com/wp-content/uploads/2015/01/logo2015-409x8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27" y="5382474"/>
            <a:ext cx="2262599" cy="44256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26"/>
          <p:cNvSpPr/>
          <p:nvPr/>
        </p:nvSpPr>
        <p:spPr>
          <a:xfrm>
            <a:off x="35496" y="2807057"/>
            <a:ext cx="4536504" cy="2062103"/>
          </a:xfrm>
          <a:prstGeom prst="rect">
            <a:avLst/>
          </a:prstGeom>
        </p:spPr>
        <p:txBody>
          <a:bodyPr wrap="square">
            <a:spAutoFit/>
          </a:bodyPr>
          <a:lstStyle/>
          <a:p>
            <a:pPr marL="285750" indent="-285750">
              <a:buFont typeface="Arial" pitchFamily="34" charset="0"/>
              <a:buChar char="•"/>
            </a:pPr>
            <a:r>
              <a:rPr lang="es-ES_tradnl" sz="2000" b="1" dirty="0" smtClean="0">
                <a:solidFill>
                  <a:srgbClr val="FFFFFF"/>
                </a:solidFill>
                <a:latin typeface="Arial"/>
                <a:cs typeface="Arial"/>
              </a:rPr>
              <a:t>33 ha. </a:t>
            </a:r>
            <a:r>
              <a:rPr lang="es-ES_tradnl" sz="1600" dirty="0" smtClean="0">
                <a:solidFill>
                  <a:srgbClr val="FFFFFF"/>
                </a:solidFill>
                <a:latin typeface="Arial"/>
                <a:cs typeface="Arial"/>
              </a:rPr>
              <a:t>De bosque reforestadas</a:t>
            </a:r>
          </a:p>
          <a:p>
            <a:pPr marL="285750" indent="-285750">
              <a:buFont typeface="Arial" pitchFamily="34" charset="0"/>
              <a:buChar char="•"/>
            </a:pPr>
            <a:r>
              <a:rPr lang="es-ES_tradnl" sz="2000" b="1" dirty="0" smtClean="0">
                <a:solidFill>
                  <a:srgbClr val="FFFFFF"/>
                </a:solidFill>
                <a:latin typeface="Arial"/>
                <a:cs typeface="Arial"/>
              </a:rPr>
              <a:t>1,200</a:t>
            </a:r>
            <a:r>
              <a:rPr lang="es-ES_tradnl" sz="1600" b="1" dirty="0" smtClean="0">
                <a:solidFill>
                  <a:srgbClr val="FFFFFF"/>
                </a:solidFill>
                <a:latin typeface="Arial"/>
                <a:cs typeface="Arial"/>
              </a:rPr>
              <a:t> </a:t>
            </a:r>
            <a:r>
              <a:rPr lang="es-ES_tradnl" sz="1600" dirty="0" smtClean="0">
                <a:solidFill>
                  <a:srgbClr val="FFFFFF"/>
                </a:solidFill>
                <a:latin typeface="Arial"/>
                <a:cs typeface="Arial"/>
              </a:rPr>
              <a:t>Estufas Ahorradoras</a:t>
            </a:r>
          </a:p>
          <a:p>
            <a:pPr marL="285750" indent="-285750">
              <a:buFont typeface="Arial" pitchFamily="34" charset="0"/>
              <a:buChar char="•"/>
            </a:pPr>
            <a:r>
              <a:rPr lang="es-ES_tradnl" sz="2000" b="1" dirty="0" smtClean="0">
                <a:solidFill>
                  <a:srgbClr val="FFFFFF"/>
                </a:solidFill>
                <a:latin typeface="Arial"/>
                <a:cs typeface="Arial"/>
              </a:rPr>
              <a:t>1,200</a:t>
            </a:r>
            <a:r>
              <a:rPr lang="es-ES_tradnl" sz="1600" b="1" dirty="0" smtClean="0">
                <a:solidFill>
                  <a:srgbClr val="FFFFFF"/>
                </a:solidFill>
                <a:latin typeface="Arial"/>
                <a:cs typeface="Arial"/>
              </a:rPr>
              <a:t> </a:t>
            </a:r>
            <a:r>
              <a:rPr lang="es-ES_tradnl" sz="1600" dirty="0" smtClean="0">
                <a:solidFill>
                  <a:srgbClr val="FFFFFF"/>
                </a:solidFill>
                <a:latin typeface="Arial"/>
                <a:cs typeface="Arial"/>
              </a:rPr>
              <a:t>Filtros de Agua</a:t>
            </a:r>
            <a:endParaRPr lang="es-ES_tradnl" sz="1600" dirty="0">
              <a:solidFill>
                <a:srgbClr val="FFFFFF"/>
              </a:solidFill>
              <a:latin typeface="Arial"/>
              <a:cs typeface="Arial"/>
            </a:endParaRPr>
          </a:p>
          <a:p>
            <a:pPr marL="285750" indent="-285750">
              <a:buFont typeface="Arial" pitchFamily="34" charset="0"/>
              <a:buChar char="•"/>
            </a:pPr>
            <a:r>
              <a:rPr lang="es-ES_tradnl" sz="1600" b="1" dirty="0" smtClean="0">
                <a:solidFill>
                  <a:srgbClr val="FFFFFF"/>
                </a:solidFill>
                <a:latin typeface="Arial"/>
                <a:cs typeface="Arial"/>
              </a:rPr>
              <a:t>Conformación de Comité de Líderes Verdes</a:t>
            </a:r>
          </a:p>
          <a:p>
            <a:pPr marL="285750" indent="-285750">
              <a:buFont typeface="Arial" pitchFamily="34" charset="0"/>
              <a:buChar char="•"/>
            </a:pPr>
            <a:r>
              <a:rPr lang="es-ES_tradnl" sz="1600" b="1" dirty="0" smtClean="0">
                <a:solidFill>
                  <a:srgbClr val="FFFFFF"/>
                </a:solidFill>
                <a:latin typeface="Arial"/>
                <a:cs typeface="Arial"/>
              </a:rPr>
              <a:t>Indicadores de consumo de energía, agua y combustible</a:t>
            </a:r>
          </a:p>
        </p:txBody>
      </p:sp>
      <p:pic>
        <p:nvPicPr>
          <p:cNvPr id="4098" name="Picture 2" descr="http://thumbs.dreamstime.com/z/hombres-de-negocios-de-los-iconos-del-vector-fijados-32258613.jpg"/>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67158" t="42534" r="8014" b="35700"/>
          <a:stretch/>
        </p:blipFill>
        <p:spPr bwMode="auto">
          <a:xfrm>
            <a:off x="3374822" y="1272437"/>
            <a:ext cx="1420149" cy="13311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footprintdesigns.co.nz/images/footprint.gif"/>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199" y="1092278"/>
            <a:ext cx="1320493" cy="176065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33842" t="14392" r="32208" b="8275"/>
          <a:stretch/>
        </p:blipFill>
        <p:spPr bwMode="auto">
          <a:xfrm rot="460211">
            <a:off x="6412266" y="1428108"/>
            <a:ext cx="2272822" cy="2910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descr="C:\Users\vvillegas\AppData\Roaming\Skype\vivian.villegas\media_messaging\media_cache\^5D287C246F705A49AC832075B0F918F5911C72DC27A9596B2A^pimgpsh_fullsize_dist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7892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vvillegas\AppData\Roaming\Skype\vivian.villegas\media_messaging\media_cache\^F1BE6C133481AC3E57E8B12E61808994C925A7C98B3486F412^pimgpsh_fullsize_dist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374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
        <p:nvSpPr>
          <p:cNvPr id="27" name="26 Rectángulo"/>
          <p:cNvSpPr/>
          <p:nvPr/>
        </p:nvSpPr>
        <p:spPr>
          <a:xfrm>
            <a:off x="4524459" y="2651217"/>
            <a:ext cx="1703725" cy="1569660"/>
          </a:xfrm>
          <a:prstGeom prst="rect">
            <a:avLst/>
          </a:prstGeom>
        </p:spPr>
        <p:txBody>
          <a:bodyPr wrap="square">
            <a:spAutoFit/>
          </a:bodyPr>
          <a:lstStyle/>
          <a:p>
            <a:pPr algn="ctr"/>
            <a:r>
              <a:rPr lang="es-GT" sz="4000" b="1" dirty="0" smtClean="0">
                <a:solidFill>
                  <a:schemeClr val="bg1"/>
                </a:solidFill>
              </a:rPr>
              <a:t>01</a:t>
            </a:r>
            <a:r>
              <a:rPr lang="es-GT" sz="3600" b="1" dirty="0" smtClean="0">
                <a:solidFill>
                  <a:schemeClr val="bg1"/>
                </a:solidFill>
              </a:rPr>
              <a:t>      </a:t>
            </a:r>
            <a:r>
              <a:rPr lang="es-GT" sz="1400" b="1" dirty="0" smtClean="0">
                <a:solidFill>
                  <a:schemeClr val="bg1"/>
                </a:solidFill>
              </a:rPr>
              <a:t>Campaña de Sensibilización Ambiental institucional</a:t>
            </a:r>
            <a:endParaRPr lang="es-GT" sz="1400" b="1" dirty="0">
              <a:solidFill>
                <a:schemeClr val="bg1"/>
              </a:solidFill>
            </a:endParaRPr>
          </a:p>
        </p:txBody>
      </p:sp>
    </p:spTree>
    <p:extLst>
      <p:ext uri="{BB962C8B-B14F-4D97-AF65-F5344CB8AC3E}">
        <p14:creationId xmlns:p14="http://schemas.microsoft.com/office/powerpoint/2010/main" val="2422235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http://thumb9.shutterstock.com/photos/thumb_large/615430/615430,1330293164,2.jpg"/>
          <p:cNvPicPr>
            <a:picLocks noChangeAspect="1" noChangeArrowheads="1"/>
          </p:cNvPicPr>
          <p:nvPr/>
        </p:nvPicPr>
        <p:blipFill>
          <a:blip r:embed="rId2" cstate="print">
            <a:clrChange>
              <a:clrFrom>
                <a:srgbClr val="FFFFFF"/>
              </a:clrFrom>
              <a:clrTo>
                <a:srgbClr val="FFFFFF">
                  <a:alpha val="0"/>
                </a:srgbClr>
              </a:clrTo>
            </a:clrChange>
          </a:blip>
          <a:srcRect r="13989"/>
          <a:stretch>
            <a:fillRect/>
          </a:stretch>
        </p:blipFill>
        <p:spPr bwMode="auto">
          <a:xfrm>
            <a:off x="1691680" y="1405518"/>
            <a:ext cx="5221225" cy="5452482"/>
          </a:xfrm>
          <a:prstGeom prst="rect">
            <a:avLst/>
          </a:prstGeom>
          <a:noFill/>
        </p:spPr>
      </p:pic>
      <p:sp>
        <p:nvSpPr>
          <p:cNvPr id="4" name="23 CuadroTexto"/>
          <p:cNvSpPr txBox="1">
            <a:spLocks noChangeArrowheads="1"/>
          </p:cNvSpPr>
          <p:nvPr/>
        </p:nvSpPr>
        <p:spPr bwMode="auto">
          <a:xfrm>
            <a:off x="3059832" y="3212976"/>
            <a:ext cx="2808312" cy="369332"/>
          </a:xfrm>
          <a:prstGeom prst="rect">
            <a:avLst/>
          </a:prstGeom>
          <a:noFill/>
          <a:ln w="9525">
            <a:noFill/>
            <a:miter lim="800000"/>
            <a:headEnd/>
            <a:tailEnd/>
          </a:ln>
        </p:spPr>
        <p:txBody>
          <a:bodyPr wrap="square">
            <a:spAutoFit/>
          </a:bodyPr>
          <a:lstStyle/>
          <a:p>
            <a:pPr algn="ctr"/>
            <a:r>
              <a:rPr lang="es-GT" b="1" dirty="0"/>
              <a:t>Ferias Carbono Neutral</a:t>
            </a:r>
          </a:p>
        </p:txBody>
      </p:sp>
      <p:sp>
        <p:nvSpPr>
          <p:cNvPr id="5" name="4 CuadroTexto"/>
          <p:cNvSpPr txBox="1"/>
          <p:nvPr/>
        </p:nvSpPr>
        <p:spPr>
          <a:xfrm>
            <a:off x="2843808" y="3573016"/>
            <a:ext cx="3240360" cy="1815882"/>
          </a:xfrm>
          <a:prstGeom prst="rect">
            <a:avLst/>
          </a:prstGeom>
          <a:noFill/>
        </p:spPr>
        <p:txBody>
          <a:bodyPr wrap="square" rtlCol="0">
            <a:spAutoFit/>
          </a:bodyPr>
          <a:lstStyle/>
          <a:p>
            <a:pPr algn="ctr"/>
            <a:r>
              <a:rPr lang="es-GT" sz="2000" b="1" dirty="0" smtClean="0">
                <a:solidFill>
                  <a:srgbClr val="0000FF"/>
                </a:solidFill>
              </a:rPr>
              <a:t>Potencial para incorporar</a:t>
            </a:r>
          </a:p>
          <a:p>
            <a:pPr algn="ctr"/>
            <a:r>
              <a:rPr lang="es-GT" sz="2000" b="1" dirty="0" smtClean="0">
                <a:solidFill>
                  <a:srgbClr val="0000FF"/>
                </a:solidFill>
              </a:rPr>
              <a:t>la </a:t>
            </a:r>
            <a:r>
              <a:rPr lang="es-GT" sz="2400" b="1" dirty="0" smtClean="0">
                <a:solidFill>
                  <a:schemeClr val="accent1">
                    <a:lumMod val="50000"/>
                  </a:schemeClr>
                </a:solidFill>
              </a:rPr>
              <a:t>gestión ambiental </a:t>
            </a:r>
            <a:r>
              <a:rPr lang="es-GT" sz="2400" b="1" dirty="0" smtClean="0">
                <a:solidFill>
                  <a:srgbClr val="0000FF"/>
                </a:solidFill>
              </a:rPr>
              <a:t>como </a:t>
            </a:r>
            <a:r>
              <a:rPr lang="es-GT" sz="2400" b="1" dirty="0" smtClean="0">
                <a:solidFill>
                  <a:schemeClr val="accent1">
                    <a:lumMod val="50000"/>
                  </a:schemeClr>
                </a:solidFill>
              </a:rPr>
              <a:t>Valor agregado </a:t>
            </a:r>
            <a:r>
              <a:rPr lang="es-GT" sz="2000" b="1" dirty="0" smtClean="0">
                <a:solidFill>
                  <a:srgbClr val="0000FF"/>
                </a:solidFill>
              </a:rPr>
              <a:t>a los eventos de </a:t>
            </a:r>
          </a:p>
          <a:p>
            <a:pPr algn="ctr"/>
            <a:r>
              <a:rPr lang="es-GT" sz="2400" b="1" dirty="0" smtClean="0">
                <a:solidFill>
                  <a:schemeClr val="accent1">
                    <a:lumMod val="50000"/>
                  </a:schemeClr>
                </a:solidFill>
              </a:rPr>
              <a:t>promoción comercial</a:t>
            </a:r>
            <a:endParaRPr lang="es-ES" sz="2400" b="1" dirty="0" smtClean="0">
              <a:solidFill>
                <a:schemeClr val="accent1">
                  <a:lumMod val="50000"/>
                </a:schemeClr>
              </a:solidFill>
            </a:endParaRPr>
          </a:p>
        </p:txBody>
      </p:sp>
      <p:pic>
        <p:nvPicPr>
          <p:cNvPr id="7" name="28 Imagen" descr="Untitled-1 copy.jpg"/>
          <p:cNvPicPr>
            <a:picLocks noChangeAspect="1"/>
          </p:cNvPicPr>
          <p:nvPr/>
        </p:nvPicPr>
        <p:blipFill>
          <a:blip r:embed="rId3" cstate="print"/>
          <a:srcRect/>
          <a:stretch>
            <a:fillRect/>
          </a:stretch>
        </p:blipFill>
        <p:spPr bwMode="auto">
          <a:xfrm>
            <a:off x="395536" y="3861048"/>
            <a:ext cx="1296144" cy="1415647"/>
          </a:xfrm>
          <a:prstGeom prst="rect">
            <a:avLst/>
          </a:prstGeom>
          <a:noFill/>
          <a:ln w="9525">
            <a:noFill/>
            <a:miter lim="800000"/>
            <a:headEnd/>
            <a:tailEnd/>
          </a:ln>
        </p:spPr>
      </p:pic>
      <p:pic>
        <p:nvPicPr>
          <p:cNvPr id="8" name="Picture 19" descr="C:\Documents and Settings\mrosas\Escritorio\LOGOS FERIAS\ANUNCIO DE HUSQVARNA Y COLEMAN POWEMATE.JPG"/>
          <p:cNvPicPr>
            <a:picLocks noChangeAspect="1" noChangeArrowheads="1"/>
          </p:cNvPicPr>
          <p:nvPr/>
        </p:nvPicPr>
        <p:blipFill>
          <a:blip r:embed="rId4" cstate="print"/>
          <a:srcRect/>
          <a:stretch>
            <a:fillRect/>
          </a:stretch>
        </p:blipFill>
        <p:spPr bwMode="auto">
          <a:xfrm>
            <a:off x="1547664" y="620688"/>
            <a:ext cx="1944216" cy="1159313"/>
          </a:xfrm>
          <a:prstGeom prst="rect">
            <a:avLst/>
          </a:prstGeom>
          <a:noFill/>
          <a:ln w="9525">
            <a:noFill/>
            <a:miter lim="800000"/>
            <a:headEnd/>
            <a:tailEnd/>
          </a:ln>
        </p:spPr>
      </p:pic>
      <p:pic>
        <p:nvPicPr>
          <p:cNvPr id="9" name="Picture 22" descr="C:\Documents and Settings\mrosas\Escritorio\LOGOS FERIAS\logo1.jpg"/>
          <p:cNvPicPr>
            <a:picLocks noChangeAspect="1" noChangeArrowheads="1"/>
          </p:cNvPicPr>
          <p:nvPr/>
        </p:nvPicPr>
        <p:blipFill>
          <a:blip r:embed="rId5" cstate="print"/>
          <a:srcRect/>
          <a:stretch>
            <a:fillRect/>
          </a:stretch>
        </p:blipFill>
        <p:spPr bwMode="auto">
          <a:xfrm>
            <a:off x="6660232" y="3789040"/>
            <a:ext cx="2160240" cy="782488"/>
          </a:xfrm>
          <a:prstGeom prst="rect">
            <a:avLst/>
          </a:prstGeom>
          <a:noFill/>
          <a:ln w="9525">
            <a:noFill/>
            <a:miter lim="800000"/>
            <a:headEnd/>
            <a:tailEnd/>
          </a:ln>
        </p:spPr>
      </p:pic>
      <p:pic>
        <p:nvPicPr>
          <p:cNvPr id="10" name="12 Imagen" descr="expomueble 2013.jpg"/>
          <p:cNvPicPr>
            <a:picLocks noChangeAspect="1"/>
          </p:cNvPicPr>
          <p:nvPr/>
        </p:nvPicPr>
        <p:blipFill>
          <a:blip r:embed="rId6" cstate="print"/>
          <a:srcRect/>
          <a:stretch>
            <a:fillRect/>
          </a:stretch>
        </p:blipFill>
        <p:spPr bwMode="auto">
          <a:xfrm>
            <a:off x="6012160" y="5949280"/>
            <a:ext cx="2903063" cy="507092"/>
          </a:xfrm>
          <a:prstGeom prst="rect">
            <a:avLst/>
          </a:prstGeom>
          <a:noFill/>
          <a:ln w="9525">
            <a:noFill/>
            <a:miter lim="800000"/>
            <a:headEnd/>
            <a:tailEnd/>
          </a:ln>
        </p:spPr>
      </p:pic>
      <p:pic>
        <p:nvPicPr>
          <p:cNvPr id="11" name="13 Imagen" descr="logo promueble 2013 final.jpg"/>
          <p:cNvPicPr>
            <a:picLocks noChangeAspect="1"/>
          </p:cNvPicPr>
          <p:nvPr/>
        </p:nvPicPr>
        <p:blipFill>
          <a:blip r:embed="rId7" cstate="print"/>
          <a:srcRect/>
          <a:stretch>
            <a:fillRect/>
          </a:stretch>
        </p:blipFill>
        <p:spPr bwMode="auto">
          <a:xfrm>
            <a:off x="6876256" y="1844824"/>
            <a:ext cx="1864828" cy="974008"/>
          </a:xfrm>
          <a:prstGeom prst="rect">
            <a:avLst/>
          </a:prstGeom>
          <a:noFill/>
          <a:ln w="9525">
            <a:noFill/>
            <a:miter lim="800000"/>
            <a:headEnd/>
            <a:tailEnd/>
          </a:ln>
        </p:spPr>
      </p:pic>
      <p:pic>
        <p:nvPicPr>
          <p:cNvPr id="12" name="Picture 14" descr="http://www.export.com.gt/images/stories/PromoComercial/Mesa-Mesoamerica_mini.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55976" y="332656"/>
            <a:ext cx="2345300" cy="1402047"/>
          </a:xfrm>
          <a:prstGeom prst="rect">
            <a:avLst/>
          </a:prstGeom>
          <a:noFill/>
          <a:ln w="9525">
            <a:noFill/>
            <a:miter lim="800000"/>
            <a:headEnd/>
            <a:tailEnd/>
          </a:ln>
        </p:spPr>
      </p:pic>
      <p:pic>
        <p:nvPicPr>
          <p:cNvPr id="13" name="Picture 16" descr="http://www.export.com.gt/images/stories/PromoComercial/macroproductiva_mini.jpg"/>
          <p:cNvPicPr>
            <a:picLocks noChangeAspect="1" noChangeArrowheads="1"/>
          </p:cNvPicPr>
          <p:nvPr/>
        </p:nvPicPr>
        <p:blipFill>
          <a:blip r:embed="rId9" cstate="print">
            <a:clrChange>
              <a:clrFrom>
                <a:srgbClr val="FFFFFF"/>
              </a:clrFrom>
              <a:clrTo>
                <a:srgbClr val="FFFFFF">
                  <a:alpha val="0"/>
                </a:srgbClr>
              </a:clrTo>
            </a:clrChange>
          </a:blip>
          <a:srcRect t="25116" b="19629"/>
          <a:stretch>
            <a:fillRect/>
          </a:stretch>
        </p:blipFill>
        <p:spPr bwMode="auto">
          <a:xfrm>
            <a:off x="323528" y="5589240"/>
            <a:ext cx="2592288" cy="1037233"/>
          </a:xfrm>
          <a:prstGeom prst="rect">
            <a:avLst/>
          </a:prstGeom>
          <a:noFill/>
          <a:ln w="9525">
            <a:noFill/>
            <a:miter lim="800000"/>
            <a:headEnd/>
            <a:tailEnd/>
          </a:ln>
        </p:spPr>
      </p:pic>
      <p:pic>
        <p:nvPicPr>
          <p:cNvPr id="14" name="Picture 1" descr="C:\Users\abarrientos\AppData\Local\Microsoft\Windows\Temporary Internet Files\Content.Outlook\73GKVRWK\180 px X 180px.jpg"/>
          <p:cNvPicPr>
            <a:picLocks noChangeAspect="1" noChangeArrowheads="1"/>
          </p:cNvPicPr>
          <p:nvPr/>
        </p:nvPicPr>
        <p:blipFill>
          <a:blip r:embed="rId10" cstate="print"/>
          <a:srcRect/>
          <a:stretch>
            <a:fillRect/>
          </a:stretch>
        </p:blipFill>
        <p:spPr bwMode="auto">
          <a:xfrm>
            <a:off x="539552" y="2204864"/>
            <a:ext cx="1137507" cy="1137507"/>
          </a:xfrm>
          <a:prstGeom prst="rect">
            <a:avLst/>
          </a:prstGeom>
          <a:noFill/>
          <a:ln w="9525">
            <a:noFill/>
            <a:miter lim="800000"/>
            <a:headEnd/>
            <a:tailEnd/>
          </a:ln>
        </p:spPr>
      </p:pic>
      <p:pic>
        <p:nvPicPr>
          <p:cNvPr id="15" name="Picture 2" descr="C:\Users\vvillegas\Desktop\Nueva carpeta\BACK-VERDE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2" y="-27384"/>
            <a:ext cx="9217024" cy="6885384"/>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108520" y="188640"/>
            <a:ext cx="4032448" cy="400110"/>
          </a:xfrm>
          <a:prstGeom prst="rect">
            <a:avLst/>
          </a:prstGeom>
        </p:spPr>
        <p:txBody>
          <a:bodyPr wrap="square">
            <a:spAutoFit/>
          </a:bodyPr>
          <a:lstStyle/>
          <a:p>
            <a:r>
              <a:rPr lang="es-GT" sz="2000" b="1" dirty="0" smtClean="0">
                <a:solidFill>
                  <a:schemeClr val="accent3">
                    <a:lumMod val="75000"/>
                  </a:schemeClr>
                </a:solidFill>
              </a:rPr>
              <a:t>Apoyo a plataformas institucionales</a:t>
            </a:r>
            <a:endParaRPr lang="es-GT" sz="2000" b="1" dirty="0">
              <a:solidFill>
                <a:schemeClr val="accent3">
                  <a:lumMod val="75000"/>
                </a:schemeClr>
              </a:solidFill>
            </a:endParaRPr>
          </a:p>
        </p:txBody>
      </p:sp>
      <p:grpSp>
        <p:nvGrpSpPr>
          <p:cNvPr id="2" name="1 Grupo"/>
          <p:cNvGrpSpPr/>
          <p:nvPr/>
        </p:nvGrpSpPr>
        <p:grpSpPr>
          <a:xfrm>
            <a:off x="145868" y="1113147"/>
            <a:ext cx="6968675" cy="4844157"/>
            <a:chOff x="704576" y="1445687"/>
            <a:chExt cx="7343984" cy="4879060"/>
          </a:xfrm>
        </p:grpSpPr>
        <p:sp>
          <p:nvSpPr>
            <p:cNvPr id="19" name="18 Rectángulo"/>
            <p:cNvSpPr/>
            <p:nvPr/>
          </p:nvSpPr>
          <p:spPr>
            <a:xfrm>
              <a:off x="704576" y="1734703"/>
              <a:ext cx="7343984" cy="457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0" name="Picture 8" descr="http://thumb9.shutterstock.com/photos/thumb_large/615430/615430,1330293164,2.jpg"/>
            <p:cNvPicPr>
              <a:picLocks noChangeAspect="1" noChangeArrowheads="1"/>
            </p:cNvPicPr>
            <p:nvPr/>
          </p:nvPicPr>
          <p:blipFill>
            <a:blip r:embed="rId2" cstate="print">
              <a:clrChange>
                <a:clrFrom>
                  <a:srgbClr val="FFFFFF"/>
                </a:clrFrom>
                <a:clrTo>
                  <a:srgbClr val="FFFFFF">
                    <a:alpha val="0"/>
                  </a:srgbClr>
                </a:clrTo>
              </a:clrChange>
            </a:blip>
            <a:srcRect r="13989"/>
            <a:stretch>
              <a:fillRect/>
            </a:stretch>
          </p:blipFill>
          <p:spPr bwMode="auto">
            <a:xfrm>
              <a:off x="1845109" y="1445687"/>
              <a:ext cx="4914366" cy="4879060"/>
            </a:xfrm>
            <a:prstGeom prst="rect">
              <a:avLst/>
            </a:prstGeom>
            <a:noFill/>
          </p:spPr>
        </p:pic>
        <p:sp>
          <p:nvSpPr>
            <p:cNvPr id="21" name="23 CuadroTexto"/>
            <p:cNvSpPr txBox="1">
              <a:spLocks noChangeArrowheads="1"/>
            </p:cNvSpPr>
            <p:nvPr/>
          </p:nvSpPr>
          <p:spPr bwMode="auto">
            <a:xfrm>
              <a:off x="3059832" y="3708321"/>
              <a:ext cx="2846273" cy="526990"/>
            </a:xfrm>
            <a:prstGeom prst="rect">
              <a:avLst/>
            </a:prstGeom>
            <a:noFill/>
            <a:ln w="9525">
              <a:noFill/>
              <a:miter lim="800000"/>
              <a:headEnd/>
              <a:tailEnd/>
            </a:ln>
          </p:spPr>
          <p:txBody>
            <a:bodyPr wrap="square">
              <a:spAutoFit/>
            </a:bodyPr>
            <a:lstStyle/>
            <a:p>
              <a:pPr algn="ctr"/>
              <a:r>
                <a:rPr lang="es-GT" sz="1400" b="1" dirty="0" smtClean="0"/>
                <a:t>Estrategia de sostenibilidad institucional</a:t>
              </a:r>
              <a:endParaRPr lang="es-GT" sz="1400" b="1" dirty="0"/>
            </a:p>
          </p:txBody>
        </p:sp>
        <p:sp>
          <p:nvSpPr>
            <p:cNvPr id="22" name="21 CuadroTexto"/>
            <p:cNvSpPr txBox="1"/>
            <p:nvPr/>
          </p:nvSpPr>
          <p:spPr>
            <a:xfrm>
              <a:off x="3030335" y="4223990"/>
              <a:ext cx="2846591" cy="960982"/>
            </a:xfrm>
            <a:prstGeom prst="rect">
              <a:avLst/>
            </a:prstGeom>
            <a:noFill/>
          </p:spPr>
          <p:txBody>
            <a:bodyPr wrap="square" rtlCol="0">
              <a:spAutoFit/>
            </a:bodyPr>
            <a:lstStyle/>
            <a:p>
              <a:pPr algn="ctr"/>
              <a:r>
                <a:rPr lang="es-GT" sz="1200" b="1" dirty="0" smtClean="0">
                  <a:solidFill>
                    <a:srgbClr val="0000FF"/>
                  </a:solidFill>
                </a:rPr>
                <a:t>Potencial para incorporar</a:t>
              </a:r>
            </a:p>
            <a:p>
              <a:pPr algn="ctr"/>
              <a:r>
                <a:rPr lang="es-GT" sz="1200" b="1" dirty="0" smtClean="0">
                  <a:solidFill>
                    <a:srgbClr val="0000FF"/>
                  </a:solidFill>
                </a:rPr>
                <a:t>la </a:t>
              </a:r>
              <a:r>
                <a:rPr lang="es-GT" sz="1400" b="1" dirty="0" smtClean="0">
                  <a:solidFill>
                    <a:schemeClr val="accent1">
                      <a:lumMod val="50000"/>
                    </a:schemeClr>
                  </a:solidFill>
                </a:rPr>
                <a:t>gestión ambiental </a:t>
              </a:r>
              <a:r>
                <a:rPr lang="es-GT" sz="1400" b="1" dirty="0" smtClean="0">
                  <a:solidFill>
                    <a:srgbClr val="0000FF"/>
                  </a:solidFill>
                </a:rPr>
                <a:t>como </a:t>
              </a:r>
              <a:r>
                <a:rPr lang="es-GT" sz="1400" b="1" dirty="0" smtClean="0">
                  <a:solidFill>
                    <a:schemeClr val="accent1">
                      <a:lumMod val="50000"/>
                    </a:schemeClr>
                  </a:solidFill>
                </a:rPr>
                <a:t>Valor agregado </a:t>
              </a:r>
              <a:r>
                <a:rPr lang="es-GT" sz="1200" b="1" dirty="0" smtClean="0">
                  <a:solidFill>
                    <a:srgbClr val="0000FF"/>
                  </a:solidFill>
                </a:rPr>
                <a:t>a los eventos de </a:t>
              </a:r>
            </a:p>
            <a:p>
              <a:pPr algn="ctr"/>
              <a:r>
                <a:rPr lang="es-GT" sz="1400" b="1" dirty="0" smtClean="0">
                  <a:solidFill>
                    <a:schemeClr val="accent1">
                      <a:lumMod val="50000"/>
                    </a:schemeClr>
                  </a:solidFill>
                </a:rPr>
                <a:t>promoción comercial</a:t>
              </a:r>
              <a:endParaRPr lang="es-ES" sz="1400" b="1" dirty="0" smtClean="0">
                <a:solidFill>
                  <a:schemeClr val="accent1">
                    <a:lumMod val="50000"/>
                  </a:schemeClr>
                </a:solidFill>
              </a:endParaRPr>
            </a:p>
          </p:txBody>
        </p:sp>
        <p:pic>
          <p:nvPicPr>
            <p:cNvPr id="23" name="28 Imagen" descr="Untitled-1 copy.jpg"/>
            <p:cNvPicPr>
              <a:picLocks noChangeAspect="1"/>
            </p:cNvPicPr>
            <p:nvPr/>
          </p:nvPicPr>
          <p:blipFill>
            <a:blip r:embed="rId3" cstate="print"/>
            <a:srcRect/>
            <a:stretch>
              <a:fillRect/>
            </a:stretch>
          </p:blipFill>
          <p:spPr bwMode="auto">
            <a:xfrm>
              <a:off x="1606966" y="4605913"/>
              <a:ext cx="864042" cy="897188"/>
            </a:xfrm>
            <a:prstGeom prst="rect">
              <a:avLst/>
            </a:prstGeom>
            <a:noFill/>
            <a:ln w="9525">
              <a:noFill/>
              <a:miter lim="800000"/>
              <a:headEnd/>
              <a:tailEnd/>
            </a:ln>
          </p:spPr>
        </p:pic>
        <p:pic>
          <p:nvPicPr>
            <p:cNvPr id="24" name="Picture 19" descr="C:\Documents and Settings\mrosas\Escritorio\LOGOS FERIAS\ANUNCIO DE HUSQVARNA Y COLEMAN POWEMATE.JPG"/>
            <p:cNvPicPr>
              <a:picLocks noChangeAspect="1" noChangeArrowheads="1"/>
            </p:cNvPicPr>
            <p:nvPr/>
          </p:nvPicPr>
          <p:blipFill>
            <a:blip r:embed="rId4" cstate="print"/>
            <a:srcRect/>
            <a:stretch>
              <a:fillRect/>
            </a:stretch>
          </p:blipFill>
          <p:spPr bwMode="auto">
            <a:xfrm>
              <a:off x="891080" y="3068867"/>
              <a:ext cx="1457184" cy="826071"/>
            </a:xfrm>
            <a:prstGeom prst="rect">
              <a:avLst/>
            </a:prstGeom>
            <a:noFill/>
            <a:ln w="9525">
              <a:noFill/>
              <a:miter lim="800000"/>
              <a:headEnd/>
              <a:tailEnd/>
            </a:ln>
          </p:spPr>
        </p:pic>
        <p:pic>
          <p:nvPicPr>
            <p:cNvPr id="25" name="Picture 22" descr="C:\Documents and Settings\mrosas\Escritorio\LOGOS FERIAS\logo1.jpg"/>
            <p:cNvPicPr>
              <a:picLocks noChangeAspect="1" noChangeArrowheads="1"/>
            </p:cNvPicPr>
            <p:nvPr/>
          </p:nvPicPr>
          <p:blipFill>
            <a:blip r:embed="rId5" cstate="print"/>
            <a:srcRect/>
            <a:stretch>
              <a:fillRect/>
            </a:stretch>
          </p:blipFill>
          <p:spPr bwMode="auto">
            <a:xfrm>
              <a:off x="6448711" y="3250958"/>
              <a:ext cx="1387352" cy="513477"/>
            </a:xfrm>
            <a:prstGeom prst="rect">
              <a:avLst/>
            </a:prstGeom>
            <a:noFill/>
            <a:ln w="9525">
              <a:noFill/>
              <a:miter lim="800000"/>
              <a:headEnd/>
              <a:tailEnd/>
            </a:ln>
          </p:spPr>
        </p:pic>
        <p:pic>
          <p:nvPicPr>
            <p:cNvPr id="26" name="12 Imagen" descr="expomueble 2013.jpg"/>
            <p:cNvPicPr>
              <a:picLocks noChangeAspect="1"/>
            </p:cNvPicPr>
            <p:nvPr/>
          </p:nvPicPr>
          <p:blipFill>
            <a:blip r:embed="rId6" cstate="print"/>
            <a:srcRect/>
            <a:stretch>
              <a:fillRect/>
            </a:stretch>
          </p:blipFill>
          <p:spPr bwMode="auto">
            <a:xfrm>
              <a:off x="3205777" y="5836081"/>
              <a:ext cx="2732446" cy="453763"/>
            </a:xfrm>
            <a:prstGeom prst="rect">
              <a:avLst/>
            </a:prstGeom>
            <a:noFill/>
            <a:ln w="9525">
              <a:noFill/>
              <a:miter lim="800000"/>
              <a:headEnd/>
              <a:tailEnd/>
            </a:ln>
          </p:spPr>
        </p:pic>
        <p:pic>
          <p:nvPicPr>
            <p:cNvPr id="27" name="13 Imagen" descr="logo promueble 2013 final.jpg"/>
            <p:cNvPicPr>
              <a:picLocks noChangeAspect="1"/>
            </p:cNvPicPr>
            <p:nvPr/>
          </p:nvPicPr>
          <p:blipFill>
            <a:blip r:embed="rId7" cstate="print"/>
            <a:srcRect/>
            <a:stretch>
              <a:fillRect/>
            </a:stretch>
          </p:blipFill>
          <p:spPr bwMode="auto">
            <a:xfrm>
              <a:off x="6137611" y="1946286"/>
              <a:ext cx="1365939" cy="678269"/>
            </a:xfrm>
            <a:prstGeom prst="rect">
              <a:avLst/>
            </a:prstGeom>
            <a:noFill/>
            <a:ln w="9525">
              <a:noFill/>
              <a:miter lim="800000"/>
              <a:headEnd/>
              <a:tailEnd/>
            </a:ln>
          </p:spPr>
        </p:pic>
        <p:pic>
          <p:nvPicPr>
            <p:cNvPr id="28" name="Picture 2" descr="http://www.econciencia.com.gt/wp-content/uploads/2013/05/Logo-new1.png"/>
            <p:cNvPicPr>
              <a:picLocks noChangeAspect="1" noChangeArrowheads="1"/>
            </p:cNvPicPr>
            <p:nvPr/>
          </p:nvPicPr>
          <p:blipFill rotWithShape="1">
            <a:blip r:embed="rId12">
              <a:extLst>
                <a:ext uri="{28A0092B-C50C-407E-A947-70E740481C1C}">
                  <a14:useLocalDpi xmlns:a14="http://schemas.microsoft.com/office/drawing/2010/main" val="0"/>
                </a:ext>
              </a:extLst>
            </a:blip>
            <a:srcRect l="5735" r="56474"/>
            <a:stretch/>
          </p:blipFill>
          <p:spPr bwMode="auto">
            <a:xfrm>
              <a:off x="1343781" y="1905836"/>
              <a:ext cx="1762176" cy="759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guatelabs.com/wp-content/uploads/2012/07/logobaja-300x18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7232" y="4376748"/>
              <a:ext cx="1325083" cy="785255"/>
            </a:xfrm>
            <a:prstGeom prst="rect">
              <a:avLst/>
            </a:prstGeom>
            <a:noFill/>
            <a:extLst>
              <a:ext uri="{909E8E84-426E-40DD-AFC4-6F175D3DCCD1}">
                <a14:hiddenFill xmlns:a14="http://schemas.microsoft.com/office/drawing/2010/main">
                  <a:solidFill>
                    <a:srgbClr val="FFFFFF"/>
                  </a:solidFill>
                </a14:hiddenFill>
              </a:ext>
            </a:extLst>
          </p:spPr>
        </p:pic>
        <p:pic>
          <p:nvPicPr>
            <p:cNvPr id="30" name="29 Imagen"/>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36216" y="2386856"/>
              <a:ext cx="1626623" cy="1353619"/>
            </a:xfrm>
            <a:prstGeom prst="rect">
              <a:avLst/>
            </a:prstGeom>
          </p:spPr>
        </p:pic>
      </p:grpSp>
      <p:pic>
        <p:nvPicPr>
          <p:cNvPr id="32" name="Picture 2" descr="C:\Users\vvillegas\AppData\Roaming\Skype\vivian.villegas\media_messaging\media_cache\^5D287C246F705A49AC832075B0F918F5911C72DC27A9596B2A^pimgpsh_fullsize_dist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78925" y="202168"/>
            <a:ext cx="2154901" cy="528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Users\vvillegas\AppData\Roaming\Skype\vivian.villegas\media_messaging\media_cache\^F1BE6C133481AC3E57E8B12E61808994C925A7C98B3486F412^pimgpsh_fullsize_dist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3744" y="202168"/>
            <a:ext cx="2232248" cy="541861"/>
          </a:xfrm>
          <a:prstGeom prst="rect">
            <a:avLst/>
          </a:prstGeom>
          <a:noFill/>
          <a:extLst>
            <a:ext uri="{909E8E84-426E-40DD-AFC4-6F175D3DCCD1}">
              <a14:hiddenFill xmlns:a14="http://schemas.microsoft.com/office/drawing/2010/main">
                <a:solidFill>
                  <a:srgbClr val="FFFFFF"/>
                </a:solidFill>
              </a14:hiddenFill>
            </a:ext>
          </a:extLst>
        </p:spPr>
      </p:pic>
      <p:sp>
        <p:nvSpPr>
          <p:cNvPr id="31" name="30 Rectángulo"/>
          <p:cNvSpPr/>
          <p:nvPr/>
        </p:nvSpPr>
        <p:spPr>
          <a:xfrm>
            <a:off x="7343479" y="908720"/>
            <a:ext cx="1703725" cy="1354217"/>
          </a:xfrm>
          <a:prstGeom prst="rect">
            <a:avLst/>
          </a:prstGeom>
        </p:spPr>
        <p:txBody>
          <a:bodyPr wrap="square">
            <a:spAutoFit/>
          </a:bodyPr>
          <a:lstStyle/>
          <a:p>
            <a:r>
              <a:rPr lang="es-GT" sz="4000" b="1" dirty="0" smtClean="0">
                <a:solidFill>
                  <a:schemeClr val="bg1"/>
                </a:solidFill>
              </a:rPr>
              <a:t>16</a:t>
            </a:r>
            <a:r>
              <a:rPr lang="es-GT" sz="3600" b="1" dirty="0" smtClean="0">
                <a:solidFill>
                  <a:schemeClr val="bg1"/>
                </a:solidFill>
              </a:rPr>
              <a:t>       </a:t>
            </a:r>
            <a:r>
              <a:rPr lang="es-GT" sz="1400" b="1" dirty="0" smtClean="0">
                <a:solidFill>
                  <a:schemeClr val="bg1"/>
                </a:solidFill>
              </a:rPr>
              <a:t>eventos </a:t>
            </a:r>
            <a:r>
              <a:rPr lang="es-GT" sz="1400" b="1" dirty="0">
                <a:solidFill>
                  <a:schemeClr val="bg1"/>
                </a:solidFill>
              </a:rPr>
              <a:t>de sensibilización y </a:t>
            </a:r>
            <a:r>
              <a:rPr lang="es-GT" sz="1400" b="1" dirty="0" smtClean="0">
                <a:solidFill>
                  <a:schemeClr val="bg1"/>
                </a:solidFill>
              </a:rPr>
              <a:t>capacitación</a:t>
            </a:r>
            <a:endParaRPr lang="es-GT" sz="1400" b="1" dirty="0">
              <a:solidFill>
                <a:schemeClr val="bg1"/>
              </a:solidFill>
            </a:endParaRPr>
          </a:p>
        </p:txBody>
      </p:sp>
      <p:sp>
        <p:nvSpPr>
          <p:cNvPr id="35" name="34 Rectángulo"/>
          <p:cNvSpPr/>
          <p:nvPr/>
        </p:nvSpPr>
        <p:spPr>
          <a:xfrm>
            <a:off x="7343477" y="2204864"/>
            <a:ext cx="1703725" cy="1569660"/>
          </a:xfrm>
          <a:prstGeom prst="rect">
            <a:avLst/>
          </a:prstGeom>
        </p:spPr>
        <p:txBody>
          <a:bodyPr wrap="square">
            <a:spAutoFit/>
          </a:bodyPr>
          <a:lstStyle/>
          <a:p>
            <a:r>
              <a:rPr lang="es-GT" sz="4000" b="1" dirty="0" smtClean="0">
                <a:solidFill>
                  <a:schemeClr val="bg1"/>
                </a:solidFill>
              </a:rPr>
              <a:t>04</a:t>
            </a:r>
            <a:r>
              <a:rPr lang="es-GT" sz="3600" b="1" dirty="0" smtClean="0">
                <a:solidFill>
                  <a:schemeClr val="bg1"/>
                </a:solidFill>
              </a:rPr>
              <a:t>      </a:t>
            </a:r>
            <a:r>
              <a:rPr lang="es-GT" sz="1400" b="1" dirty="0" smtClean="0">
                <a:solidFill>
                  <a:schemeClr val="bg1"/>
                </a:solidFill>
              </a:rPr>
              <a:t>Sectores: Agrícola, manufacturas, servicios, vestuario y textiles</a:t>
            </a:r>
            <a:endParaRPr lang="es-GT" sz="1400" b="1" dirty="0">
              <a:solidFill>
                <a:schemeClr val="bg1"/>
              </a:solidFill>
            </a:endParaRPr>
          </a:p>
        </p:txBody>
      </p:sp>
      <p:sp>
        <p:nvSpPr>
          <p:cNvPr id="3" name="2 CuadroTexto"/>
          <p:cNvSpPr txBox="1"/>
          <p:nvPr/>
        </p:nvSpPr>
        <p:spPr>
          <a:xfrm>
            <a:off x="107504" y="6084003"/>
            <a:ext cx="7007039" cy="646331"/>
          </a:xfrm>
          <a:prstGeom prst="rect">
            <a:avLst/>
          </a:prstGeom>
          <a:noFill/>
        </p:spPr>
        <p:txBody>
          <a:bodyPr wrap="square" rtlCol="0">
            <a:spAutoFit/>
          </a:bodyPr>
          <a:lstStyle/>
          <a:p>
            <a:pPr algn="ctr"/>
            <a:r>
              <a:rPr lang="es-GT" b="1" dirty="0" smtClean="0">
                <a:solidFill>
                  <a:schemeClr val="bg1"/>
                </a:solidFill>
              </a:rPr>
              <a:t>Estrategia Carbono Neutralidad AGEXPORT -  Sello Carbono Neutral por 4to año - 2015</a:t>
            </a:r>
            <a:endParaRPr lang="es-GT" b="1" dirty="0">
              <a:solidFill>
                <a:schemeClr val="bg1"/>
              </a:solidFill>
            </a:endParaRPr>
          </a:p>
        </p:txBody>
      </p:sp>
      <p:sp>
        <p:nvSpPr>
          <p:cNvPr id="34" name="33 Rectángulo"/>
          <p:cNvSpPr/>
          <p:nvPr/>
        </p:nvSpPr>
        <p:spPr>
          <a:xfrm>
            <a:off x="7366661" y="3789040"/>
            <a:ext cx="1564335" cy="1138773"/>
          </a:xfrm>
          <a:prstGeom prst="rect">
            <a:avLst/>
          </a:prstGeom>
        </p:spPr>
        <p:txBody>
          <a:bodyPr wrap="square">
            <a:spAutoFit/>
          </a:bodyPr>
          <a:lstStyle/>
          <a:p>
            <a:r>
              <a:rPr lang="es-GT" sz="4000" b="1" dirty="0">
                <a:solidFill>
                  <a:schemeClr val="bg1"/>
                </a:solidFill>
              </a:rPr>
              <a:t>1,406 </a:t>
            </a:r>
            <a:r>
              <a:rPr lang="es-GT" sz="1400" b="1" dirty="0" smtClean="0">
                <a:solidFill>
                  <a:schemeClr val="bg1"/>
                </a:solidFill>
              </a:rPr>
              <a:t>empresas </a:t>
            </a:r>
            <a:r>
              <a:rPr lang="es-GT" sz="1400" b="1" dirty="0">
                <a:solidFill>
                  <a:schemeClr val="bg1"/>
                </a:solidFill>
              </a:rPr>
              <a:t>capacitados </a:t>
            </a:r>
          </a:p>
        </p:txBody>
      </p:sp>
      <p:pic>
        <p:nvPicPr>
          <p:cNvPr id="37" name="Picture 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566" t="39049" r="63672" b="13818"/>
          <a:stretch/>
        </p:blipFill>
        <p:spPr bwMode="auto">
          <a:xfrm>
            <a:off x="7213758" y="4927813"/>
            <a:ext cx="1970899" cy="19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159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10790</TotalTime>
  <Words>2054</Words>
  <Application>Microsoft Office PowerPoint</Application>
  <PresentationFormat>Presentación en pantalla (4:3)</PresentationFormat>
  <Paragraphs>398</Paragraphs>
  <Slides>33</Slides>
  <Notes>6</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zx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agexpront.local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vvillegas</dc:creator>
  <cp:lastModifiedBy>vvillegas</cp:lastModifiedBy>
  <cp:revision>136</cp:revision>
  <dcterms:created xsi:type="dcterms:W3CDTF">2015-01-22T18:15:17Z</dcterms:created>
  <dcterms:modified xsi:type="dcterms:W3CDTF">2015-03-06T15:33:09Z</dcterms:modified>
</cp:coreProperties>
</file>