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0" r:id="rId4"/>
    <p:sldId id="259" r:id="rId5"/>
    <p:sldId id="258" r:id="rId6"/>
    <p:sldId id="263" r:id="rId7"/>
    <p:sldId id="260" r:id="rId8"/>
    <p:sldId id="261" r:id="rId9"/>
    <p:sldId id="262" r:id="rId10"/>
    <p:sldId id="267" r:id="rId11"/>
    <p:sldId id="268" r:id="rId12"/>
    <p:sldId id="264" r:id="rId13"/>
    <p:sldId id="265" r:id="rId14"/>
    <p:sldId id="266" r:id="rId15"/>
    <p:sldId id="274" r:id="rId16"/>
    <p:sldId id="275" r:id="rId17"/>
    <p:sldId id="276" r:id="rId18"/>
    <p:sldId id="277" r:id="rId19"/>
    <p:sldId id="278" r:id="rId20"/>
    <p:sldId id="269" r:id="rId21"/>
    <p:sldId id="279" r:id="rId22"/>
    <p:sldId id="282" r:id="rId23"/>
    <p:sldId id="283" r:id="rId24"/>
    <p:sldId id="281" r:id="rId25"/>
  </p:sldIdLst>
  <p:sldSz cx="9144000" cy="6858000" type="screen4x3"/>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94660"/>
  </p:normalViewPr>
  <p:slideViewPr>
    <p:cSldViewPr snapToGrid="0">
      <p:cViewPr>
        <p:scale>
          <a:sx n="79" d="100"/>
          <a:sy n="79" d="100"/>
        </p:scale>
        <p:origin x="-2592" y="-912"/>
      </p:cViewPr>
      <p:guideLst>
        <p:guide orient="horz" pos="2160"/>
        <p:guide pos="2880"/>
      </p:guideLst>
    </p:cSldViewPr>
  </p:slideViewPr>
  <p:notesTextViewPr>
    <p:cViewPr>
      <p:scale>
        <a:sx n="1" d="1"/>
        <a:sy n="1" d="1"/>
      </p:scale>
      <p:origin x="0" y="0"/>
    </p:cViewPr>
  </p:notesTextViewPr>
  <p:sorterViewPr>
    <p:cViewPr>
      <p:scale>
        <a:sx n="100" d="100"/>
        <a:sy n="100" d="100"/>
      </p:scale>
      <p:origin x="0" y="-51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Jorge%20Benavides\Desktop\DB%20-%20Comercio%20Transfronterizo.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G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Hoja1!$C$3</c:f>
              <c:strCache>
                <c:ptCount val="1"/>
                <c:pt idx="0">
                  <c:v>Guatemala</c:v>
                </c:pt>
              </c:strCache>
            </c:strRef>
          </c:tx>
          <c:spPr>
            <a:solidFill>
              <a:schemeClr val="accent1"/>
            </a:solidFill>
            <a:ln>
              <a:noFill/>
            </a:ln>
            <a:effectLst/>
          </c:spPr>
          <c:invertIfNegative val="0"/>
          <c:cat>
            <c:numRef>
              <c:f>Hoja1!$B$4:$B$13</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Hoja1!$C$4:$C$13</c:f>
              <c:numCache>
                <c:formatCode>[$$-540A]#,##0_ ;\-[$$-540A]#,##0\ </c:formatCode>
                <c:ptCount val="10"/>
                <c:pt idx="0">
                  <c:v>1316</c:v>
                </c:pt>
                <c:pt idx="1">
                  <c:v>1400</c:v>
                </c:pt>
                <c:pt idx="2">
                  <c:v>1623</c:v>
                </c:pt>
                <c:pt idx="3">
                  <c:v>911</c:v>
                </c:pt>
                <c:pt idx="4">
                  <c:v>1020</c:v>
                </c:pt>
                <c:pt idx="5">
                  <c:v>920</c:v>
                </c:pt>
                <c:pt idx="6">
                  <c:v>545</c:v>
                </c:pt>
                <c:pt idx="7">
                  <c:v>1139</c:v>
                </c:pt>
                <c:pt idx="8">
                  <c:v>394</c:v>
                </c:pt>
                <c:pt idx="9">
                  <c:v>1134</c:v>
                </c:pt>
              </c:numCache>
            </c:numRef>
          </c:val>
        </c:ser>
        <c:ser>
          <c:idx val="1"/>
          <c:order val="1"/>
          <c:tx>
            <c:strRef>
              <c:f>Hoja1!$D$3</c:f>
              <c:strCache>
                <c:ptCount val="1"/>
                <c:pt idx="0">
                  <c:v>El Salvador</c:v>
                </c:pt>
              </c:strCache>
            </c:strRef>
          </c:tx>
          <c:spPr>
            <a:solidFill>
              <a:schemeClr val="accent2"/>
            </a:solidFill>
            <a:ln>
              <a:noFill/>
            </a:ln>
            <a:effectLst/>
          </c:spPr>
          <c:invertIfNegative val="0"/>
          <c:cat>
            <c:numRef>
              <c:f>Hoja1!$B$4:$B$13</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Hoja1!$D$4:$D$13</c:f>
              <c:numCache>
                <c:formatCode>[$$-540A]#,##0_ ;\-[$$-540A]#,##0\ </c:formatCode>
                <c:ptCount val="10"/>
                <c:pt idx="0">
                  <c:v>499</c:v>
                </c:pt>
                <c:pt idx="1">
                  <c:v>657</c:v>
                </c:pt>
                <c:pt idx="2">
                  <c:v>615</c:v>
                </c:pt>
                <c:pt idx="3">
                  <c:v>446</c:v>
                </c:pt>
                <c:pt idx="4">
                  <c:v>1022</c:v>
                </c:pt>
                <c:pt idx="5">
                  <c:v>878</c:v>
                </c:pt>
                <c:pt idx="6">
                  <c:v>908</c:v>
                </c:pt>
                <c:pt idx="7">
                  <c:v>932</c:v>
                </c:pt>
                <c:pt idx="8">
                  <c:v>319</c:v>
                </c:pt>
                <c:pt idx="9">
                  <c:v>0</c:v>
                </c:pt>
              </c:numCache>
            </c:numRef>
          </c:val>
        </c:ser>
        <c:ser>
          <c:idx val="2"/>
          <c:order val="2"/>
          <c:tx>
            <c:strRef>
              <c:f>Hoja1!$E$3</c:f>
              <c:strCache>
                <c:ptCount val="1"/>
                <c:pt idx="0">
                  <c:v>Honduras</c:v>
                </c:pt>
              </c:strCache>
            </c:strRef>
          </c:tx>
          <c:spPr>
            <a:solidFill>
              <a:schemeClr val="accent3"/>
            </a:solidFill>
            <a:ln>
              <a:noFill/>
            </a:ln>
            <a:effectLst/>
          </c:spPr>
          <c:invertIfNegative val="0"/>
          <c:cat>
            <c:numRef>
              <c:f>Hoja1!$B$4:$B$13</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Hoja1!$E$4:$E$13</c:f>
              <c:numCache>
                <c:formatCode>[$$-540A]#,##0_ ;\-[$$-540A]#,##0\ </c:formatCode>
                <c:ptCount val="10"/>
                <c:pt idx="0">
                  <c:v>2722</c:v>
                </c:pt>
                <c:pt idx="1">
                  <c:v>2920</c:v>
                </c:pt>
                <c:pt idx="2">
                  <c:v>2985</c:v>
                </c:pt>
                <c:pt idx="3">
                  <c:v>3031</c:v>
                </c:pt>
                <c:pt idx="4">
                  <c:v>3041</c:v>
                </c:pt>
                <c:pt idx="5">
                  <c:v>3294</c:v>
                </c:pt>
                <c:pt idx="6">
                  <c:v>2870</c:v>
                </c:pt>
                <c:pt idx="7">
                  <c:v>3355</c:v>
                </c:pt>
                <c:pt idx="8">
                  <c:v>3701</c:v>
                </c:pt>
                <c:pt idx="9">
                  <c:v>3623</c:v>
                </c:pt>
              </c:numCache>
            </c:numRef>
          </c:val>
        </c:ser>
        <c:ser>
          <c:idx val="3"/>
          <c:order val="3"/>
          <c:tx>
            <c:strRef>
              <c:f>Hoja1!$F$3</c:f>
              <c:strCache>
                <c:ptCount val="1"/>
                <c:pt idx="0">
                  <c:v>Nicaragua</c:v>
                </c:pt>
              </c:strCache>
            </c:strRef>
          </c:tx>
          <c:spPr>
            <a:solidFill>
              <a:schemeClr val="accent4"/>
            </a:solidFill>
            <a:ln>
              <a:noFill/>
            </a:ln>
            <a:effectLst/>
          </c:spPr>
          <c:invertIfNegative val="0"/>
          <c:cat>
            <c:numRef>
              <c:f>Hoja1!$B$4:$B$13</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Hoja1!$F$4:$F$13</c:f>
              <c:numCache>
                <c:formatCode>[$$-540A]#,##0_ ;\-[$$-540A]#,##0\ </c:formatCode>
                <c:ptCount val="10"/>
                <c:pt idx="0">
                  <c:v>525</c:v>
                </c:pt>
                <c:pt idx="1">
                  <c:v>649</c:v>
                </c:pt>
                <c:pt idx="2">
                  <c:v>957</c:v>
                </c:pt>
                <c:pt idx="3">
                  <c:v>1120</c:v>
                </c:pt>
                <c:pt idx="4">
                  <c:v>1174</c:v>
                </c:pt>
                <c:pt idx="5">
                  <c:v>1264</c:v>
                </c:pt>
                <c:pt idx="6">
                  <c:v>1198</c:v>
                </c:pt>
                <c:pt idx="7">
                  <c:v>1730</c:v>
                </c:pt>
                <c:pt idx="8">
                  <c:v>2008</c:v>
                </c:pt>
                <c:pt idx="9">
                  <c:v>2059</c:v>
                </c:pt>
              </c:numCache>
            </c:numRef>
          </c:val>
        </c:ser>
        <c:ser>
          <c:idx val="4"/>
          <c:order val="4"/>
          <c:tx>
            <c:strRef>
              <c:f>Hoja1!$G$3</c:f>
              <c:strCache>
                <c:ptCount val="1"/>
                <c:pt idx="0">
                  <c:v>Costa Rica</c:v>
                </c:pt>
              </c:strCache>
            </c:strRef>
          </c:tx>
          <c:spPr>
            <a:solidFill>
              <a:srgbClr val="C00000"/>
            </a:solidFill>
            <a:ln>
              <a:noFill/>
            </a:ln>
            <a:effectLst/>
          </c:spPr>
          <c:invertIfNegative val="0"/>
          <c:cat>
            <c:numRef>
              <c:f>Hoja1!$B$4:$B$13</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Hoja1!$G$4:$G$13</c:f>
              <c:numCache>
                <c:formatCode>[$$-540A]#,##0_ ;\-[$$-540A]#,##0\ </c:formatCode>
                <c:ptCount val="10"/>
                <c:pt idx="0">
                  <c:v>3440</c:v>
                </c:pt>
                <c:pt idx="1">
                  <c:v>4640</c:v>
                </c:pt>
                <c:pt idx="2">
                  <c:v>5274</c:v>
                </c:pt>
                <c:pt idx="3">
                  <c:v>5378</c:v>
                </c:pt>
                <c:pt idx="4">
                  <c:v>5539</c:v>
                </c:pt>
                <c:pt idx="5">
                  <c:v>6773</c:v>
                </c:pt>
                <c:pt idx="6">
                  <c:v>8734</c:v>
                </c:pt>
                <c:pt idx="7">
                  <c:v>14685</c:v>
                </c:pt>
                <c:pt idx="8">
                  <c:v>17613</c:v>
                </c:pt>
                <c:pt idx="9">
                  <c:v>21553</c:v>
                </c:pt>
              </c:numCache>
            </c:numRef>
          </c:val>
        </c:ser>
        <c:dLbls>
          <c:showLegendKey val="0"/>
          <c:showVal val="0"/>
          <c:showCatName val="0"/>
          <c:showSerName val="0"/>
          <c:showPercent val="0"/>
          <c:showBubbleSize val="0"/>
        </c:dLbls>
        <c:gapWidth val="219"/>
        <c:axId val="45340160"/>
        <c:axId val="45342080"/>
      </c:barChart>
      <c:lineChart>
        <c:grouping val="standard"/>
        <c:varyColors val="0"/>
        <c:ser>
          <c:idx val="5"/>
          <c:order val="5"/>
          <c:tx>
            <c:strRef>
              <c:f>Hoja1!$H$3</c:f>
              <c:strCache>
                <c:ptCount val="1"/>
                <c:pt idx="0">
                  <c:v>TOTAL</c:v>
                </c:pt>
              </c:strCache>
            </c:strRef>
          </c:tx>
          <c:spPr>
            <a:ln w="63500" cap="rnd">
              <a:solidFill>
                <a:schemeClr val="accent6"/>
              </a:solidFill>
              <a:round/>
            </a:ln>
            <a:effectLst/>
          </c:spPr>
          <c:marker>
            <c:symbol val="circle"/>
            <c:size val="10"/>
            <c:spPr>
              <a:solidFill>
                <a:schemeClr val="bg1"/>
              </a:solidFill>
              <a:ln w="9525">
                <a:solidFill>
                  <a:schemeClr val="accent6"/>
                </a:solidFill>
              </a:ln>
              <a:effectLst/>
            </c:spPr>
          </c:marker>
          <c:cat>
            <c:numRef>
              <c:f>Hoja1!$B$4:$B$13</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Hoja1!$H$4:$H$13</c:f>
              <c:numCache>
                <c:formatCode>[$$-540A]#,##0_ ;\-[$$-540A]#,##0\ </c:formatCode>
                <c:ptCount val="10"/>
                <c:pt idx="0">
                  <c:v>8502</c:v>
                </c:pt>
                <c:pt idx="1">
                  <c:v>10266</c:v>
                </c:pt>
                <c:pt idx="2">
                  <c:v>11454</c:v>
                </c:pt>
                <c:pt idx="3">
                  <c:v>10886</c:v>
                </c:pt>
                <c:pt idx="4">
                  <c:v>11796</c:v>
                </c:pt>
                <c:pt idx="5">
                  <c:v>13129</c:v>
                </c:pt>
                <c:pt idx="6">
                  <c:v>14255</c:v>
                </c:pt>
                <c:pt idx="7">
                  <c:v>21841</c:v>
                </c:pt>
                <c:pt idx="8">
                  <c:v>24035</c:v>
                </c:pt>
                <c:pt idx="9">
                  <c:v>28369</c:v>
                </c:pt>
              </c:numCache>
            </c:numRef>
          </c:val>
          <c:smooth val="0"/>
        </c:ser>
        <c:dLbls>
          <c:showLegendKey val="0"/>
          <c:showVal val="0"/>
          <c:showCatName val="0"/>
          <c:showSerName val="0"/>
          <c:showPercent val="0"/>
          <c:showBubbleSize val="0"/>
        </c:dLbls>
        <c:marker val="1"/>
        <c:smooth val="0"/>
        <c:axId val="47004288"/>
        <c:axId val="47002752"/>
      </c:lineChart>
      <c:catAx>
        <c:axId val="4534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GT"/>
          </a:p>
        </c:txPr>
        <c:crossAx val="45342080"/>
        <c:crosses val="autoZero"/>
        <c:auto val="1"/>
        <c:lblAlgn val="ctr"/>
        <c:lblOffset val="100"/>
        <c:noMultiLvlLbl val="0"/>
      </c:catAx>
      <c:valAx>
        <c:axId val="45342080"/>
        <c:scaling>
          <c:orientation val="minMax"/>
        </c:scaling>
        <c:delete val="0"/>
        <c:axPos val="l"/>
        <c:majorGridlines>
          <c:spPr>
            <a:ln w="9525" cap="flat" cmpd="sng" algn="ctr">
              <a:solidFill>
                <a:schemeClr val="tx1">
                  <a:lumMod val="15000"/>
                  <a:lumOff val="85000"/>
                </a:schemeClr>
              </a:solidFill>
              <a:round/>
            </a:ln>
            <a:effectLst/>
          </c:spPr>
        </c:majorGridlines>
        <c:numFmt formatCode="[$$-540A]#,##0_ ;\-[$$-540A]#,##0\ "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GT"/>
          </a:p>
        </c:txPr>
        <c:crossAx val="45340160"/>
        <c:crosses val="autoZero"/>
        <c:crossBetween val="between"/>
      </c:valAx>
      <c:valAx>
        <c:axId val="47002752"/>
        <c:scaling>
          <c:orientation val="minMax"/>
        </c:scaling>
        <c:delete val="0"/>
        <c:axPos val="r"/>
        <c:numFmt formatCode="[$$-540A]#,##0_ ;\-[$$-540A]#,##0\ "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GT"/>
          </a:p>
        </c:txPr>
        <c:crossAx val="47004288"/>
        <c:crosses val="max"/>
        <c:crossBetween val="between"/>
      </c:valAx>
      <c:catAx>
        <c:axId val="47004288"/>
        <c:scaling>
          <c:orientation val="minMax"/>
        </c:scaling>
        <c:delete val="1"/>
        <c:axPos val="b"/>
        <c:numFmt formatCode="General" sourceLinked="1"/>
        <c:majorTickMark val="out"/>
        <c:minorTickMark val="none"/>
        <c:tickLblPos val="nextTo"/>
        <c:crossAx val="4700275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s-GT"/>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B633BE2-45F8-41AA-BC36-5C98E0C6A761}" type="datetimeFigureOut">
              <a:rPr lang="es-GT" smtClean="0"/>
              <a:t>15/04/2015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5B18B178-D68B-42C8-A1ED-C253CAB4FE93}" type="slidenum">
              <a:rPr lang="es-GT" smtClean="0"/>
              <a:t>‹Nº›</a:t>
            </a:fld>
            <a:endParaRPr lang="es-GT"/>
          </a:p>
        </p:txBody>
      </p:sp>
    </p:spTree>
    <p:extLst>
      <p:ext uri="{BB962C8B-B14F-4D97-AF65-F5344CB8AC3E}">
        <p14:creationId xmlns:p14="http://schemas.microsoft.com/office/powerpoint/2010/main" val="2253716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B633BE2-45F8-41AA-BC36-5C98E0C6A761}" type="datetimeFigureOut">
              <a:rPr lang="es-GT" smtClean="0"/>
              <a:t>15/04/2015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5B18B178-D68B-42C8-A1ED-C253CAB4FE93}" type="slidenum">
              <a:rPr lang="es-GT" smtClean="0"/>
              <a:t>‹Nº›</a:t>
            </a:fld>
            <a:endParaRPr lang="es-GT"/>
          </a:p>
        </p:txBody>
      </p:sp>
    </p:spTree>
    <p:extLst>
      <p:ext uri="{BB962C8B-B14F-4D97-AF65-F5344CB8AC3E}">
        <p14:creationId xmlns:p14="http://schemas.microsoft.com/office/powerpoint/2010/main" val="851390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B633BE2-45F8-41AA-BC36-5C98E0C6A761}" type="datetimeFigureOut">
              <a:rPr lang="es-GT" smtClean="0"/>
              <a:t>15/04/2015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5B18B178-D68B-42C8-A1ED-C253CAB4FE93}" type="slidenum">
              <a:rPr lang="es-GT" smtClean="0"/>
              <a:t>‹Nº›</a:t>
            </a:fld>
            <a:endParaRPr lang="es-GT"/>
          </a:p>
        </p:txBody>
      </p:sp>
    </p:spTree>
    <p:extLst>
      <p:ext uri="{BB962C8B-B14F-4D97-AF65-F5344CB8AC3E}">
        <p14:creationId xmlns:p14="http://schemas.microsoft.com/office/powerpoint/2010/main" val="627499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B633BE2-45F8-41AA-BC36-5C98E0C6A761}" type="datetimeFigureOut">
              <a:rPr lang="es-GT" smtClean="0"/>
              <a:t>15/04/2015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5B18B178-D68B-42C8-A1ED-C253CAB4FE93}" type="slidenum">
              <a:rPr lang="es-GT" smtClean="0"/>
              <a:t>‹Nº›</a:t>
            </a:fld>
            <a:endParaRPr lang="es-GT"/>
          </a:p>
        </p:txBody>
      </p:sp>
    </p:spTree>
    <p:extLst>
      <p:ext uri="{BB962C8B-B14F-4D97-AF65-F5344CB8AC3E}">
        <p14:creationId xmlns:p14="http://schemas.microsoft.com/office/powerpoint/2010/main" val="4285908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B633BE2-45F8-41AA-BC36-5C98E0C6A761}" type="datetimeFigureOut">
              <a:rPr lang="es-GT" smtClean="0"/>
              <a:t>15/04/2015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5B18B178-D68B-42C8-A1ED-C253CAB4FE93}" type="slidenum">
              <a:rPr lang="es-GT" smtClean="0"/>
              <a:t>‹Nº›</a:t>
            </a:fld>
            <a:endParaRPr lang="es-GT"/>
          </a:p>
        </p:txBody>
      </p:sp>
    </p:spTree>
    <p:extLst>
      <p:ext uri="{BB962C8B-B14F-4D97-AF65-F5344CB8AC3E}">
        <p14:creationId xmlns:p14="http://schemas.microsoft.com/office/powerpoint/2010/main" val="3161369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B633BE2-45F8-41AA-BC36-5C98E0C6A761}" type="datetimeFigureOut">
              <a:rPr lang="es-GT" smtClean="0"/>
              <a:t>15/04/2015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5B18B178-D68B-42C8-A1ED-C253CAB4FE93}" type="slidenum">
              <a:rPr lang="es-GT" smtClean="0"/>
              <a:t>‹Nº›</a:t>
            </a:fld>
            <a:endParaRPr lang="es-GT"/>
          </a:p>
        </p:txBody>
      </p:sp>
    </p:spTree>
    <p:extLst>
      <p:ext uri="{BB962C8B-B14F-4D97-AF65-F5344CB8AC3E}">
        <p14:creationId xmlns:p14="http://schemas.microsoft.com/office/powerpoint/2010/main" val="494802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B633BE2-45F8-41AA-BC36-5C98E0C6A761}" type="datetimeFigureOut">
              <a:rPr lang="es-GT" smtClean="0"/>
              <a:t>15/04/2015</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5B18B178-D68B-42C8-A1ED-C253CAB4FE93}" type="slidenum">
              <a:rPr lang="es-GT" smtClean="0"/>
              <a:t>‹Nº›</a:t>
            </a:fld>
            <a:endParaRPr lang="es-GT"/>
          </a:p>
        </p:txBody>
      </p:sp>
    </p:spTree>
    <p:extLst>
      <p:ext uri="{BB962C8B-B14F-4D97-AF65-F5344CB8AC3E}">
        <p14:creationId xmlns:p14="http://schemas.microsoft.com/office/powerpoint/2010/main" val="91923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B633BE2-45F8-41AA-BC36-5C98E0C6A761}" type="datetimeFigureOut">
              <a:rPr lang="es-GT" smtClean="0"/>
              <a:t>15/04/2015</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5B18B178-D68B-42C8-A1ED-C253CAB4FE93}" type="slidenum">
              <a:rPr lang="es-GT" smtClean="0"/>
              <a:t>‹Nº›</a:t>
            </a:fld>
            <a:endParaRPr lang="es-GT"/>
          </a:p>
        </p:txBody>
      </p:sp>
    </p:spTree>
    <p:extLst>
      <p:ext uri="{BB962C8B-B14F-4D97-AF65-F5344CB8AC3E}">
        <p14:creationId xmlns:p14="http://schemas.microsoft.com/office/powerpoint/2010/main" val="2880520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33BE2-45F8-41AA-BC36-5C98E0C6A761}" type="datetimeFigureOut">
              <a:rPr lang="es-GT" smtClean="0"/>
              <a:t>15/04/2015</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5B18B178-D68B-42C8-A1ED-C253CAB4FE93}" type="slidenum">
              <a:rPr lang="es-GT" smtClean="0"/>
              <a:t>‹Nº›</a:t>
            </a:fld>
            <a:endParaRPr lang="es-GT"/>
          </a:p>
        </p:txBody>
      </p:sp>
    </p:spTree>
    <p:extLst>
      <p:ext uri="{BB962C8B-B14F-4D97-AF65-F5344CB8AC3E}">
        <p14:creationId xmlns:p14="http://schemas.microsoft.com/office/powerpoint/2010/main" val="3168897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B633BE2-45F8-41AA-BC36-5C98E0C6A761}" type="datetimeFigureOut">
              <a:rPr lang="es-GT" smtClean="0"/>
              <a:t>15/04/2015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5B18B178-D68B-42C8-A1ED-C253CAB4FE93}" type="slidenum">
              <a:rPr lang="es-GT" smtClean="0"/>
              <a:t>‹Nº›</a:t>
            </a:fld>
            <a:endParaRPr lang="es-GT"/>
          </a:p>
        </p:txBody>
      </p:sp>
    </p:spTree>
    <p:extLst>
      <p:ext uri="{BB962C8B-B14F-4D97-AF65-F5344CB8AC3E}">
        <p14:creationId xmlns:p14="http://schemas.microsoft.com/office/powerpoint/2010/main" val="252587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B633BE2-45F8-41AA-BC36-5C98E0C6A761}" type="datetimeFigureOut">
              <a:rPr lang="es-GT" smtClean="0"/>
              <a:t>15/04/2015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5B18B178-D68B-42C8-A1ED-C253CAB4FE93}" type="slidenum">
              <a:rPr lang="es-GT" smtClean="0"/>
              <a:t>‹Nº›</a:t>
            </a:fld>
            <a:endParaRPr lang="es-GT"/>
          </a:p>
        </p:txBody>
      </p:sp>
    </p:spTree>
    <p:extLst>
      <p:ext uri="{BB962C8B-B14F-4D97-AF65-F5344CB8AC3E}">
        <p14:creationId xmlns:p14="http://schemas.microsoft.com/office/powerpoint/2010/main" val="635531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633BE2-45F8-41AA-BC36-5C98E0C6A761}" type="datetimeFigureOut">
              <a:rPr lang="es-GT" smtClean="0"/>
              <a:t>15/04/2015</a:t>
            </a:fld>
            <a:endParaRPr lang="es-G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8B178-D68B-42C8-A1ED-C253CAB4FE93}" type="slidenum">
              <a:rPr lang="es-GT" smtClean="0"/>
              <a:t>‹Nº›</a:t>
            </a:fld>
            <a:endParaRPr lang="es-GT"/>
          </a:p>
        </p:txBody>
      </p:sp>
    </p:spTree>
    <p:extLst>
      <p:ext uri="{BB962C8B-B14F-4D97-AF65-F5344CB8AC3E}">
        <p14:creationId xmlns:p14="http://schemas.microsoft.com/office/powerpoint/2010/main" val="3028263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chart" Target="../charts/chart1.xm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31 Rectángulo"/>
          <p:cNvSpPr/>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5" name="Group 42"/>
          <p:cNvGrpSpPr/>
          <p:nvPr/>
        </p:nvGrpSpPr>
        <p:grpSpPr>
          <a:xfrm>
            <a:off x="-382404" y="0"/>
            <a:ext cx="9932332" cy="6858000"/>
            <a:chOff x="-382404" y="0"/>
            <a:chExt cx="9932332" cy="6858000"/>
          </a:xfrm>
        </p:grpSpPr>
        <p:grpSp>
          <p:nvGrpSpPr>
            <p:cNvPr id="6" name="Group 44"/>
            <p:cNvGrpSpPr/>
            <p:nvPr/>
          </p:nvGrpSpPr>
          <p:grpSpPr>
            <a:xfrm>
              <a:off x="0" y="0"/>
              <a:ext cx="9144000" cy="6858000"/>
              <a:chOff x="0" y="0"/>
              <a:chExt cx="9144000" cy="6858000"/>
            </a:xfrm>
          </p:grpSpPr>
          <p:grpSp>
            <p:nvGrpSpPr>
              <p:cNvPr id="29" name="Group 4"/>
              <p:cNvGrpSpPr/>
              <p:nvPr/>
            </p:nvGrpSpPr>
            <p:grpSpPr>
              <a:xfrm>
                <a:off x="0" y="0"/>
                <a:ext cx="2514600" cy="6858000"/>
                <a:chOff x="0" y="0"/>
                <a:chExt cx="2514600" cy="6858000"/>
              </a:xfrm>
            </p:grpSpPr>
            <p:sp>
              <p:nvSpPr>
                <p:cNvPr id="41"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5"/>
              <p:cNvGrpSpPr/>
              <p:nvPr/>
            </p:nvGrpSpPr>
            <p:grpSpPr>
              <a:xfrm>
                <a:off x="422910" y="0"/>
                <a:ext cx="2514600" cy="6858000"/>
                <a:chOff x="0" y="0"/>
                <a:chExt cx="2514600" cy="6858000"/>
              </a:xfrm>
            </p:grpSpPr>
            <p:sp>
              <p:nvSpPr>
                <p:cNvPr id="38"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9"/>
              <p:cNvGrpSpPr/>
              <p:nvPr/>
            </p:nvGrpSpPr>
            <p:grpSpPr>
              <a:xfrm rot="10800000">
                <a:off x="6629400" y="0"/>
                <a:ext cx="2514600" cy="6858000"/>
                <a:chOff x="0" y="0"/>
                <a:chExt cx="2514600" cy="6858000"/>
              </a:xfrm>
            </p:grpSpPr>
            <p:sp>
              <p:nvSpPr>
                <p:cNvPr id="35" name="Rectangle 77"/>
                <p:cNvSpPr/>
                <p:nvPr/>
              </p:nvSpPr>
              <p:spPr>
                <a:xfrm>
                  <a:off x="755576" y="0"/>
                  <a:ext cx="175902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80"/>
                <p:cNvSpPr/>
                <p:nvPr/>
              </p:nvSpPr>
              <p:spPr>
                <a:xfrm>
                  <a:off x="228600" y="0"/>
                  <a:ext cx="52697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47"/>
            <p:cNvSpPr/>
            <p:nvPr/>
          </p:nvSpPr>
          <p:spPr>
            <a:xfrm>
              <a:off x="-11875" y="3834494"/>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Hexagon 52"/>
            <p:cNvSpPr/>
            <p:nvPr/>
          </p:nvSpPr>
          <p:spPr>
            <a:xfrm flipH="1">
              <a:off x="2620374" y="2271778"/>
              <a:ext cx="1601400" cy="1388236"/>
            </a:xfrm>
            <a:prstGeom prst="hexagon">
              <a:avLst>
                <a:gd name="adj" fmla="val 28544"/>
                <a:gd name="vf" fmla="val 115470"/>
              </a:avLst>
            </a:prstGeom>
            <a:blipFill>
              <a:blip r:embed="rId2" cstate="print"/>
              <a:stretch>
                <a:fillRect/>
              </a:stretch>
            </a:bli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54"/>
            <p:cNvSpPr/>
            <p:nvPr/>
          </p:nvSpPr>
          <p:spPr>
            <a:xfrm>
              <a:off x="2610560" y="846608"/>
              <a:ext cx="1601400" cy="1388236"/>
            </a:xfrm>
            <a:prstGeom prst="hexagon">
              <a:avLst>
                <a:gd name="adj" fmla="val 28544"/>
                <a:gd name="vf" fmla="val 115470"/>
              </a:avLst>
            </a:prstGeom>
            <a:blipFill>
              <a:blip r:embed="rId3" cstate="print"/>
              <a:stretch>
                <a:fillRect/>
              </a:stretch>
            </a:bli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55"/>
            <p:cNvSpPr/>
            <p:nvPr/>
          </p:nvSpPr>
          <p:spPr>
            <a:xfrm>
              <a:off x="1354210" y="121434"/>
              <a:ext cx="1601400" cy="1388236"/>
            </a:xfrm>
            <a:prstGeom prst="hexagon">
              <a:avLst>
                <a:gd name="adj" fmla="val 28544"/>
                <a:gd name="vf" fmla="val 115470"/>
              </a:avLst>
            </a:prstGeom>
            <a:blipFill>
              <a:blip r:embed="rId4" cstate="print"/>
              <a:stretch>
                <a:fillRect/>
              </a:stretch>
            </a:bli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59"/>
            <p:cNvSpPr/>
            <p:nvPr/>
          </p:nvSpPr>
          <p:spPr>
            <a:xfrm>
              <a:off x="1351831" y="1553657"/>
              <a:ext cx="1601400" cy="1388236"/>
            </a:xfrm>
            <a:prstGeom prst="hexagon">
              <a:avLst>
                <a:gd name="adj" fmla="val 28544"/>
                <a:gd name="vf" fmla="val 115470"/>
              </a:avLst>
            </a:prstGeom>
            <a:blipFill>
              <a:blip r:embed="rId5" cstate="print"/>
              <a:stretch>
                <a:fillRect/>
              </a:stretch>
            </a:bli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62"/>
            <p:cNvSpPr/>
            <p:nvPr/>
          </p:nvSpPr>
          <p:spPr>
            <a:xfrm>
              <a:off x="1354210" y="2976868"/>
              <a:ext cx="1601400" cy="1388236"/>
            </a:xfrm>
            <a:prstGeom prst="hexagon">
              <a:avLst>
                <a:gd name="adj" fmla="val 28544"/>
                <a:gd name="vf" fmla="val 115470"/>
              </a:avLst>
            </a:prstGeom>
            <a:blipFill>
              <a:blip r:embed="rId6" cstate="print"/>
              <a:stretch>
                <a:fillRect/>
              </a:stretch>
            </a:bli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63"/>
            <p:cNvSpPr/>
            <p:nvPr/>
          </p:nvSpPr>
          <p:spPr>
            <a:xfrm>
              <a:off x="75290" y="831618"/>
              <a:ext cx="1601400" cy="1388236"/>
            </a:xfrm>
            <a:prstGeom prst="hexagon">
              <a:avLst>
                <a:gd name="adj" fmla="val 28544"/>
                <a:gd name="vf" fmla="val 115470"/>
              </a:avLst>
            </a:prstGeom>
            <a:blipFill>
              <a:blip r:embed="rId7" cstate="print"/>
              <a:stretch>
                <a:fillRect/>
              </a:stretch>
            </a:bli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291 Rectángulo"/>
          <p:cNvSpPr/>
          <p:nvPr/>
        </p:nvSpPr>
        <p:spPr>
          <a:xfrm>
            <a:off x="0" y="4797152"/>
            <a:ext cx="9144000"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292 Rectángulo"/>
          <p:cNvSpPr/>
          <p:nvPr/>
        </p:nvSpPr>
        <p:spPr>
          <a:xfrm>
            <a:off x="-21522" y="4653136"/>
            <a:ext cx="9180000" cy="14401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293 Rectángulo"/>
          <p:cNvSpPr/>
          <p:nvPr/>
        </p:nvSpPr>
        <p:spPr>
          <a:xfrm>
            <a:off x="-8458" y="4581128"/>
            <a:ext cx="9180000" cy="114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295 CuadroTexto"/>
          <p:cNvSpPr txBox="1"/>
          <p:nvPr/>
        </p:nvSpPr>
        <p:spPr>
          <a:xfrm>
            <a:off x="4223228" y="509704"/>
            <a:ext cx="4788024" cy="2585323"/>
          </a:xfrm>
          <a:prstGeom prst="rect">
            <a:avLst/>
          </a:prstGeom>
          <a:noFill/>
        </p:spPr>
        <p:txBody>
          <a:bodyPr wrap="square" rtlCol="0">
            <a:spAutoFit/>
          </a:bodyPr>
          <a:lstStyle/>
          <a:p>
            <a:pPr algn="ctr"/>
            <a:r>
              <a:rPr lang="es-GT" sz="5400" b="1" dirty="0" smtClean="0">
                <a:solidFill>
                  <a:schemeClr val="bg1"/>
                </a:solidFill>
                <a:effectLst>
                  <a:outerShdw blurRad="38100" dist="38100" dir="2700000" algn="tl">
                    <a:srgbClr val="000000">
                      <a:alpha val="43137"/>
                    </a:srgbClr>
                  </a:outerShdw>
                </a:effectLst>
              </a:rPr>
              <a:t>Contrabando y Defraudación Aduanera</a:t>
            </a:r>
          </a:p>
        </p:txBody>
      </p:sp>
      <p:sp>
        <p:nvSpPr>
          <p:cNvPr id="48" name="296 CuadroTexto"/>
          <p:cNvSpPr txBox="1"/>
          <p:nvPr/>
        </p:nvSpPr>
        <p:spPr>
          <a:xfrm>
            <a:off x="4446016" y="3220013"/>
            <a:ext cx="4320480" cy="1077218"/>
          </a:xfrm>
          <a:prstGeom prst="rect">
            <a:avLst/>
          </a:prstGeom>
          <a:noFill/>
        </p:spPr>
        <p:txBody>
          <a:bodyPr wrap="square" rtlCol="0">
            <a:spAutoFit/>
          </a:bodyPr>
          <a:lstStyle/>
          <a:p>
            <a:pPr algn="ctr"/>
            <a:r>
              <a:rPr lang="es-GT" sz="3200" b="1" dirty="0" smtClean="0">
                <a:solidFill>
                  <a:schemeClr val="bg1"/>
                </a:solidFill>
                <a:effectLst>
                  <a:outerShdw blurRad="38100" dist="38100" dir="2700000" algn="tl">
                    <a:srgbClr val="000000">
                      <a:alpha val="43137"/>
                    </a:srgbClr>
                  </a:outerShdw>
                </a:effectLst>
              </a:rPr>
              <a:t>Análisis cualitativo para Centroamérica</a:t>
            </a:r>
          </a:p>
        </p:txBody>
      </p:sp>
      <p:sp>
        <p:nvSpPr>
          <p:cNvPr id="49" name="297 CuadroTexto"/>
          <p:cNvSpPr txBox="1"/>
          <p:nvPr/>
        </p:nvSpPr>
        <p:spPr>
          <a:xfrm>
            <a:off x="1830888" y="6002124"/>
            <a:ext cx="5491836" cy="523220"/>
          </a:xfrm>
          <a:prstGeom prst="rect">
            <a:avLst/>
          </a:prstGeom>
          <a:noFill/>
        </p:spPr>
        <p:txBody>
          <a:bodyPr wrap="square" rtlCol="0">
            <a:spAutoFit/>
          </a:bodyPr>
          <a:lstStyle/>
          <a:p>
            <a:pPr algn="ctr"/>
            <a:r>
              <a:rPr lang="es-GT" sz="2800" b="1" dirty="0" smtClean="0">
                <a:solidFill>
                  <a:schemeClr val="bg1"/>
                </a:solidFill>
                <a:effectLst>
                  <a:outerShdw blurRad="38100" dist="38100" dir="2700000" algn="tl">
                    <a:srgbClr val="000000">
                      <a:alpha val="43137"/>
                    </a:srgbClr>
                  </a:outerShdw>
                </a:effectLst>
              </a:rPr>
              <a:t>Guatemala, 15 de abril de 2015</a:t>
            </a:r>
            <a:endParaRPr lang="es-ES" sz="2800" b="1" dirty="0">
              <a:solidFill>
                <a:schemeClr val="bg1"/>
              </a:solidFill>
              <a:effectLst>
                <a:outerShdw blurRad="38100" dist="38100" dir="2700000" algn="tl">
                  <a:srgbClr val="000000">
                    <a:alpha val="43137"/>
                  </a:srgbClr>
                </a:outerShdw>
              </a:effectLst>
            </a:endParaRPr>
          </a:p>
        </p:txBody>
      </p:sp>
      <p:sp>
        <p:nvSpPr>
          <p:cNvPr id="50" name="Hexagon 63"/>
          <p:cNvSpPr/>
          <p:nvPr/>
        </p:nvSpPr>
        <p:spPr>
          <a:xfrm>
            <a:off x="92514" y="2256788"/>
            <a:ext cx="1601400" cy="1388236"/>
          </a:xfrm>
          <a:prstGeom prst="hexagon">
            <a:avLst>
              <a:gd name="adj" fmla="val 28544"/>
              <a:gd name="vf" fmla="val 115470"/>
            </a:avLst>
          </a:prstGeom>
          <a:blipFill>
            <a:blip r:embed="rId8" cstate="print"/>
            <a:stretch>
              <a:fillRect/>
            </a:stretch>
          </a:bli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2"/>
          <p:cNvSpPr>
            <a:spLocks noChangeArrowheads="1"/>
          </p:cNvSpPr>
          <p:nvPr/>
        </p:nvSpPr>
        <p:spPr bwMode="auto">
          <a:xfrm>
            <a:off x="5169138" y="5028166"/>
            <a:ext cx="540000" cy="468000"/>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 name="Rectangle 3"/>
          <p:cNvSpPr>
            <a:spLocks noChangeArrowheads="1"/>
          </p:cNvSpPr>
          <p:nvPr/>
        </p:nvSpPr>
        <p:spPr bwMode="auto">
          <a:xfrm>
            <a:off x="5760192" y="5028166"/>
            <a:ext cx="540000" cy="468000"/>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3" name="Rectangle 4"/>
          <p:cNvSpPr>
            <a:spLocks noChangeArrowheads="1"/>
          </p:cNvSpPr>
          <p:nvPr/>
        </p:nvSpPr>
        <p:spPr bwMode="auto">
          <a:xfrm>
            <a:off x="6336256" y="5028166"/>
            <a:ext cx="540000" cy="468000"/>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pic>
        <p:nvPicPr>
          <p:cNvPr id="54" name="Picture 5"/>
          <p:cNvPicPr>
            <a:picLocks noChangeAspect="1" noChangeArrowheads="1"/>
          </p:cNvPicPr>
          <p:nvPr/>
        </p:nvPicPr>
        <p:blipFill>
          <a:blip r:embed="rId9" cstate="print"/>
          <a:srcRect/>
          <a:stretch>
            <a:fillRect/>
          </a:stretch>
        </p:blipFill>
        <p:spPr bwMode="auto">
          <a:xfrm>
            <a:off x="6876256" y="4968600"/>
            <a:ext cx="2169471" cy="576571"/>
          </a:xfrm>
          <a:prstGeom prst="rect">
            <a:avLst/>
          </a:prstGeom>
          <a:noFill/>
          <a:ln w="9525">
            <a:noFill/>
            <a:miter lim="800000"/>
            <a:headEnd/>
            <a:tailEnd/>
          </a:ln>
        </p:spPr>
      </p:pic>
      <p:sp>
        <p:nvSpPr>
          <p:cNvPr id="55" name="54 Rectángulo"/>
          <p:cNvSpPr/>
          <p:nvPr/>
        </p:nvSpPr>
        <p:spPr>
          <a:xfrm>
            <a:off x="-8458" y="5703276"/>
            <a:ext cx="9180000" cy="1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6" name="59 Imagen"/>
          <p:cNvPicPr/>
          <p:nvPr/>
        </p:nvPicPr>
        <p:blipFill>
          <a:blip r:embed="rId10" cstate="print"/>
          <a:srcRect/>
          <a:stretch>
            <a:fillRect/>
          </a:stretch>
        </p:blipFill>
        <p:spPr bwMode="auto">
          <a:xfrm>
            <a:off x="179512" y="4941168"/>
            <a:ext cx="828000" cy="5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7" name="60 Imagen"/>
          <p:cNvPicPr/>
          <p:nvPr/>
        </p:nvPicPr>
        <p:blipFill>
          <a:blip r:embed="rId11" cstate="print"/>
          <a:srcRect/>
          <a:stretch>
            <a:fillRect/>
          </a:stretch>
        </p:blipFill>
        <p:spPr bwMode="auto">
          <a:xfrm>
            <a:off x="3650886" y="4941168"/>
            <a:ext cx="828000" cy="5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8" name="61 Imagen"/>
          <p:cNvPicPr/>
          <p:nvPr/>
        </p:nvPicPr>
        <p:blipFill>
          <a:blip r:embed="rId12" cstate="print"/>
          <a:srcRect l="3381" t="5747" r="3381" b="5747"/>
          <a:stretch>
            <a:fillRect/>
          </a:stretch>
        </p:blipFill>
        <p:spPr bwMode="auto">
          <a:xfrm>
            <a:off x="1907704" y="4941168"/>
            <a:ext cx="828000" cy="5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9" name="62 Imagen"/>
          <p:cNvPicPr/>
          <p:nvPr/>
        </p:nvPicPr>
        <p:blipFill>
          <a:blip r:embed="rId13" cstate="print"/>
          <a:srcRect/>
          <a:stretch>
            <a:fillRect/>
          </a:stretch>
        </p:blipFill>
        <p:spPr bwMode="auto">
          <a:xfrm>
            <a:off x="1043608" y="4941168"/>
            <a:ext cx="828000" cy="5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0" name="Picture 11"/>
          <p:cNvPicPr preferRelativeResize="0">
            <a:picLocks noChangeArrowheads="1"/>
          </p:cNvPicPr>
          <p:nvPr/>
        </p:nvPicPr>
        <p:blipFill>
          <a:blip r:embed="rId14" cstate="print"/>
          <a:stretch>
            <a:fillRect/>
          </a:stretch>
        </p:blipFill>
        <p:spPr bwMode="auto">
          <a:xfrm>
            <a:off x="2778164" y="4941168"/>
            <a:ext cx="828000" cy="5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35934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484925" y="272247"/>
            <a:ext cx="510446" cy="728892"/>
          </a:xfrm>
          <a:prstGeom prst="roundRect">
            <a:avLst>
              <a:gd name="adj" fmla="val 28907"/>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3" name="Elipse 2"/>
          <p:cNvSpPr/>
          <p:nvPr/>
        </p:nvSpPr>
        <p:spPr>
          <a:xfrm>
            <a:off x="119208" y="133222"/>
            <a:ext cx="720000" cy="720000"/>
          </a:xfrm>
          <a:prstGeom prst="ellipse">
            <a:avLst/>
          </a:prstGeom>
          <a:solidFill>
            <a:srgbClr val="316CA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4000" dirty="0" smtClean="0">
                <a:sym typeface="Wingdings" panose="05000000000000000000" pitchFamily="2" charset="2"/>
              </a:rPr>
              <a:t></a:t>
            </a:r>
            <a:endParaRPr lang="es-GT" sz="4000" dirty="0"/>
          </a:p>
        </p:txBody>
      </p:sp>
      <p:sp>
        <p:nvSpPr>
          <p:cNvPr id="4" name="Rectángulo redondeado 3"/>
          <p:cNvSpPr/>
          <p:nvPr/>
        </p:nvSpPr>
        <p:spPr>
          <a:xfrm>
            <a:off x="1037783" y="275066"/>
            <a:ext cx="108000" cy="720000"/>
          </a:xfrm>
          <a:prstGeom prst="roundRect">
            <a:avLst>
              <a:gd name="adj" fmla="val 28907"/>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5" name="Rectángulo redondeado 4"/>
          <p:cNvSpPr/>
          <p:nvPr/>
        </p:nvSpPr>
        <p:spPr>
          <a:xfrm>
            <a:off x="1188195" y="279809"/>
            <a:ext cx="7821333" cy="721330"/>
          </a:xfrm>
          <a:prstGeom prst="roundRect">
            <a:avLst>
              <a:gd name="adj" fmla="val 12663"/>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600" b="1" dirty="0" smtClean="0">
                <a:latin typeface="Arial Rounded MT Bold" panose="020F0704030504030204" pitchFamily="34" charset="0"/>
              </a:rPr>
              <a:t>¿Cuál es el Marco Legal para actuar en C.A.?</a:t>
            </a:r>
            <a:endParaRPr lang="es-GT" sz="2600" b="1" dirty="0">
              <a:latin typeface="Arial Rounded MT Bold" panose="020F070403050403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1548470318"/>
              </p:ext>
            </p:extLst>
          </p:nvPr>
        </p:nvGraphicFramePr>
        <p:xfrm>
          <a:off x="119208" y="1141506"/>
          <a:ext cx="8890320" cy="5439120"/>
        </p:xfrm>
        <a:graphic>
          <a:graphicData uri="http://schemas.openxmlformats.org/drawingml/2006/table">
            <a:tbl>
              <a:tblPr firstRow="1" bandRow="1">
                <a:tableStyleId>{5C22544A-7EE6-4342-B048-85BDC9FD1C3A}</a:tableStyleId>
              </a:tblPr>
              <a:tblGrid>
                <a:gridCol w="862427"/>
                <a:gridCol w="8027893"/>
              </a:tblGrid>
              <a:tr h="540000">
                <a:tc>
                  <a:txBody>
                    <a:bodyPr/>
                    <a:lstStyle/>
                    <a:p>
                      <a:pPr algn="r"/>
                      <a:r>
                        <a:rPr lang="es-GT" b="1" dirty="0" smtClean="0">
                          <a:solidFill>
                            <a:schemeClr val="accent2"/>
                          </a:solidFill>
                        </a:rPr>
                        <a:t>(1)</a:t>
                      </a:r>
                      <a:endParaRPr lang="es-GT" b="1" dirty="0">
                        <a:solidFill>
                          <a:schemeClr val="accent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r>
                        <a:rPr lang="es-GT" sz="1600" b="1" dirty="0" smtClean="0">
                          <a:solidFill>
                            <a:schemeClr val="tx1"/>
                          </a:solidFill>
                        </a:rPr>
                        <a:t>Tratado General de Integración Económica Centroamericana</a:t>
                      </a:r>
                      <a:endParaRPr lang="es-GT" sz="1600" b="1" dirty="0">
                        <a:solidFill>
                          <a:schemeClr val="tx1"/>
                        </a:solidFill>
                      </a:endParaRP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r h="540000">
                <a:tc>
                  <a:txBody>
                    <a:bodyPr/>
                    <a:lstStyle/>
                    <a:p>
                      <a:pPr algn="r"/>
                      <a:r>
                        <a:rPr lang="es-GT" b="1" dirty="0" smtClean="0">
                          <a:solidFill>
                            <a:schemeClr val="accent2"/>
                          </a:solidFill>
                        </a:rPr>
                        <a:t>(2)</a:t>
                      </a:r>
                      <a:endParaRPr lang="es-GT" b="1" dirty="0">
                        <a:solidFill>
                          <a:schemeClr val="accent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r>
                        <a:rPr lang="es-GT" sz="1600" b="1" dirty="0" smtClean="0">
                          <a:solidFill>
                            <a:schemeClr val="tx1"/>
                          </a:solidFill>
                        </a:rPr>
                        <a:t>Protocolo de Tegucigalpa a la Carta de la ODECA (Protocolo de Tegucigalpa)</a:t>
                      </a:r>
                      <a:endParaRPr lang="es-GT" sz="1600" b="1" dirty="0">
                        <a:solidFill>
                          <a:schemeClr val="tx1"/>
                        </a:solidFill>
                      </a:endParaRP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r h="540000">
                <a:tc>
                  <a:txBody>
                    <a:bodyPr/>
                    <a:lstStyle/>
                    <a:p>
                      <a:pPr algn="r"/>
                      <a:r>
                        <a:rPr lang="es-GT" b="1" dirty="0" smtClean="0">
                          <a:solidFill>
                            <a:schemeClr val="accent2"/>
                          </a:solidFill>
                        </a:rPr>
                        <a:t>(3)</a:t>
                      </a:r>
                      <a:endParaRPr lang="es-GT" b="1" dirty="0">
                        <a:solidFill>
                          <a:schemeClr val="accent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r>
                        <a:rPr lang="es-GT" sz="1600" b="1" dirty="0" smtClean="0">
                          <a:solidFill>
                            <a:schemeClr val="tx1"/>
                          </a:solidFill>
                        </a:rPr>
                        <a:t>Protocolo al Tratado General de Integración Económica Centroamericana</a:t>
                      </a:r>
                      <a:endParaRPr lang="es-GT" sz="1600" b="1" dirty="0">
                        <a:solidFill>
                          <a:schemeClr val="tx1"/>
                        </a:solidFill>
                      </a:endParaRP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r h="540000">
                <a:tc>
                  <a:txBody>
                    <a:bodyPr/>
                    <a:lstStyle/>
                    <a:p>
                      <a:pPr algn="r"/>
                      <a:r>
                        <a:rPr lang="es-GT" b="1" dirty="0" smtClean="0">
                          <a:solidFill>
                            <a:schemeClr val="accent2"/>
                          </a:solidFill>
                        </a:rPr>
                        <a:t>(4)</a:t>
                      </a:r>
                      <a:endParaRPr lang="es-GT" b="1" dirty="0">
                        <a:solidFill>
                          <a:schemeClr val="accent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r>
                        <a:rPr lang="es-GT" sz="1600" b="1" dirty="0" smtClean="0">
                          <a:solidFill>
                            <a:schemeClr val="tx1"/>
                          </a:solidFill>
                        </a:rPr>
                        <a:t>Convenio sobre el Régimen Arancelario y Aduanero Centroamericano</a:t>
                      </a:r>
                      <a:endParaRPr lang="es-GT" sz="1600" b="1" dirty="0">
                        <a:solidFill>
                          <a:schemeClr val="tx1"/>
                        </a:solidFill>
                      </a:endParaRP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r h="540000">
                <a:tc>
                  <a:txBody>
                    <a:bodyPr/>
                    <a:lstStyle/>
                    <a:p>
                      <a:pPr algn="r"/>
                      <a:r>
                        <a:rPr lang="es-GT" b="1" dirty="0" smtClean="0">
                          <a:solidFill>
                            <a:schemeClr val="accent2"/>
                          </a:solidFill>
                        </a:rPr>
                        <a:t>(5)</a:t>
                      </a:r>
                      <a:endParaRPr lang="es-GT" b="1" dirty="0">
                        <a:solidFill>
                          <a:schemeClr val="accent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r>
                        <a:rPr lang="es-GT" sz="1600" b="1" dirty="0" smtClean="0">
                          <a:solidFill>
                            <a:schemeClr val="tx1"/>
                          </a:solidFill>
                        </a:rPr>
                        <a:t>Tratado sobre Inversión y Comercio de Servicios</a:t>
                      </a:r>
                      <a:endParaRPr lang="es-GT" sz="1600" b="1" dirty="0">
                        <a:solidFill>
                          <a:schemeClr val="tx1"/>
                        </a:solidFill>
                      </a:endParaRP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r h="540000">
                <a:tc>
                  <a:txBody>
                    <a:bodyPr/>
                    <a:lstStyle/>
                    <a:p>
                      <a:pPr algn="r"/>
                      <a:r>
                        <a:rPr lang="es-GT" b="1" dirty="0" smtClean="0">
                          <a:solidFill>
                            <a:schemeClr val="accent2"/>
                          </a:solidFill>
                        </a:rPr>
                        <a:t>(6)</a:t>
                      </a:r>
                      <a:endParaRPr lang="es-GT" b="1" dirty="0">
                        <a:solidFill>
                          <a:schemeClr val="accent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r>
                        <a:rPr lang="es-GT" sz="1600" b="1" dirty="0" smtClean="0">
                          <a:solidFill>
                            <a:schemeClr val="tx1"/>
                          </a:solidFill>
                        </a:rPr>
                        <a:t>Reglamento Centroamericano sobre el Origen de las Mercancías</a:t>
                      </a:r>
                      <a:endParaRPr lang="es-GT" sz="1600" b="1" dirty="0">
                        <a:solidFill>
                          <a:schemeClr val="tx1"/>
                        </a:solidFill>
                      </a:endParaRP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r h="540000">
                <a:tc>
                  <a:txBody>
                    <a:bodyPr/>
                    <a:lstStyle/>
                    <a:p>
                      <a:pPr algn="r"/>
                      <a:r>
                        <a:rPr lang="es-GT" b="1" dirty="0" smtClean="0">
                          <a:solidFill>
                            <a:schemeClr val="accent2"/>
                          </a:solidFill>
                        </a:rPr>
                        <a:t>(7)</a:t>
                      </a:r>
                      <a:endParaRPr lang="es-GT" b="1" dirty="0">
                        <a:solidFill>
                          <a:schemeClr val="accent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r>
                        <a:rPr lang="es-GT" sz="1600" b="1" dirty="0" smtClean="0">
                          <a:solidFill>
                            <a:schemeClr val="tx1"/>
                          </a:solidFill>
                        </a:rPr>
                        <a:t>Reglamento Centroamericano sobre Prácticas Desleales de Comercio</a:t>
                      </a:r>
                      <a:endParaRPr lang="es-GT" sz="1600" b="1" dirty="0">
                        <a:solidFill>
                          <a:schemeClr val="tx1"/>
                        </a:solidFill>
                      </a:endParaRP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r h="540000">
                <a:tc>
                  <a:txBody>
                    <a:bodyPr/>
                    <a:lstStyle/>
                    <a:p>
                      <a:pPr algn="r"/>
                      <a:r>
                        <a:rPr lang="es-GT" b="1" dirty="0" smtClean="0">
                          <a:solidFill>
                            <a:schemeClr val="accent2"/>
                          </a:solidFill>
                        </a:rPr>
                        <a:t>(8)</a:t>
                      </a:r>
                      <a:endParaRPr lang="es-GT" b="1" dirty="0">
                        <a:solidFill>
                          <a:schemeClr val="accent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r>
                        <a:rPr lang="es-GT" sz="1600" b="1" dirty="0" smtClean="0">
                          <a:solidFill>
                            <a:schemeClr val="tx1"/>
                          </a:solidFill>
                        </a:rPr>
                        <a:t>Reglamento sobre el Régimen de Tránsito Aduanero Internacional Terrestre</a:t>
                      </a:r>
                      <a:endParaRPr lang="es-GT" sz="1600" b="1" dirty="0">
                        <a:solidFill>
                          <a:schemeClr val="tx1"/>
                        </a:solidFill>
                      </a:endParaRP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r h="540000">
                <a:tc>
                  <a:txBody>
                    <a:bodyPr/>
                    <a:lstStyle/>
                    <a:p>
                      <a:pPr algn="r"/>
                      <a:r>
                        <a:rPr lang="es-GT" b="1" dirty="0" smtClean="0">
                          <a:solidFill>
                            <a:schemeClr val="accent2"/>
                          </a:solidFill>
                        </a:rPr>
                        <a:t>(9)</a:t>
                      </a:r>
                      <a:endParaRPr lang="es-GT" b="1" dirty="0">
                        <a:solidFill>
                          <a:schemeClr val="accent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GT" sz="1600" b="1" dirty="0" smtClean="0">
                          <a:solidFill>
                            <a:schemeClr val="tx1"/>
                          </a:solidFill>
                        </a:rPr>
                        <a:t>Código Aduanero Uniforme Centroamericano (CAUCA) y su Reglamento (RECAUCA)</a:t>
                      </a: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r h="540000">
                <a:tc>
                  <a:txBody>
                    <a:bodyPr/>
                    <a:lstStyle/>
                    <a:p>
                      <a:pPr algn="r"/>
                      <a:r>
                        <a:rPr lang="es-GT" b="1" dirty="0" smtClean="0">
                          <a:solidFill>
                            <a:schemeClr val="accent2"/>
                          </a:solidFill>
                        </a:rPr>
                        <a:t>(10)</a:t>
                      </a:r>
                      <a:endParaRPr lang="es-GT" b="1" dirty="0">
                        <a:solidFill>
                          <a:schemeClr val="accent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GT" sz="1600" b="1" dirty="0" smtClean="0">
                          <a:solidFill>
                            <a:schemeClr val="tx1"/>
                          </a:solidFill>
                        </a:rPr>
                        <a:t>Procedimiento para Revisión, Análisis y Solución de Barreras no Arancelarias en el Comercio Intrarregional Centroamericano</a:t>
                      </a:r>
                      <a:endParaRPr lang="es-GT" sz="1600" b="1" dirty="0">
                        <a:solidFill>
                          <a:schemeClr val="tx1"/>
                        </a:solidFill>
                      </a:endParaRP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2368522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484925" y="272247"/>
            <a:ext cx="510446" cy="728892"/>
          </a:xfrm>
          <a:prstGeom prst="roundRect">
            <a:avLst>
              <a:gd name="adj" fmla="val 28907"/>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3" name="Elipse 2"/>
          <p:cNvSpPr/>
          <p:nvPr/>
        </p:nvSpPr>
        <p:spPr>
          <a:xfrm>
            <a:off x="119208" y="133222"/>
            <a:ext cx="720000" cy="720000"/>
          </a:xfrm>
          <a:prstGeom prst="ellipse">
            <a:avLst/>
          </a:prstGeom>
          <a:solidFill>
            <a:srgbClr val="316CA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4000" dirty="0" smtClean="0">
                <a:sym typeface="Wingdings" panose="05000000000000000000" pitchFamily="2" charset="2"/>
              </a:rPr>
              <a:t></a:t>
            </a:r>
            <a:endParaRPr lang="es-GT" sz="4000" dirty="0"/>
          </a:p>
        </p:txBody>
      </p:sp>
      <p:sp>
        <p:nvSpPr>
          <p:cNvPr id="4" name="Rectángulo redondeado 3"/>
          <p:cNvSpPr/>
          <p:nvPr/>
        </p:nvSpPr>
        <p:spPr>
          <a:xfrm>
            <a:off x="1037783" y="275066"/>
            <a:ext cx="108000" cy="720000"/>
          </a:xfrm>
          <a:prstGeom prst="roundRect">
            <a:avLst>
              <a:gd name="adj" fmla="val 28907"/>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5" name="Rectángulo redondeado 4"/>
          <p:cNvSpPr/>
          <p:nvPr/>
        </p:nvSpPr>
        <p:spPr>
          <a:xfrm>
            <a:off x="1188195" y="279809"/>
            <a:ext cx="7821333" cy="721330"/>
          </a:xfrm>
          <a:prstGeom prst="roundRect">
            <a:avLst>
              <a:gd name="adj" fmla="val 12663"/>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600" b="1" dirty="0" smtClean="0">
                <a:latin typeface="Arial Rounded MT Bold" panose="020F0704030504030204" pitchFamily="34" charset="0"/>
              </a:rPr>
              <a:t>¿Cuál es el Marco Legal para actuar en C.A.?</a:t>
            </a:r>
            <a:endParaRPr lang="es-GT" sz="2600" b="1" dirty="0">
              <a:latin typeface="Arial Rounded MT Bold" panose="020F070403050403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906439665"/>
              </p:ext>
            </p:extLst>
          </p:nvPr>
        </p:nvGraphicFramePr>
        <p:xfrm>
          <a:off x="119208" y="1141506"/>
          <a:ext cx="8890320" cy="2277360"/>
        </p:xfrm>
        <a:graphic>
          <a:graphicData uri="http://schemas.openxmlformats.org/drawingml/2006/table">
            <a:tbl>
              <a:tblPr firstRow="1" bandRow="1">
                <a:tableStyleId>{5C22544A-7EE6-4342-B048-85BDC9FD1C3A}</a:tableStyleId>
              </a:tblPr>
              <a:tblGrid>
                <a:gridCol w="862427"/>
                <a:gridCol w="8027893"/>
              </a:tblGrid>
              <a:tr h="540000">
                <a:tc>
                  <a:txBody>
                    <a:bodyPr/>
                    <a:lstStyle/>
                    <a:p>
                      <a:pPr algn="r"/>
                      <a:r>
                        <a:rPr lang="es-GT" b="1" dirty="0" smtClean="0">
                          <a:solidFill>
                            <a:schemeClr val="accent2"/>
                          </a:solidFill>
                        </a:rPr>
                        <a:t>(11)</a:t>
                      </a:r>
                      <a:endParaRPr lang="es-GT" b="1" dirty="0">
                        <a:solidFill>
                          <a:schemeClr val="accent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r>
                        <a:rPr lang="es-GT" sz="1600" b="1" dirty="0" smtClean="0">
                          <a:solidFill>
                            <a:schemeClr val="tx1"/>
                          </a:solidFill>
                        </a:rPr>
                        <a:t>Convenio Marco para el Establecimiento de la Unión Aduanera Centroamericana</a:t>
                      </a:r>
                      <a:endParaRPr lang="es-GT" sz="1600" b="1" dirty="0">
                        <a:solidFill>
                          <a:schemeClr val="tx1"/>
                        </a:solidFill>
                      </a:endParaRP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lumMod val="20000"/>
                        <a:lumOff val="80000"/>
                      </a:schemeClr>
                    </a:solidFill>
                  </a:tcPr>
                </a:tc>
              </a:tr>
              <a:tr h="540000">
                <a:tc>
                  <a:txBody>
                    <a:bodyPr/>
                    <a:lstStyle/>
                    <a:p>
                      <a:pPr algn="r"/>
                      <a:r>
                        <a:rPr lang="es-GT" b="1" dirty="0" smtClean="0">
                          <a:solidFill>
                            <a:schemeClr val="accent2"/>
                          </a:solidFill>
                        </a:rPr>
                        <a:t>(12)</a:t>
                      </a:r>
                      <a:endParaRPr lang="es-GT" b="1" dirty="0">
                        <a:solidFill>
                          <a:schemeClr val="accent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r>
                        <a:rPr lang="es-GT" sz="1600" b="0" dirty="0" smtClean="0">
                          <a:solidFill>
                            <a:schemeClr val="tx1"/>
                          </a:solidFill>
                        </a:rPr>
                        <a:t>Convenio Marco para el Establecimiento de una Unión Aduanera entre los Territorios de la República de El Salvador y la República de Guatemala</a:t>
                      </a:r>
                      <a:endParaRPr lang="es-GT" sz="1600" b="0" dirty="0">
                        <a:solidFill>
                          <a:schemeClr val="tx1"/>
                        </a:solidFill>
                      </a:endParaRP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r h="540000">
                <a:tc>
                  <a:txBody>
                    <a:bodyPr/>
                    <a:lstStyle/>
                    <a:p>
                      <a:pPr algn="r"/>
                      <a:r>
                        <a:rPr lang="es-GT" b="1" dirty="0" smtClean="0">
                          <a:solidFill>
                            <a:schemeClr val="accent2"/>
                          </a:solidFill>
                        </a:rPr>
                        <a:t>(13)</a:t>
                      </a:r>
                      <a:endParaRPr lang="es-GT" b="1" dirty="0">
                        <a:solidFill>
                          <a:schemeClr val="accent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r>
                        <a:rPr lang="es-GT" sz="1600" b="0" dirty="0" smtClean="0">
                          <a:solidFill>
                            <a:schemeClr val="tx1"/>
                          </a:solidFill>
                        </a:rPr>
                        <a:t>Protocolo de Modificación al Convenio Marco para el Establecimiento de una Unión Aduanera entre los Territorios de la República de El Salvador y la República de Guatemala</a:t>
                      </a:r>
                      <a:endParaRPr lang="es-GT" sz="1600" b="0" dirty="0">
                        <a:solidFill>
                          <a:schemeClr val="tx1"/>
                        </a:solidFill>
                      </a:endParaRP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r h="540000">
                <a:tc>
                  <a:txBody>
                    <a:bodyPr/>
                    <a:lstStyle/>
                    <a:p>
                      <a:pPr algn="r"/>
                      <a:r>
                        <a:rPr lang="es-GT" b="1" dirty="0" smtClean="0">
                          <a:solidFill>
                            <a:schemeClr val="accent2"/>
                          </a:solidFill>
                        </a:rPr>
                        <a:t>(14)</a:t>
                      </a:r>
                      <a:endParaRPr lang="es-GT" b="1" dirty="0">
                        <a:solidFill>
                          <a:schemeClr val="accent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r>
                        <a:rPr lang="es-GT" sz="1600" b="0" dirty="0" smtClean="0">
                          <a:solidFill>
                            <a:schemeClr val="tx1"/>
                          </a:solidFill>
                        </a:rPr>
                        <a:t>Convenio Marco para el Establecimiento de una Unión Aduanera entre los Territorios de la República de Honduras y la República de Guatemala</a:t>
                      </a:r>
                      <a:endParaRPr lang="es-GT" sz="1600" b="0" dirty="0">
                        <a:solidFill>
                          <a:schemeClr val="tx1"/>
                        </a:solidFill>
                      </a:endParaRP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022820809"/>
              </p:ext>
            </p:extLst>
          </p:nvPr>
        </p:nvGraphicFramePr>
        <p:xfrm>
          <a:off x="119208" y="3440951"/>
          <a:ext cx="8890320" cy="1620000"/>
        </p:xfrm>
        <a:graphic>
          <a:graphicData uri="http://schemas.openxmlformats.org/drawingml/2006/table">
            <a:tbl>
              <a:tblPr firstRow="1" bandRow="1">
                <a:tableStyleId>{5C22544A-7EE6-4342-B048-85BDC9FD1C3A}</a:tableStyleId>
              </a:tblPr>
              <a:tblGrid>
                <a:gridCol w="862427"/>
                <a:gridCol w="8027893"/>
              </a:tblGrid>
              <a:tr h="540000">
                <a:tc>
                  <a:txBody>
                    <a:bodyPr/>
                    <a:lstStyle/>
                    <a:p>
                      <a:pPr algn="r"/>
                      <a:r>
                        <a:rPr lang="es-GT" b="1" dirty="0" smtClean="0">
                          <a:solidFill>
                            <a:schemeClr val="accent2"/>
                          </a:solidFill>
                        </a:rPr>
                        <a:t>(15)</a:t>
                      </a:r>
                      <a:endParaRPr lang="es-GT" b="1" dirty="0">
                        <a:solidFill>
                          <a:schemeClr val="accent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r>
                        <a:rPr lang="es-GT" sz="1600" b="0" dirty="0" smtClean="0">
                          <a:solidFill>
                            <a:schemeClr val="tx1"/>
                          </a:solidFill>
                        </a:rPr>
                        <a:t>Convención de las Naciones Unidas contra la Delincuencia Organizada Transnacional</a:t>
                      </a:r>
                      <a:endParaRPr lang="es-GT" sz="1600" b="0" dirty="0">
                        <a:solidFill>
                          <a:schemeClr val="tx1"/>
                        </a:solidFill>
                      </a:endParaRP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r>
              <a:tr h="540000">
                <a:tc>
                  <a:txBody>
                    <a:bodyPr/>
                    <a:lstStyle/>
                    <a:p>
                      <a:pPr algn="r"/>
                      <a:r>
                        <a:rPr lang="es-GT" b="1" dirty="0" smtClean="0">
                          <a:solidFill>
                            <a:schemeClr val="accent2"/>
                          </a:solidFill>
                        </a:rPr>
                        <a:t>(16)</a:t>
                      </a:r>
                      <a:endParaRPr lang="es-GT" b="1" dirty="0">
                        <a:solidFill>
                          <a:schemeClr val="accent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r>
                        <a:rPr lang="es-GT" sz="1600" b="0" dirty="0" smtClean="0">
                          <a:solidFill>
                            <a:schemeClr val="tx1"/>
                          </a:solidFill>
                        </a:rPr>
                        <a:t>Convención Interamericana contra la Corrupción</a:t>
                      </a:r>
                      <a:endParaRPr lang="es-GT" sz="1600" b="0" dirty="0">
                        <a:solidFill>
                          <a:schemeClr val="tx1"/>
                        </a:solidFill>
                      </a:endParaRP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r>
              <a:tr h="540000">
                <a:tc>
                  <a:txBody>
                    <a:bodyPr/>
                    <a:lstStyle/>
                    <a:p>
                      <a:pPr algn="r"/>
                      <a:r>
                        <a:rPr lang="es-GT" b="1" dirty="0" smtClean="0">
                          <a:solidFill>
                            <a:schemeClr val="accent2"/>
                          </a:solidFill>
                        </a:rPr>
                        <a:t>(17)</a:t>
                      </a:r>
                      <a:endParaRPr lang="es-GT" b="1" dirty="0">
                        <a:solidFill>
                          <a:schemeClr val="accent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r>
                        <a:rPr lang="es-GT" sz="1600" b="0" dirty="0" smtClean="0">
                          <a:solidFill>
                            <a:schemeClr val="tx1"/>
                          </a:solidFill>
                        </a:rPr>
                        <a:t>Convención de las Naciones Unidas contra la Corrupción</a:t>
                      </a:r>
                      <a:endParaRPr lang="es-GT" sz="1600" b="0" dirty="0">
                        <a:solidFill>
                          <a:schemeClr val="tx1"/>
                        </a:solidFill>
                      </a:endParaRP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561743119"/>
              </p:ext>
            </p:extLst>
          </p:nvPr>
        </p:nvGraphicFramePr>
        <p:xfrm>
          <a:off x="119208" y="5068038"/>
          <a:ext cx="8890320" cy="1620000"/>
        </p:xfrm>
        <a:graphic>
          <a:graphicData uri="http://schemas.openxmlformats.org/drawingml/2006/table">
            <a:tbl>
              <a:tblPr firstRow="1" bandRow="1">
                <a:tableStyleId>{5C22544A-7EE6-4342-B048-85BDC9FD1C3A}</a:tableStyleId>
              </a:tblPr>
              <a:tblGrid>
                <a:gridCol w="862427"/>
                <a:gridCol w="8027893"/>
              </a:tblGrid>
              <a:tr h="540000">
                <a:tc>
                  <a:txBody>
                    <a:bodyPr/>
                    <a:lstStyle/>
                    <a:p>
                      <a:pPr algn="r"/>
                      <a:r>
                        <a:rPr lang="es-GT" b="1" dirty="0" smtClean="0">
                          <a:solidFill>
                            <a:schemeClr val="accent2"/>
                          </a:solidFill>
                        </a:rPr>
                        <a:t>(18)</a:t>
                      </a:r>
                      <a:endParaRPr lang="es-GT" b="1" dirty="0">
                        <a:solidFill>
                          <a:schemeClr val="accent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r>
                        <a:rPr lang="es-GT" sz="1600" b="0" dirty="0" smtClean="0">
                          <a:solidFill>
                            <a:schemeClr val="tx1"/>
                          </a:solidFill>
                        </a:rPr>
                        <a:t>Tratado de Libre Comercio entre EE.UU., Centroamérica y República Dominicana (CAFTA-DR)</a:t>
                      </a:r>
                      <a:endParaRPr lang="es-GT" sz="1600" b="0" dirty="0">
                        <a:solidFill>
                          <a:schemeClr val="tx1"/>
                        </a:solidFill>
                      </a:endParaRP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20000"/>
                        <a:lumOff val="80000"/>
                      </a:schemeClr>
                    </a:solidFill>
                  </a:tcPr>
                </a:tc>
              </a:tr>
              <a:tr h="540000">
                <a:tc>
                  <a:txBody>
                    <a:bodyPr/>
                    <a:lstStyle/>
                    <a:p>
                      <a:pPr algn="r"/>
                      <a:r>
                        <a:rPr lang="es-GT" b="1" dirty="0" smtClean="0">
                          <a:solidFill>
                            <a:schemeClr val="accent2"/>
                          </a:solidFill>
                        </a:rPr>
                        <a:t>(19)</a:t>
                      </a:r>
                      <a:endParaRPr lang="es-GT" b="1" dirty="0">
                        <a:solidFill>
                          <a:schemeClr val="accent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GT" sz="1600" b="0" dirty="0" smtClean="0">
                          <a:solidFill>
                            <a:schemeClr val="tx1"/>
                          </a:solidFill>
                        </a:rPr>
                        <a:t>Acuerdo de Asociación entre Centroamérica y la Unión Europea</a:t>
                      </a: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20000"/>
                        <a:lumOff val="80000"/>
                      </a:schemeClr>
                    </a:solidFill>
                  </a:tcPr>
                </a:tc>
              </a:tr>
              <a:tr h="540000">
                <a:tc>
                  <a:txBody>
                    <a:bodyPr/>
                    <a:lstStyle/>
                    <a:p>
                      <a:pPr algn="r"/>
                      <a:r>
                        <a:rPr lang="es-GT" b="1" dirty="0" smtClean="0">
                          <a:solidFill>
                            <a:schemeClr val="accent2"/>
                          </a:solidFill>
                        </a:rPr>
                        <a:t>(20)</a:t>
                      </a:r>
                      <a:endParaRPr lang="es-GT" b="1" dirty="0">
                        <a:solidFill>
                          <a:schemeClr val="accent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GT" sz="1600" b="0" dirty="0" smtClean="0">
                          <a:solidFill>
                            <a:schemeClr val="tx1"/>
                          </a:solidFill>
                        </a:rPr>
                        <a:t>Tratado Marco de Seguridad Democrática en Centroamérica</a:t>
                      </a:r>
                      <a:endParaRPr lang="es-GT" sz="1600" b="0" dirty="0">
                        <a:solidFill>
                          <a:schemeClr val="tx1"/>
                        </a:solidFill>
                      </a:endParaRP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20000"/>
                        <a:lumOff val="80000"/>
                      </a:schemeClr>
                    </a:solidFill>
                  </a:tcPr>
                </a:tc>
              </a:tr>
            </a:tbl>
          </a:graphicData>
        </a:graphic>
      </p:graphicFrame>
    </p:spTree>
    <p:extLst>
      <p:ext uri="{BB962C8B-B14F-4D97-AF65-F5344CB8AC3E}">
        <p14:creationId xmlns:p14="http://schemas.microsoft.com/office/powerpoint/2010/main" val="2388071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484925" y="272247"/>
            <a:ext cx="510446" cy="728892"/>
          </a:xfrm>
          <a:prstGeom prst="roundRect">
            <a:avLst>
              <a:gd name="adj" fmla="val 28907"/>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3" name="Elipse 2"/>
          <p:cNvSpPr/>
          <p:nvPr/>
        </p:nvSpPr>
        <p:spPr>
          <a:xfrm>
            <a:off x="119208" y="133222"/>
            <a:ext cx="720000" cy="720000"/>
          </a:xfrm>
          <a:prstGeom prst="ellipse">
            <a:avLst/>
          </a:prstGeom>
          <a:solidFill>
            <a:srgbClr val="316CA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4000" dirty="0" smtClean="0">
                <a:sym typeface="Wingdings" panose="05000000000000000000" pitchFamily="2" charset="2"/>
              </a:rPr>
              <a:t></a:t>
            </a:r>
            <a:endParaRPr lang="es-GT" sz="4000" dirty="0"/>
          </a:p>
        </p:txBody>
      </p:sp>
      <p:sp>
        <p:nvSpPr>
          <p:cNvPr id="4" name="Rectángulo redondeado 3"/>
          <p:cNvSpPr/>
          <p:nvPr/>
        </p:nvSpPr>
        <p:spPr>
          <a:xfrm>
            <a:off x="1037783" y="275066"/>
            <a:ext cx="108000" cy="720000"/>
          </a:xfrm>
          <a:prstGeom prst="roundRect">
            <a:avLst>
              <a:gd name="adj" fmla="val 28907"/>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5" name="Rectángulo redondeado 4"/>
          <p:cNvSpPr/>
          <p:nvPr/>
        </p:nvSpPr>
        <p:spPr>
          <a:xfrm>
            <a:off x="1188195" y="279809"/>
            <a:ext cx="7821333" cy="721330"/>
          </a:xfrm>
          <a:prstGeom prst="roundRect">
            <a:avLst>
              <a:gd name="adj" fmla="val 12663"/>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600" b="1" dirty="0" smtClean="0">
                <a:latin typeface="Arial Rounded MT Bold" panose="020F0704030504030204" pitchFamily="34" charset="0"/>
              </a:rPr>
              <a:t>EL VALOR DEL COMERCIO ILÍCITO</a:t>
            </a:r>
            <a:endParaRPr lang="es-GT" sz="2600" b="1" dirty="0">
              <a:latin typeface="Arial Rounded MT Bold" panose="020F0704030504030204" pitchFamily="34" charset="0"/>
            </a:endParaRPr>
          </a:p>
        </p:txBody>
      </p:sp>
      <p:sp>
        <p:nvSpPr>
          <p:cNvPr id="7" name="2 CuadroTexto"/>
          <p:cNvSpPr txBox="1"/>
          <p:nvPr/>
        </p:nvSpPr>
        <p:spPr>
          <a:xfrm>
            <a:off x="119208" y="1274634"/>
            <a:ext cx="8890320" cy="4154984"/>
          </a:xfrm>
          <a:prstGeom prst="rect">
            <a:avLst/>
          </a:prstGeom>
          <a:noFill/>
        </p:spPr>
        <p:txBody>
          <a:bodyPr wrap="square" rtlCol="0">
            <a:spAutoFit/>
          </a:bodyPr>
          <a:lstStyle/>
          <a:p>
            <a:pPr marL="269875" indent="-269875" algn="just">
              <a:buClr>
                <a:schemeClr val="accent2"/>
              </a:buClr>
              <a:buFont typeface="Wingdings 3" pitchFamily="18" charset="2"/>
              <a:buChar char=""/>
            </a:pPr>
            <a:r>
              <a:rPr lang="es-GT" sz="2400" b="1" dirty="0" smtClean="0"/>
              <a:t>Durante los meses que duró la investigación, pudo constatarse que se partió de una </a:t>
            </a:r>
            <a:r>
              <a:rPr lang="es-GT" sz="2400" b="1" dirty="0" smtClean="0">
                <a:solidFill>
                  <a:srgbClr val="0070C0"/>
                </a:solidFill>
              </a:rPr>
              <a:t>premisa equivocada</a:t>
            </a:r>
            <a:r>
              <a:rPr lang="es-GT" sz="2400" b="1" dirty="0" smtClean="0"/>
              <a:t>, porque la disponibilidad de la información difiere de un país a otro, así como su calidad y desagregación. Esta situación debilitó la posibilidad de alcanzar los objetivos del trabajo. </a:t>
            </a:r>
          </a:p>
          <a:p>
            <a:pPr marL="269875" indent="-269875" algn="just">
              <a:buClr>
                <a:schemeClr val="accent2"/>
              </a:buClr>
              <a:buFont typeface="Wingdings 3" pitchFamily="18" charset="2"/>
              <a:buChar char=""/>
            </a:pPr>
            <a:endParaRPr lang="es-GT" sz="2400" b="1" dirty="0"/>
          </a:p>
          <a:p>
            <a:pPr marL="269875" indent="-269875" algn="just">
              <a:buClr>
                <a:schemeClr val="accent2"/>
              </a:buClr>
              <a:buFont typeface="Wingdings 3" pitchFamily="18" charset="2"/>
              <a:buChar char=""/>
            </a:pPr>
            <a:r>
              <a:rPr lang="es-GT" sz="2400" b="1" dirty="0" smtClean="0"/>
              <a:t>Adicionalmente, y a pesar del reconocimiento de autoridades públicas y de gremios empresariales sobre el problema que el comercio ilícito representa para los países y las economías, no se logró obtener la cooperación suficiente para acceder a la información solicitada de manera oportuna.</a:t>
            </a:r>
            <a:endParaRPr lang="es-GT" sz="2400" b="1" dirty="0"/>
          </a:p>
        </p:txBody>
      </p:sp>
    </p:spTree>
    <p:extLst>
      <p:ext uri="{BB962C8B-B14F-4D97-AF65-F5344CB8AC3E}">
        <p14:creationId xmlns:p14="http://schemas.microsoft.com/office/powerpoint/2010/main" val="1716090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484925" y="272247"/>
            <a:ext cx="510446" cy="728892"/>
          </a:xfrm>
          <a:prstGeom prst="roundRect">
            <a:avLst>
              <a:gd name="adj" fmla="val 28907"/>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3" name="Elipse 2"/>
          <p:cNvSpPr/>
          <p:nvPr/>
        </p:nvSpPr>
        <p:spPr>
          <a:xfrm>
            <a:off x="119208" y="133222"/>
            <a:ext cx="720000" cy="720000"/>
          </a:xfrm>
          <a:prstGeom prst="ellipse">
            <a:avLst/>
          </a:prstGeom>
          <a:solidFill>
            <a:srgbClr val="316CA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4000" dirty="0" smtClean="0">
                <a:sym typeface="Wingdings" panose="05000000000000000000" pitchFamily="2" charset="2"/>
              </a:rPr>
              <a:t></a:t>
            </a:r>
            <a:endParaRPr lang="es-GT" sz="4000" dirty="0"/>
          </a:p>
        </p:txBody>
      </p:sp>
      <p:sp>
        <p:nvSpPr>
          <p:cNvPr id="4" name="Rectángulo redondeado 3"/>
          <p:cNvSpPr/>
          <p:nvPr/>
        </p:nvSpPr>
        <p:spPr>
          <a:xfrm>
            <a:off x="1037783" y="275066"/>
            <a:ext cx="108000" cy="720000"/>
          </a:xfrm>
          <a:prstGeom prst="roundRect">
            <a:avLst>
              <a:gd name="adj" fmla="val 28907"/>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5" name="Rectángulo redondeado 4"/>
          <p:cNvSpPr/>
          <p:nvPr/>
        </p:nvSpPr>
        <p:spPr>
          <a:xfrm>
            <a:off x="1188195" y="279809"/>
            <a:ext cx="7821333" cy="721330"/>
          </a:xfrm>
          <a:prstGeom prst="roundRect">
            <a:avLst>
              <a:gd name="adj" fmla="val 12663"/>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600" b="1" dirty="0" smtClean="0">
                <a:latin typeface="Arial Rounded MT Bold" panose="020F0704030504030204" pitchFamily="34" charset="0"/>
              </a:rPr>
              <a:t>¿CUÁLES FUERON LOS RESULTADOS?</a:t>
            </a:r>
            <a:endParaRPr lang="es-GT" sz="2600" b="1" dirty="0">
              <a:latin typeface="Arial Rounded MT Bold" panose="020F0704030504030204" pitchFamily="34" charset="0"/>
            </a:endParaRPr>
          </a:p>
        </p:txBody>
      </p:sp>
      <p:sp>
        <p:nvSpPr>
          <p:cNvPr id="7" name="2 CuadroTexto"/>
          <p:cNvSpPr txBox="1"/>
          <p:nvPr/>
        </p:nvSpPr>
        <p:spPr>
          <a:xfrm>
            <a:off x="119208" y="1193952"/>
            <a:ext cx="8890320" cy="923330"/>
          </a:xfrm>
          <a:prstGeom prst="rect">
            <a:avLst/>
          </a:prstGeom>
          <a:noFill/>
        </p:spPr>
        <p:txBody>
          <a:bodyPr wrap="square" rtlCol="0">
            <a:spAutoFit/>
          </a:bodyPr>
          <a:lstStyle/>
          <a:p>
            <a:pPr marL="269875" indent="-269875" algn="just">
              <a:buClr>
                <a:schemeClr val="accent2"/>
              </a:buClr>
              <a:buFont typeface="Wingdings 3" pitchFamily="18" charset="2"/>
              <a:buChar char=""/>
            </a:pPr>
            <a:r>
              <a:rPr lang="es-GT" b="1" dirty="0" smtClean="0"/>
              <a:t>Tal como se señaló anteriormente, los resultados del trabajo son insatisfactorios, ya sea por inconsistencia o inexistencia de la información estadística o por una escasa colaboración de las autoridades o gremios involucrados.</a:t>
            </a:r>
            <a:endParaRPr lang="es-GT" b="1" dirty="0"/>
          </a:p>
        </p:txBody>
      </p:sp>
      <p:pic>
        <p:nvPicPr>
          <p:cNvPr id="6" name="Imagen 5"/>
          <p:cNvPicPr>
            <a:picLocks noChangeAspect="1"/>
          </p:cNvPicPr>
          <p:nvPr/>
        </p:nvPicPr>
        <p:blipFill rotWithShape="1">
          <a:blip r:embed="rId2"/>
          <a:srcRect l="14448" t="12684" r="14550" b="13971"/>
          <a:stretch/>
        </p:blipFill>
        <p:spPr>
          <a:xfrm>
            <a:off x="637372" y="2171070"/>
            <a:ext cx="7853991" cy="4561489"/>
          </a:xfrm>
          <a:prstGeom prst="rect">
            <a:avLst/>
          </a:prstGeom>
        </p:spPr>
      </p:pic>
    </p:spTree>
    <p:extLst>
      <p:ext uri="{BB962C8B-B14F-4D97-AF65-F5344CB8AC3E}">
        <p14:creationId xmlns:p14="http://schemas.microsoft.com/office/powerpoint/2010/main" val="39425483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a:srcRect l="15999" t="11213" r="16410" b="5514"/>
          <a:stretch/>
        </p:blipFill>
        <p:spPr>
          <a:xfrm>
            <a:off x="179" y="0"/>
            <a:ext cx="9143821" cy="6333565"/>
          </a:xfrm>
          <a:prstGeom prst="rect">
            <a:avLst/>
          </a:prstGeom>
        </p:spPr>
      </p:pic>
      <p:sp>
        <p:nvSpPr>
          <p:cNvPr id="10" name="CuadroTexto 9"/>
          <p:cNvSpPr txBox="1"/>
          <p:nvPr/>
        </p:nvSpPr>
        <p:spPr>
          <a:xfrm>
            <a:off x="364948" y="6427694"/>
            <a:ext cx="8671476" cy="338554"/>
          </a:xfrm>
          <a:prstGeom prst="rect">
            <a:avLst/>
          </a:prstGeom>
          <a:noFill/>
        </p:spPr>
        <p:txBody>
          <a:bodyPr wrap="none" rtlCol="0">
            <a:spAutoFit/>
          </a:bodyPr>
          <a:lstStyle/>
          <a:p>
            <a:pPr algn="r"/>
            <a:r>
              <a:rPr lang="es-GT" sz="1600" b="1" dirty="0" smtClean="0">
                <a:solidFill>
                  <a:schemeClr val="accent2"/>
                </a:solidFill>
                <a:latin typeface="Calibri" panose="020F0502020204030204" pitchFamily="34" charset="0"/>
              </a:rPr>
              <a:t>•</a:t>
            </a:r>
            <a:r>
              <a:rPr lang="es-GT" sz="1600" b="1" dirty="0" smtClean="0">
                <a:solidFill>
                  <a:srgbClr val="0070C0"/>
                </a:solidFill>
                <a:latin typeface="Calibri" panose="020F0502020204030204" pitchFamily="34" charset="0"/>
              </a:rPr>
              <a:t> </a:t>
            </a:r>
            <a:r>
              <a:rPr lang="es-GT" sz="1600" b="1" dirty="0" smtClean="0">
                <a:solidFill>
                  <a:srgbClr val="0070C0"/>
                </a:solidFill>
              </a:rPr>
              <a:t>Características de la gestión aduanera en los principales cruces fronterizos </a:t>
            </a:r>
            <a:r>
              <a:rPr lang="es-GT" sz="1600" b="1" dirty="0" smtClean="0"/>
              <a:t>(Guerrero y Abad, 2013)</a:t>
            </a:r>
            <a:endParaRPr lang="es-GT" sz="1600" b="1" dirty="0"/>
          </a:p>
        </p:txBody>
      </p:sp>
    </p:spTree>
    <p:extLst>
      <p:ext uri="{BB962C8B-B14F-4D97-AF65-F5344CB8AC3E}">
        <p14:creationId xmlns:p14="http://schemas.microsoft.com/office/powerpoint/2010/main" val="2173613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4964" t="15441" r="15274" b="15258"/>
          <a:stretch/>
        </p:blipFill>
        <p:spPr>
          <a:xfrm>
            <a:off x="40341" y="1183340"/>
            <a:ext cx="9076765" cy="5069543"/>
          </a:xfrm>
          <a:prstGeom prst="rect">
            <a:avLst/>
          </a:prstGeom>
        </p:spPr>
      </p:pic>
      <p:sp>
        <p:nvSpPr>
          <p:cNvPr id="3" name="Rectángulo redondeado 2"/>
          <p:cNvSpPr/>
          <p:nvPr/>
        </p:nvSpPr>
        <p:spPr>
          <a:xfrm>
            <a:off x="484925" y="272247"/>
            <a:ext cx="510446" cy="728892"/>
          </a:xfrm>
          <a:prstGeom prst="roundRect">
            <a:avLst>
              <a:gd name="adj" fmla="val 28907"/>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 name="Elipse 3"/>
          <p:cNvSpPr/>
          <p:nvPr/>
        </p:nvSpPr>
        <p:spPr>
          <a:xfrm>
            <a:off x="119208" y="133222"/>
            <a:ext cx="720000" cy="720000"/>
          </a:xfrm>
          <a:prstGeom prst="ellipse">
            <a:avLst/>
          </a:prstGeom>
          <a:solidFill>
            <a:srgbClr val="316CA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4000" dirty="0" smtClean="0">
                <a:sym typeface="Wingdings" panose="05000000000000000000" pitchFamily="2" charset="2"/>
              </a:rPr>
              <a:t></a:t>
            </a:r>
            <a:endParaRPr lang="es-GT" sz="4000" dirty="0"/>
          </a:p>
        </p:txBody>
      </p:sp>
      <p:sp>
        <p:nvSpPr>
          <p:cNvPr id="5" name="Rectángulo redondeado 4"/>
          <p:cNvSpPr/>
          <p:nvPr/>
        </p:nvSpPr>
        <p:spPr>
          <a:xfrm>
            <a:off x="1037783" y="275066"/>
            <a:ext cx="108000" cy="720000"/>
          </a:xfrm>
          <a:prstGeom prst="roundRect">
            <a:avLst>
              <a:gd name="adj" fmla="val 28907"/>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Rectángulo redondeado 5"/>
          <p:cNvSpPr/>
          <p:nvPr/>
        </p:nvSpPr>
        <p:spPr>
          <a:xfrm>
            <a:off x="1188195" y="279809"/>
            <a:ext cx="7821333" cy="721330"/>
          </a:xfrm>
          <a:prstGeom prst="roundRect">
            <a:avLst>
              <a:gd name="adj" fmla="val 12663"/>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600" b="1" dirty="0" smtClean="0">
                <a:latin typeface="Arial Rounded MT Bold" panose="020F0704030504030204" pitchFamily="34" charset="0"/>
              </a:rPr>
              <a:t>¿Qué experiencias de éxito se han logrado?</a:t>
            </a:r>
            <a:endParaRPr lang="es-GT" sz="2600" b="1" dirty="0">
              <a:latin typeface="Arial Rounded MT Bold" panose="020F0704030504030204" pitchFamily="34" charset="0"/>
            </a:endParaRPr>
          </a:p>
        </p:txBody>
      </p:sp>
      <p:sp>
        <p:nvSpPr>
          <p:cNvPr id="7" name="CuadroTexto 6"/>
          <p:cNvSpPr txBox="1"/>
          <p:nvPr/>
        </p:nvSpPr>
        <p:spPr>
          <a:xfrm>
            <a:off x="3671048" y="6373906"/>
            <a:ext cx="5351530" cy="369332"/>
          </a:xfrm>
          <a:prstGeom prst="rect">
            <a:avLst/>
          </a:prstGeom>
          <a:noFill/>
        </p:spPr>
        <p:txBody>
          <a:bodyPr wrap="none" rtlCol="0">
            <a:spAutoFit/>
          </a:bodyPr>
          <a:lstStyle/>
          <a:p>
            <a:pPr algn="r"/>
            <a:r>
              <a:rPr lang="es-GT" b="1" dirty="0" smtClean="0"/>
              <a:t>Fuente: </a:t>
            </a:r>
            <a:r>
              <a:rPr lang="es-GT" dirty="0" smtClean="0"/>
              <a:t>Benavides, J., </a:t>
            </a:r>
            <a:r>
              <a:rPr lang="es-GT" dirty="0" err="1" smtClean="0"/>
              <a:t>Gutowski</a:t>
            </a:r>
            <a:r>
              <a:rPr lang="es-GT" dirty="0" smtClean="0"/>
              <a:t>, M., &amp; Rayo, M. (2013)</a:t>
            </a:r>
            <a:endParaRPr lang="es-GT" dirty="0"/>
          </a:p>
        </p:txBody>
      </p:sp>
    </p:spTree>
    <p:extLst>
      <p:ext uri="{BB962C8B-B14F-4D97-AF65-F5344CB8AC3E}">
        <p14:creationId xmlns:p14="http://schemas.microsoft.com/office/powerpoint/2010/main" val="1078873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484925" y="272247"/>
            <a:ext cx="510446" cy="728892"/>
          </a:xfrm>
          <a:prstGeom prst="roundRect">
            <a:avLst>
              <a:gd name="adj" fmla="val 28907"/>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 name="Elipse 3"/>
          <p:cNvSpPr/>
          <p:nvPr/>
        </p:nvSpPr>
        <p:spPr>
          <a:xfrm>
            <a:off x="119208" y="133222"/>
            <a:ext cx="720000" cy="720000"/>
          </a:xfrm>
          <a:prstGeom prst="ellipse">
            <a:avLst/>
          </a:prstGeom>
          <a:solidFill>
            <a:srgbClr val="316CA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4000" dirty="0" smtClean="0">
                <a:sym typeface="Wingdings" panose="05000000000000000000" pitchFamily="2" charset="2"/>
              </a:rPr>
              <a:t></a:t>
            </a:r>
            <a:endParaRPr lang="es-GT" sz="4000" dirty="0"/>
          </a:p>
        </p:txBody>
      </p:sp>
      <p:sp>
        <p:nvSpPr>
          <p:cNvPr id="5" name="Rectángulo redondeado 4"/>
          <p:cNvSpPr/>
          <p:nvPr/>
        </p:nvSpPr>
        <p:spPr>
          <a:xfrm>
            <a:off x="1037783" y="275066"/>
            <a:ext cx="108000" cy="720000"/>
          </a:xfrm>
          <a:prstGeom prst="roundRect">
            <a:avLst>
              <a:gd name="adj" fmla="val 28907"/>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Rectángulo redondeado 5"/>
          <p:cNvSpPr/>
          <p:nvPr/>
        </p:nvSpPr>
        <p:spPr>
          <a:xfrm>
            <a:off x="1188195" y="279809"/>
            <a:ext cx="7821333" cy="721330"/>
          </a:xfrm>
          <a:prstGeom prst="roundRect">
            <a:avLst>
              <a:gd name="adj" fmla="val 12663"/>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600" b="1" dirty="0" smtClean="0">
                <a:latin typeface="Arial Rounded MT Bold" panose="020F0704030504030204" pitchFamily="34" charset="0"/>
              </a:rPr>
              <a:t>¿Qué experiencias de éxito se han logrado?</a:t>
            </a:r>
            <a:endParaRPr lang="es-GT" sz="2600" b="1" dirty="0">
              <a:latin typeface="Arial Rounded MT Bold" panose="020F0704030504030204" pitchFamily="34" charset="0"/>
            </a:endParaRPr>
          </a:p>
        </p:txBody>
      </p:sp>
      <p:pic>
        <p:nvPicPr>
          <p:cNvPr id="7" name="Imagen 6"/>
          <p:cNvPicPr>
            <a:picLocks noChangeAspect="1"/>
          </p:cNvPicPr>
          <p:nvPr/>
        </p:nvPicPr>
        <p:blipFill rotWithShape="1">
          <a:blip r:embed="rId2"/>
          <a:srcRect l="18376" t="19485" r="18477" b="15257"/>
          <a:stretch/>
        </p:blipFill>
        <p:spPr>
          <a:xfrm>
            <a:off x="132258" y="1126717"/>
            <a:ext cx="8890320" cy="5165407"/>
          </a:xfrm>
          <a:prstGeom prst="rect">
            <a:avLst/>
          </a:prstGeom>
        </p:spPr>
      </p:pic>
      <p:sp>
        <p:nvSpPr>
          <p:cNvPr id="8" name="CuadroTexto 7"/>
          <p:cNvSpPr txBox="1"/>
          <p:nvPr/>
        </p:nvSpPr>
        <p:spPr>
          <a:xfrm>
            <a:off x="4419459" y="6373906"/>
            <a:ext cx="4603119" cy="369332"/>
          </a:xfrm>
          <a:prstGeom prst="rect">
            <a:avLst/>
          </a:prstGeom>
          <a:noFill/>
        </p:spPr>
        <p:txBody>
          <a:bodyPr wrap="none" rtlCol="0">
            <a:spAutoFit/>
          </a:bodyPr>
          <a:lstStyle/>
          <a:p>
            <a:pPr algn="r"/>
            <a:r>
              <a:rPr lang="es-GT" b="1" dirty="0" smtClean="0"/>
              <a:t>Fuente: </a:t>
            </a:r>
            <a:r>
              <a:rPr lang="es-GT" dirty="0" err="1" smtClean="0"/>
              <a:t>Coyoy</a:t>
            </a:r>
            <a:r>
              <a:rPr lang="es-GT" dirty="0" smtClean="0"/>
              <a:t>, E., García, C., &amp; Rayo, M. (2014)</a:t>
            </a:r>
            <a:endParaRPr lang="es-GT" dirty="0"/>
          </a:p>
        </p:txBody>
      </p:sp>
    </p:spTree>
    <p:extLst>
      <p:ext uri="{BB962C8B-B14F-4D97-AF65-F5344CB8AC3E}">
        <p14:creationId xmlns:p14="http://schemas.microsoft.com/office/powerpoint/2010/main" val="3150435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484925" y="272247"/>
            <a:ext cx="510446" cy="728892"/>
          </a:xfrm>
          <a:prstGeom prst="roundRect">
            <a:avLst>
              <a:gd name="adj" fmla="val 28907"/>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 name="Elipse 3"/>
          <p:cNvSpPr/>
          <p:nvPr/>
        </p:nvSpPr>
        <p:spPr>
          <a:xfrm>
            <a:off x="119208" y="133222"/>
            <a:ext cx="720000" cy="720000"/>
          </a:xfrm>
          <a:prstGeom prst="ellipse">
            <a:avLst/>
          </a:prstGeom>
          <a:solidFill>
            <a:srgbClr val="316CA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4000" dirty="0" smtClean="0">
                <a:sym typeface="Wingdings" panose="05000000000000000000" pitchFamily="2" charset="2"/>
              </a:rPr>
              <a:t></a:t>
            </a:r>
            <a:endParaRPr lang="es-GT" sz="4000" dirty="0"/>
          </a:p>
        </p:txBody>
      </p:sp>
      <p:sp>
        <p:nvSpPr>
          <p:cNvPr id="5" name="Rectángulo redondeado 4"/>
          <p:cNvSpPr/>
          <p:nvPr/>
        </p:nvSpPr>
        <p:spPr>
          <a:xfrm>
            <a:off x="1037783" y="275066"/>
            <a:ext cx="108000" cy="720000"/>
          </a:xfrm>
          <a:prstGeom prst="roundRect">
            <a:avLst>
              <a:gd name="adj" fmla="val 28907"/>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Rectángulo redondeado 5"/>
          <p:cNvSpPr/>
          <p:nvPr/>
        </p:nvSpPr>
        <p:spPr>
          <a:xfrm>
            <a:off x="1188195" y="279809"/>
            <a:ext cx="7821333" cy="721330"/>
          </a:xfrm>
          <a:prstGeom prst="roundRect">
            <a:avLst>
              <a:gd name="adj" fmla="val 12663"/>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600" b="1" dirty="0" smtClean="0">
                <a:latin typeface="Arial Rounded MT Bold" panose="020F0704030504030204" pitchFamily="34" charset="0"/>
              </a:rPr>
              <a:t>¿Qué experiencias de éxito se han logrado?</a:t>
            </a:r>
            <a:endParaRPr lang="es-GT" sz="2600" b="1" dirty="0">
              <a:latin typeface="Arial Rounded MT Bold" panose="020F0704030504030204" pitchFamily="34" charset="0"/>
            </a:endParaRPr>
          </a:p>
        </p:txBody>
      </p:sp>
      <p:pic>
        <p:nvPicPr>
          <p:cNvPr id="2" name="Imagen 1"/>
          <p:cNvPicPr>
            <a:picLocks noChangeAspect="1"/>
          </p:cNvPicPr>
          <p:nvPr/>
        </p:nvPicPr>
        <p:blipFill rotWithShape="1">
          <a:blip r:embed="rId2"/>
          <a:srcRect l="14550" t="13418" r="9925" b="7722"/>
          <a:stretch/>
        </p:blipFill>
        <p:spPr>
          <a:xfrm>
            <a:off x="310114" y="1140878"/>
            <a:ext cx="8524604" cy="5004430"/>
          </a:xfrm>
          <a:prstGeom prst="rect">
            <a:avLst/>
          </a:prstGeom>
        </p:spPr>
      </p:pic>
      <p:sp>
        <p:nvSpPr>
          <p:cNvPr id="9" name="CuadroTexto 8"/>
          <p:cNvSpPr txBox="1"/>
          <p:nvPr/>
        </p:nvSpPr>
        <p:spPr>
          <a:xfrm>
            <a:off x="208690" y="6373907"/>
            <a:ext cx="8813888" cy="369332"/>
          </a:xfrm>
          <a:prstGeom prst="rect">
            <a:avLst/>
          </a:prstGeom>
          <a:noFill/>
        </p:spPr>
        <p:txBody>
          <a:bodyPr wrap="none" rtlCol="0">
            <a:spAutoFit/>
          </a:bodyPr>
          <a:lstStyle/>
          <a:p>
            <a:pPr algn="r"/>
            <a:r>
              <a:rPr lang="es-GT" b="1" dirty="0" smtClean="0"/>
              <a:t>Fuente: </a:t>
            </a:r>
            <a:r>
              <a:rPr lang="es-GT" b="1" dirty="0" smtClean="0">
                <a:solidFill>
                  <a:srgbClr val="0070C0"/>
                </a:solidFill>
              </a:rPr>
              <a:t>Participación de alcohol ilegal en América Latina </a:t>
            </a:r>
            <a:r>
              <a:rPr lang="es-GT" dirty="0" smtClean="0"/>
              <a:t>(</a:t>
            </a:r>
            <a:r>
              <a:rPr lang="es-GT" dirty="0" err="1" smtClean="0"/>
              <a:t>Euromonitor</a:t>
            </a:r>
            <a:r>
              <a:rPr lang="es-GT" dirty="0" smtClean="0"/>
              <a:t> Internacional, 2010)</a:t>
            </a:r>
            <a:endParaRPr lang="es-GT" dirty="0"/>
          </a:p>
        </p:txBody>
      </p:sp>
    </p:spTree>
    <p:extLst>
      <p:ext uri="{BB962C8B-B14F-4D97-AF65-F5344CB8AC3E}">
        <p14:creationId xmlns:p14="http://schemas.microsoft.com/office/powerpoint/2010/main" val="19697595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484925" y="272247"/>
            <a:ext cx="510446" cy="728892"/>
          </a:xfrm>
          <a:prstGeom prst="roundRect">
            <a:avLst>
              <a:gd name="adj" fmla="val 28907"/>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 name="Elipse 3"/>
          <p:cNvSpPr/>
          <p:nvPr/>
        </p:nvSpPr>
        <p:spPr>
          <a:xfrm>
            <a:off x="119208" y="133222"/>
            <a:ext cx="720000" cy="720000"/>
          </a:xfrm>
          <a:prstGeom prst="ellipse">
            <a:avLst/>
          </a:prstGeom>
          <a:solidFill>
            <a:srgbClr val="316CA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4000" dirty="0" smtClean="0">
                <a:sym typeface="Wingdings" panose="05000000000000000000" pitchFamily="2" charset="2"/>
              </a:rPr>
              <a:t></a:t>
            </a:r>
            <a:endParaRPr lang="es-GT" sz="4000" dirty="0"/>
          </a:p>
        </p:txBody>
      </p:sp>
      <p:sp>
        <p:nvSpPr>
          <p:cNvPr id="5" name="Rectángulo redondeado 4"/>
          <p:cNvSpPr/>
          <p:nvPr/>
        </p:nvSpPr>
        <p:spPr>
          <a:xfrm>
            <a:off x="1037783" y="275066"/>
            <a:ext cx="108000" cy="720000"/>
          </a:xfrm>
          <a:prstGeom prst="roundRect">
            <a:avLst>
              <a:gd name="adj" fmla="val 28907"/>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Rectángulo redondeado 5"/>
          <p:cNvSpPr/>
          <p:nvPr/>
        </p:nvSpPr>
        <p:spPr>
          <a:xfrm>
            <a:off x="1188195" y="279809"/>
            <a:ext cx="7821333" cy="721330"/>
          </a:xfrm>
          <a:prstGeom prst="roundRect">
            <a:avLst>
              <a:gd name="adj" fmla="val 12663"/>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600" b="1" dirty="0" smtClean="0">
                <a:latin typeface="Arial Rounded MT Bold" panose="020F0704030504030204" pitchFamily="34" charset="0"/>
              </a:rPr>
              <a:t>¿Qué experiencias de éxito se han logrado?</a:t>
            </a:r>
            <a:endParaRPr lang="es-GT" sz="2600" b="1" dirty="0">
              <a:latin typeface="Arial Rounded MT Bold" panose="020F0704030504030204" pitchFamily="34" charset="0"/>
            </a:endParaRPr>
          </a:p>
        </p:txBody>
      </p:sp>
      <p:sp>
        <p:nvSpPr>
          <p:cNvPr id="8" name="2 CuadroTexto"/>
          <p:cNvSpPr txBox="1"/>
          <p:nvPr/>
        </p:nvSpPr>
        <p:spPr>
          <a:xfrm>
            <a:off x="119208" y="1193952"/>
            <a:ext cx="8890320" cy="923330"/>
          </a:xfrm>
          <a:prstGeom prst="rect">
            <a:avLst/>
          </a:prstGeom>
          <a:noFill/>
        </p:spPr>
        <p:txBody>
          <a:bodyPr wrap="square" rtlCol="0">
            <a:spAutoFit/>
          </a:bodyPr>
          <a:lstStyle/>
          <a:p>
            <a:pPr marL="269875" indent="-269875" algn="just">
              <a:buClr>
                <a:schemeClr val="accent2"/>
              </a:buClr>
              <a:buFont typeface="Wingdings 3" pitchFamily="18" charset="2"/>
              <a:buChar char=""/>
            </a:pPr>
            <a:r>
              <a:rPr lang="es-GT" b="1" dirty="0" smtClean="0"/>
              <a:t>La organización Global </a:t>
            </a:r>
            <a:r>
              <a:rPr lang="es-GT" b="1" dirty="0" err="1" smtClean="0"/>
              <a:t>Financial</a:t>
            </a:r>
            <a:r>
              <a:rPr lang="es-GT" b="1" dirty="0" smtClean="0"/>
              <a:t> </a:t>
            </a:r>
            <a:r>
              <a:rPr lang="es-GT" b="1" dirty="0" err="1" smtClean="0"/>
              <a:t>Integrity</a:t>
            </a:r>
            <a:r>
              <a:rPr lang="es-GT" b="1" dirty="0" smtClean="0"/>
              <a:t> (GFI) publicó en diciembre del año 2014 los resultados de sus estimaciones sobre los flujos financieros ilícitos para </a:t>
            </a:r>
            <a:r>
              <a:rPr lang="es-GT" b="1" dirty="0" err="1" smtClean="0"/>
              <a:t>Centroamerica</a:t>
            </a:r>
            <a:r>
              <a:rPr lang="es-GT" b="1" dirty="0" smtClean="0"/>
              <a:t>, utilizando la metodología </a:t>
            </a:r>
            <a:r>
              <a:rPr lang="es-GT" b="1" i="1" dirty="0" err="1" smtClean="0">
                <a:solidFill>
                  <a:srgbClr val="0070C0"/>
                </a:solidFill>
              </a:rPr>
              <a:t>Gross</a:t>
            </a:r>
            <a:r>
              <a:rPr lang="es-GT" b="1" i="1" dirty="0" smtClean="0">
                <a:solidFill>
                  <a:srgbClr val="0070C0"/>
                </a:solidFill>
              </a:rPr>
              <a:t> </a:t>
            </a:r>
            <a:r>
              <a:rPr lang="es-GT" b="1" i="1" dirty="0" err="1" smtClean="0">
                <a:solidFill>
                  <a:srgbClr val="0070C0"/>
                </a:solidFill>
              </a:rPr>
              <a:t>Excluding</a:t>
            </a:r>
            <a:r>
              <a:rPr lang="es-GT" b="1" i="1" dirty="0" smtClean="0">
                <a:solidFill>
                  <a:srgbClr val="0070C0"/>
                </a:solidFill>
              </a:rPr>
              <a:t> </a:t>
            </a:r>
            <a:r>
              <a:rPr lang="es-GT" b="1" i="1" dirty="0" err="1" smtClean="0">
                <a:solidFill>
                  <a:srgbClr val="0070C0"/>
                </a:solidFill>
              </a:rPr>
              <a:t>Reversals</a:t>
            </a:r>
            <a:r>
              <a:rPr lang="es-GT" b="1" dirty="0" smtClean="0"/>
              <a:t> – GER – (</a:t>
            </a:r>
            <a:r>
              <a:rPr lang="es-GT" b="1" dirty="0" err="1" smtClean="0"/>
              <a:t>Kar</a:t>
            </a:r>
            <a:r>
              <a:rPr lang="es-GT" b="1" dirty="0" smtClean="0"/>
              <a:t> &amp; </a:t>
            </a:r>
            <a:r>
              <a:rPr lang="es-GT" b="1" dirty="0" err="1" smtClean="0"/>
              <a:t>Spanjers</a:t>
            </a:r>
            <a:r>
              <a:rPr lang="es-GT" b="1" dirty="0" smtClean="0"/>
              <a:t>, 2014).</a:t>
            </a:r>
            <a:endParaRPr lang="es-GT" b="1" dirty="0"/>
          </a:p>
        </p:txBody>
      </p:sp>
      <p:graphicFrame>
        <p:nvGraphicFramePr>
          <p:cNvPr id="7" name="Tabla 6"/>
          <p:cNvGraphicFramePr>
            <a:graphicFrameLocks noGrp="1"/>
          </p:cNvGraphicFramePr>
          <p:nvPr>
            <p:extLst>
              <p:ext uri="{D42A27DB-BD31-4B8C-83A1-F6EECF244321}">
                <p14:modId xmlns:p14="http://schemas.microsoft.com/office/powerpoint/2010/main" val="2971962428"/>
              </p:ext>
            </p:extLst>
          </p:nvPr>
        </p:nvGraphicFramePr>
        <p:xfrm>
          <a:off x="273423" y="2257613"/>
          <a:ext cx="8736106" cy="4426951"/>
        </p:xfrm>
        <a:graphic>
          <a:graphicData uri="http://schemas.openxmlformats.org/drawingml/2006/table">
            <a:tbl>
              <a:tblPr firstRow="1" bandRow="1">
                <a:tableStyleId>{5C22544A-7EE6-4342-B048-85BDC9FD1C3A}</a:tableStyleId>
              </a:tblPr>
              <a:tblGrid>
                <a:gridCol w="1030942"/>
                <a:gridCol w="1284194"/>
                <a:gridCol w="1284194"/>
                <a:gridCol w="1284194"/>
                <a:gridCol w="1284194"/>
                <a:gridCol w="1284194"/>
                <a:gridCol w="1284194"/>
              </a:tblGrid>
              <a:tr h="309397">
                <a:tc>
                  <a:txBody>
                    <a:bodyPr/>
                    <a:lstStyle/>
                    <a:p>
                      <a:endParaRPr lang="es-GT" sz="1400" dirty="0"/>
                    </a:p>
                  </a:txBody>
                  <a:tcPr>
                    <a:noFill/>
                  </a:tcPr>
                </a:tc>
                <a:tc>
                  <a:txBody>
                    <a:bodyPr/>
                    <a:lstStyle/>
                    <a:p>
                      <a:pPr algn="ctr"/>
                      <a:r>
                        <a:rPr lang="es-GT" sz="1400" dirty="0" smtClean="0"/>
                        <a:t>GUATEMALA</a:t>
                      </a:r>
                      <a:endParaRPr lang="es-GT" sz="1400" dirty="0"/>
                    </a:p>
                  </a:txBody>
                  <a:tcPr anchor="ctr">
                    <a:solidFill>
                      <a:srgbClr val="0070C0"/>
                    </a:solidFill>
                  </a:tcPr>
                </a:tc>
                <a:tc>
                  <a:txBody>
                    <a:bodyPr/>
                    <a:lstStyle/>
                    <a:p>
                      <a:pPr algn="ctr"/>
                      <a:r>
                        <a:rPr lang="es-GT" sz="1400" dirty="0" smtClean="0"/>
                        <a:t>EL SALVADOR</a:t>
                      </a:r>
                      <a:endParaRPr lang="es-GT" sz="1400" dirty="0"/>
                    </a:p>
                  </a:txBody>
                  <a:tcPr anchor="ctr">
                    <a:solidFill>
                      <a:srgbClr val="0070C0"/>
                    </a:solidFill>
                  </a:tcPr>
                </a:tc>
                <a:tc>
                  <a:txBody>
                    <a:bodyPr/>
                    <a:lstStyle/>
                    <a:p>
                      <a:pPr algn="ctr"/>
                      <a:r>
                        <a:rPr lang="es-GT" sz="1400" dirty="0" smtClean="0"/>
                        <a:t>HONDURAS</a:t>
                      </a:r>
                      <a:endParaRPr lang="es-GT" sz="1400" dirty="0"/>
                    </a:p>
                  </a:txBody>
                  <a:tcPr anchor="ctr">
                    <a:solidFill>
                      <a:srgbClr val="0070C0"/>
                    </a:solidFill>
                  </a:tcPr>
                </a:tc>
                <a:tc>
                  <a:txBody>
                    <a:bodyPr/>
                    <a:lstStyle/>
                    <a:p>
                      <a:pPr algn="ctr"/>
                      <a:r>
                        <a:rPr lang="es-GT" sz="1400" dirty="0" smtClean="0"/>
                        <a:t>NICARAGUA</a:t>
                      </a:r>
                      <a:endParaRPr lang="es-GT" sz="1400" dirty="0"/>
                    </a:p>
                  </a:txBody>
                  <a:tcPr anchor="ctr">
                    <a:solidFill>
                      <a:srgbClr val="0070C0"/>
                    </a:solidFill>
                  </a:tcPr>
                </a:tc>
                <a:tc>
                  <a:txBody>
                    <a:bodyPr/>
                    <a:lstStyle/>
                    <a:p>
                      <a:pPr algn="ctr"/>
                      <a:r>
                        <a:rPr lang="es-GT" sz="1400" dirty="0" smtClean="0"/>
                        <a:t>COSTA RICA</a:t>
                      </a:r>
                      <a:endParaRPr lang="es-GT" sz="1400" dirty="0"/>
                    </a:p>
                  </a:txBody>
                  <a:tcPr anchor="ctr">
                    <a:lnR w="76200" cap="flat" cmpd="sng" algn="ctr">
                      <a:solidFill>
                        <a:schemeClr val="bg1"/>
                      </a:solidFill>
                      <a:prstDash val="solid"/>
                      <a:round/>
                      <a:headEnd type="none" w="med" len="med"/>
                      <a:tailEnd type="none" w="med" len="med"/>
                    </a:lnR>
                    <a:solidFill>
                      <a:srgbClr val="0070C0"/>
                    </a:solidFill>
                  </a:tcPr>
                </a:tc>
                <a:tc>
                  <a:txBody>
                    <a:bodyPr/>
                    <a:lstStyle/>
                    <a:p>
                      <a:pPr algn="ctr"/>
                      <a:r>
                        <a:rPr lang="es-GT" sz="1400" dirty="0" smtClean="0"/>
                        <a:t>TOTAL</a:t>
                      </a:r>
                      <a:endParaRPr lang="es-GT" sz="1400" dirty="0"/>
                    </a:p>
                  </a:txBody>
                  <a:tcPr anchor="ctr">
                    <a:lnL w="76200" cap="flat" cmpd="sng" algn="ctr">
                      <a:solidFill>
                        <a:schemeClr val="bg1"/>
                      </a:solidFill>
                      <a:prstDash val="solid"/>
                      <a:round/>
                      <a:headEnd type="none" w="med" len="med"/>
                      <a:tailEnd type="none" w="med" len="med"/>
                    </a:lnL>
                    <a:solidFill>
                      <a:srgbClr val="002060"/>
                    </a:solidFill>
                  </a:tcPr>
                </a:tc>
              </a:tr>
              <a:tr h="404790">
                <a:tc>
                  <a:txBody>
                    <a:bodyPr/>
                    <a:lstStyle/>
                    <a:p>
                      <a:endParaRPr lang="es-GT" sz="1400" dirty="0"/>
                    </a:p>
                  </a:txBody>
                  <a:tcPr>
                    <a:noFill/>
                  </a:tcPr>
                </a:tc>
                <a:tc>
                  <a:txBody>
                    <a:bodyPr/>
                    <a:lstStyle/>
                    <a:p>
                      <a:pPr algn="ctr"/>
                      <a:endParaRPr lang="es-GT" sz="1400" dirty="0"/>
                    </a:p>
                  </a:txBody>
                  <a:tcPr anchor="ctr">
                    <a:noFill/>
                  </a:tcPr>
                </a:tc>
                <a:tc>
                  <a:txBody>
                    <a:bodyPr/>
                    <a:lstStyle/>
                    <a:p>
                      <a:pPr algn="ctr"/>
                      <a:endParaRPr lang="es-GT" sz="1400" dirty="0"/>
                    </a:p>
                  </a:txBody>
                  <a:tcPr anchor="ctr">
                    <a:noFill/>
                  </a:tcPr>
                </a:tc>
                <a:tc>
                  <a:txBody>
                    <a:bodyPr/>
                    <a:lstStyle/>
                    <a:p>
                      <a:pPr algn="ctr"/>
                      <a:endParaRPr lang="es-GT" sz="1400" dirty="0"/>
                    </a:p>
                  </a:txBody>
                  <a:tcPr anchor="ctr">
                    <a:noFill/>
                  </a:tcPr>
                </a:tc>
                <a:tc>
                  <a:txBody>
                    <a:bodyPr/>
                    <a:lstStyle/>
                    <a:p>
                      <a:pPr algn="ctr"/>
                      <a:endParaRPr lang="es-GT" sz="1400" dirty="0"/>
                    </a:p>
                  </a:txBody>
                  <a:tcPr anchor="ctr">
                    <a:noFill/>
                  </a:tcPr>
                </a:tc>
                <a:tc>
                  <a:txBody>
                    <a:bodyPr/>
                    <a:lstStyle/>
                    <a:p>
                      <a:pPr algn="ctr"/>
                      <a:endParaRPr lang="es-GT" sz="1400"/>
                    </a:p>
                  </a:txBody>
                  <a:tcPr anchor="ctr">
                    <a:lnR w="76200" cap="flat" cmpd="sng" algn="ctr">
                      <a:solidFill>
                        <a:schemeClr val="bg1"/>
                      </a:solidFill>
                      <a:prstDash val="solid"/>
                      <a:round/>
                      <a:headEnd type="none" w="med" len="med"/>
                      <a:tailEnd type="none" w="med" len="med"/>
                    </a:lnR>
                    <a:noFill/>
                  </a:tcPr>
                </a:tc>
                <a:tc>
                  <a:txBody>
                    <a:bodyPr/>
                    <a:lstStyle/>
                    <a:p>
                      <a:pPr algn="ctr"/>
                      <a:r>
                        <a:rPr lang="es-GT" sz="1400" b="1" dirty="0" smtClean="0"/>
                        <a:t>(millones</a:t>
                      </a:r>
                      <a:r>
                        <a:rPr lang="es-GT" sz="1400" b="1" baseline="0" dirty="0" smtClean="0"/>
                        <a:t> US$)</a:t>
                      </a:r>
                      <a:endParaRPr lang="es-GT" sz="1400" b="1" dirty="0"/>
                    </a:p>
                  </a:txBody>
                  <a:tcPr anchor="ctr">
                    <a:lnL w="76200" cap="flat" cmpd="sng" algn="ctr">
                      <a:solidFill>
                        <a:schemeClr val="bg1"/>
                      </a:solidFill>
                      <a:prstDash val="solid"/>
                      <a:round/>
                      <a:headEnd type="none" w="med" len="med"/>
                      <a:tailEnd type="none" w="med" len="med"/>
                    </a:lnL>
                    <a:noFill/>
                  </a:tcPr>
                </a:tc>
              </a:tr>
              <a:tr h="309397">
                <a:tc>
                  <a:txBody>
                    <a:bodyPr/>
                    <a:lstStyle/>
                    <a:p>
                      <a:pPr algn="r"/>
                      <a:r>
                        <a:rPr lang="es-GT" sz="1400" b="1" dirty="0" smtClean="0">
                          <a:solidFill>
                            <a:srgbClr val="0070C0"/>
                          </a:solidFill>
                        </a:rPr>
                        <a:t>2003</a:t>
                      </a:r>
                      <a:endParaRPr lang="es-GT" sz="1400" b="1" dirty="0">
                        <a:solidFill>
                          <a:srgbClr val="0070C0"/>
                        </a:solidFill>
                      </a:endParaRPr>
                    </a:p>
                  </a:txBody>
                  <a:tcPr>
                    <a:noFill/>
                  </a:tcPr>
                </a:tc>
                <a:tc>
                  <a:txBody>
                    <a:bodyPr/>
                    <a:lstStyle/>
                    <a:p>
                      <a:pPr algn="ctr" fontAlgn="b"/>
                      <a:r>
                        <a:rPr lang="es-GT" sz="1400" b="0" i="0" u="none" strike="noStrike" dirty="0" smtClean="0">
                          <a:solidFill>
                            <a:srgbClr val="000000"/>
                          </a:solidFill>
                          <a:effectLst/>
                          <a:latin typeface="Calibri" panose="020F0502020204030204" pitchFamily="34" charset="0"/>
                        </a:rPr>
                        <a:t>$    1,316 </a:t>
                      </a:r>
                      <a:endParaRPr lang="es-G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GT" sz="1400" b="0" i="0" u="none" strike="noStrike" dirty="0" smtClean="0">
                          <a:solidFill>
                            <a:srgbClr val="000000"/>
                          </a:solidFill>
                          <a:effectLst/>
                          <a:latin typeface="Calibri" panose="020F0502020204030204" pitchFamily="34" charset="0"/>
                        </a:rPr>
                        <a:t>$       499 </a:t>
                      </a:r>
                      <a:endParaRPr lang="es-G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GT" sz="1400" b="0" i="0" u="none" strike="noStrike" dirty="0" smtClean="0">
                          <a:solidFill>
                            <a:srgbClr val="000000"/>
                          </a:solidFill>
                          <a:effectLst/>
                          <a:latin typeface="Calibri" panose="020F0502020204030204" pitchFamily="34" charset="0"/>
                        </a:rPr>
                        <a:t>$    2,722 </a:t>
                      </a:r>
                      <a:endParaRPr lang="es-G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GT" sz="1400" b="0" i="0" u="none" strike="noStrike" dirty="0" smtClean="0">
                          <a:solidFill>
                            <a:srgbClr val="000000"/>
                          </a:solidFill>
                          <a:effectLst/>
                          <a:latin typeface="Calibri" panose="020F0502020204030204" pitchFamily="34" charset="0"/>
                        </a:rPr>
                        <a:t>$       525 </a:t>
                      </a:r>
                      <a:endParaRPr lang="es-G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GT" sz="1400" b="0" i="0" u="none" strike="noStrike" dirty="0" smtClean="0">
                          <a:solidFill>
                            <a:srgbClr val="000000"/>
                          </a:solidFill>
                          <a:effectLst/>
                          <a:latin typeface="Calibri" panose="020F0502020204030204" pitchFamily="34" charset="0"/>
                        </a:rPr>
                        <a:t>$    3,440 </a:t>
                      </a:r>
                      <a:endParaRPr lang="es-GT" sz="1400" b="0" i="0" u="none" strike="noStrike" dirty="0">
                        <a:solidFill>
                          <a:srgbClr val="000000"/>
                        </a:solidFill>
                        <a:effectLst/>
                        <a:latin typeface="Calibri" panose="020F0502020204030204" pitchFamily="34" charset="0"/>
                      </a:endParaRPr>
                    </a:p>
                  </a:txBody>
                  <a:tcPr marL="9525" marR="9525" marT="9525" marB="0" anchor="ctr">
                    <a:lnR w="76200" cap="flat" cmpd="sng" algn="ctr">
                      <a:solidFill>
                        <a:schemeClr val="bg1"/>
                      </a:solidFill>
                      <a:prstDash val="solid"/>
                      <a:round/>
                      <a:headEnd type="none" w="med" len="med"/>
                      <a:tailEnd type="none" w="med" len="med"/>
                    </a:lnR>
                  </a:tcPr>
                </a:tc>
                <a:tc>
                  <a:txBody>
                    <a:bodyPr/>
                    <a:lstStyle/>
                    <a:p>
                      <a:pPr algn="ctr" fontAlgn="b"/>
                      <a:r>
                        <a:rPr lang="es-GT" sz="1400" b="0" i="0" u="none" strike="noStrike" dirty="0" smtClean="0">
                          <a:solidFill>
                            <a:srgbClr val="000000"/>
                          </a:solidFill>
                          <a:effectLst/>
                          <a:latin typeface="Calibri" panose="020F0502020204030204" pitchFamily="34" charset="0"/>
                        </a:rPr>
                        <a:t>$    8,502 </a:t>
                      </a:r>
                      <a:endParaRPr lang="es-GT" sz="1400" b="0" i="0" u="none" strike="noStrike" dirty="0">
                        <a:solidFill>
                          <a:srgbClr val="000000"/>
                        </a:solidFill>
                        <a:effectLst/>
                        <a:latin typeface="Calibri" panose="020F0502020204030204" pitchFamily="34" charset="0"/>
                      </a:endParaRPr>
                    </a:p>
                  </a:txBody>
                  <a:tcPr marL="9525" marR="9525" marT="9525" marB="0" anchor="ctr">
                    <a:lnL w="76200" cap="flat" cmpd="sng" algn="ctr">
                      <a:solidFill>
                        <a:schemeClr val="bg1"/>
                      </a:solidFill>
                      <a:prstDash val="solid"/>
                      <a:round/>
                      <a:headEnd type="none" w="med" len="med"/>
                      <a:tailEnd type="none" w="med" len="med"/>
                    </a:lnL>
                  </a:tcPr>
                </a:tc>
              </a:tr>
              <a:tr h="309397">
                <a:tc>
                  <a:txBody>
                    <a:bodyPr/>
                    <a:lstStyle/>
                    <a:p>
                      <a:pPr algn="r"/>
                      <a:r>
                        <a:rPr lang="es-GT" sz="1400" b="1" dirty="0" smtClean="0">
                          <a:solidFill>
                            <a:srgbClr val="0070C0"/>
                          </a:solidFill>
                        </a:rPr>
                        <a:t>2004</a:t>
                      </a:r>
                      <a:endParaRPr lang="es-GT" sz="1400" b="1" dirty="0">
                        <a:solidFill>
                          <a:srgbClr val="0070C0"/>
                        </a:solidFill>
                      </a:endParaRPr>
                    </a:p>
                  </a:txBody>
                  <a:tcPr>
                    <a:noFill/>
                  </a:tcPr>
                </a:tc>
                <a:tc>
                  <a:txBody>
                    <a:bodyPr/>
                    <a:lstStyle/>
                    <a:p>
                      <a:pPr algn="ctr" fontAlgn="b"/>
                      <a:r>
                        <a:rPr lang="es-GT" sz="1400" b="0" i="0" u="none" strike="noStrike" dirty="0" smtClean="0">
                          <a:solidFill>
                            <a:srgbClr val="000000"/>
                          </a:solidFill>
                          <a:effectLst/>
                          <a:latin typeface="Calibri" panose="020F0502020204030204" pitchFamily="34" charset="0"/>
                        </a:rPr>
                        <a:t>$    1,400 </a:t>
                      </a:r>
                      <a:endParaRPr lang="es-G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GT" sz="1400" b="0" i="0" u="none" strike="noStrike" dirty="0" smtClean="0">
                          <a:solidFill>
                            <a:srgbClr val="000000"/>
                          </a:solidFill>
                          <a:effectLst/>
                          <a:latin typeface="Calibri" panose="020F0502020204030204" pitchFamily="34" charset="0"/>
                        </a:rPr>
                        <a:t>$       657 </a:t>
                      </a:r>
                      <a:endParaRPr lang="es-G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GT" sz="1400" b="0" i="0" u="none" strike="noStrike" dirty="0" smtClean="0">
                          <a:solidFill>
                            <a:srgbClr val="000000"/>
                          </a:solidFill>
                          <a:effectLst/>
                          <a:latin typeface="Calibri" panose="020F0502020204030204" pitchFamily="34" charset="0"/>
                        </a:rPr>
                        <a:t>$    2,920 </a:t>
                      </a:r>
                      <a:endParaRPr lang="es-G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GT" sz="1400" b="0" i="0" u="none" strike="noStrike" dirty="0" smtClean="0">
                          <a:solidFill>
                            <a:srgbClr val="000000"/>
                          </a:solidFill>
                          <a:effectLst/>
                          <a:latin typeface="Calibri" panose="020F0502020204030204" pitchFamily="34" charset="0"/>
                        </a:rPr>
                        <a:t>$       649 </a:t>
                      </a:r>
                      <a:endParaRPr lang="es-G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GT" sz="1400" b="0" i="0" u="none" strike="noStrike" dirty="0" smtClean="0">
                          <a:solidFill>
                            <a:srgbClr val="000000"/>
                          </a:solidFill>
                          <a:effectLst/>
                          <a:latin typeface="Calibri" panose="020F0502020204030204" pitchFamily="34" charset="0"/>
                        </a:rPr>
                        <a:t>$    4,640 </a:t>
                      </a:r>
                      <a:endParaRPr lang="es-GT" sz="1400" b="0" i="0" u="none" strike="noStrike" dirty="0">
                        <a:solidFill>
                          <a:srgbClr val="000000"/>
                        </a:solidFill>
                        <a:effectLst/>
                        <a:latin typeface="Calibri" panose="020F0502020204030204" pitchFamily="34" charset="0"/>
                      </a:endParaRPr>
                    </a:p>
                  </a:txBody>
                  <a:tcPr marL="9525" marR="9525" marT="9525" marB="0" anchor="ctr">
                    <a:lnR w="76200" cap="flat" cmpd="sng" algn="ctr">
                      <a:solidFill>
                        <a:schemeClr val="bg1"/>
                      </a:solidFill>
                      <a:prstDash val="solid"/>
                      <a:round/>
                      <a:headEnd type="none" w="med" len="med"/>
                      <a:tailEnd type="none" w="med" len="med"/>
                    </a:lnR>
                  </a:tcPr>
                </a:tc>
                <a:tc>
                  <a:txBody>
                    <a:bodyPr/>
                    <a:lstStyle/>
                    <a:p>
                      <a:pPr algn="ctr" fontAlgn="b"/>
                      <a:r>
                        <a:rPr lang="es-GT" sz="1400" b="0" i="0" u="none" strike="noStrike" dirty="0" smtClean="0">
                          <a:solidFill>
                            <a:srgbClr val="000000"/>
                          </a:solidFill>
                          <a:effectLst/>
                          <a:latin typeface="Calibri" panose="020F0502020204030204" pitchFamily="34" charset="0"/>
                        </a:rPr>
                        <a:t>$  10,266 </a:t>
                      </a:r>
                      <a:endParaRPr lang="es-GT" sz="1400" b="0" i="0" u="none" strike="noStrike" dirty="0">
                        <a:solidFill>
                          <a:srgbClr val="000000"/>
                        </a:solidFill>
                        <a:effectLst/>
                        <a:latin typeface="Calibri" panose="020F0502020204030204" pitchFamily="34" charset="0"/>
                      </a:endParaRPr>
                    </a:p>
                  </a:txBody>
                  <a:tcPr marL="9525" marR="9525" marT="9525" marB="0" anchor="ctr">
                    <a:lnL w="76200" cap="flat" cmpd="sng" algn="ctr">
                      <a:solidFill>
                        <a:schemeClr val="bg1"/>
                      </a:solidFill>
                      <a:prstDash val="solid"/>
                      <a:round/>
                      <a:headEnd type="none" w="med" len="med"/>
                      <a:tailEnd type="none" w="med" len="med"/>
                    </a:lnL>
                  </a:tcPr>
                </a:tc>
              </a:tr>
              <a:tr h="309397">
                <a:tc>
                  <a:txBody>
                    <a:bodyPr/>
                    <a:lstStyle/>
                    <a:p>
                      <a:pPr algn="r"/>
                      <a:r>
                        <a:rPr lang="es-GT" sz="1400" b="1" dirty="0" smtClean="0">
                          <a:solidFill>
                            <a:srgbClr val="0070C0"/>
                          </a:solidFill>
                        </a:rPr>
                        <a:t>2005</a:t>
                      </a:r>
                      <a:endParaRPr lang="es-GT" sz="1400" b="1" dirty="0">
                        <a:solidFill>
                          <a:srgbClr val="0070C0"/>
                        </a:solidFill>
                      </a:endParaRPr>
                    </a:p>
                  </a:txBody>
                  <a:tcPr>
                    <a:noFill/>
                  </a:tcPr>
                </a:tc>
                <a:tc>
                  <a:txBody>
                    <a:bodyPr/>
                    <a:lstStyle/>
                    <a:p>
                      <a:pPr algn="ctr" fontAlgn="b"/>
                      <a:r>
                        <a:rPr lang="es-GT" sz="1400" b="0" i="0" u="none" strike="noStrike" dirty="0" smtClean="0">
                          <a:solidFill>
                            <a:srgbClr val="000000"/>
                          </a:solidFill>
                          <a:effectLst/>
                          <a:latin typeface="Calibri" panose="020F0502020204030204" pitchFamily="34" charset="0"/>
                        </a:rPr>
                        <a:t>$    1,623 </a:t>
                      </a:r>
                      <a:endParaRPr lang="es-G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GT" sz="1400" b="0" i="0" u="none" strike="noStrike" dirty="0" smtClean="0">
                          <a:solidFill>
                            <a:srgbClr val="000000"/>
                          </a:solidFill>
                          <a:effectLst/>
                          <a:latin typeface="Calibri" panose="020F0502020204030204" pitchFamily="34" charset="0"/>
                        </a:rPr>
                        <a:t>$       615 </a:t>
                      </a:r>
                      <a:endParaRPr lang="es-G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GT" sz="1400" b="0" i="0" u="none" strike="noStrike" dirty="0" smtClean="0">
                          <a:solidFill>
                            <a:srgbClr val="000000"/>
                          </a:solidFill>
                          <a:effectLst/>
                          <a:latin typeface="Calibri" panose="020F0502020204030204" pitchFamily="34" charset="0"/>
                        </a:rPr>
                        <a:t>$    2,985 </a:t>
                      </a:r>
                      <a:endParaRPr lang="es-G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GT" sz="1400" b="0" i="0" u="none" strike="noStrike" dirty="0" smtClean="0">
                          <a:solidFill>
                            <a:srgbClr val="000000"/>
                          </a:solidFill>
                          <a:effectLst/>
                          <a:latin typeface="Calibri" panose="020F0502020204030204" pitchFamily="34" charset="0"/>
                        </a:rPr>
                        <a:t>$       957 </a:t>
                      </a:r>
                      <a:endParaRPr lang="es-G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GT" sz="1400" b="0" i="0" u="none" strike="noStrike" dirty="0" smtClean="0">
                          <a:solidFill>
                            <a:srgbClr val="000000"/>
                          </a:solidFill>
                          <a:effectLst/>
                          <a:latin typeface="Calibri" panose="020F0502020204030204" pitchFamily="34" charset="0"/>
                        </a:rPr>
                        <a:t>$    5,274 </a:t>
                      </a:r>
                      <a:endParaRPr lang="es-GT" sz="1400" b="0" i="0" u="none" strike="noStrike" dirty="0">
                        <a:solidFill>
                          <a:srgbClr val="000000"/>
                        </a:solidFill>
                        <a:effectLst/>
                        <a:latin typeface="Calibri" panose="020F0502020204030204" pitchFamily="34" charset="0"/>
                      </a:endParaRPr>
                    </a:p>
                  </a:txBody>
                  <a:tcPr marL="9525" marR="9525" marT="9525" marB="0" anchor="ctr">
                    <a:lnR w="76200" cap="flat" cmpd="sng" algn="ctr">
                      <a:solidFill>
                        <a:schemeClr val="bg1"/>
                      </a:solidFill>
                      <a:prstDash val="solid"/>
                      <a:round/>
                      <a:headEnd type="none" w="med" len="med"/>
                      <a:tailEnd type="none" w="med" len="med"/>
                    </a:lnR>
                  </a:tcPr>
                </a:tc>
                <a:tc>
                  <a:txBody>
                    <a:bodyPr/>
                    <a:lstStyle/>
                    <a:p>
                      <a:pPr algn="ctr" fontAlgn="b"/>
                      <a:r>
                        <a:rPr lang="es-GT" sz="1400" b="0" i="0" u="none" strike="noStrike" dirty="0" smtClean="0">
                          <a:solidFill>
                            <a:srgbClr val="000000"/>
                          </a:solidFill>
                          <a:effectLst/>
                          <a:latin typeface="Calibri" panose="020F0502020204030204" pitchFamily="34" charset="0"/>
                        </a:rPr>
                        <a:t>$  11,454 </a:t>
                      </a:r>
                      <a:endParaRPr lang="es-GT" sz="1400" b="0" i="0" u="none" strike="noStrike" dirty="0">
                        <a:solidFill>
                          <a:srgbClr val="000000"/>
                        </a:solidFill>
                        <a:effectLst/>
                        <a:latin typeface="Calibri" panose="020F0502020204030204" pitchFamily="34" charset="0"/>
                      </a:endParaRPr>
                    </a:p>
                  </a:txBody>
                  <a:tcPr marL="9525" marR="9525" marT="9525" marB="0" anchor="ctr">
                    <a:lnL w="76200" cap="flat" cmpd="sng" algn="ctr">
                      <a:solidFill>
                        <a:schemeClr val="bg1"/>
                      </a:solidFill>
                      <a:prstDash val="solid"/>
                      <a:round/>
                      <a:headEnd type="none" w="med" len="med"/>
                      <a:tailEnd type="none" w="med" len="med"/>
                    </a:lnL>
                  </a:tcPr>
                </a:tc>
              </a:tr>
              <a:tr h="309397">
                <a:tc>
                  <a:txBody>
                    <a:bodyPr/>
                    <a:lstStyle/>
                    <a:p>
                      <a:pPr algn="r"/>
                      <a:r>
                        <a:rPr lang="es-GT" sz="1400" b="1" dirty="0" smtClean="0">
                          <a:solidFill>
                            <a:srgbClr val="0070C0"/>
                          </a:solidFill>
                        </a:rPr>
                        <a:t>2006</a:t>
                      </a:r>
                      <a:endParaRPr lang="es-GT" sz="1400" b="1" dirty="0">
                        <a:solidFill>
                          <a:srgbClr val="0070C0"/>
                        </a:solidFill>
                      </a:endParaRPr>
                    </a:p>
                  </a:txBody>
                  <a:tcPr>
                    <a:noFill/>
                  </a:tcPr>
                </a:tc>
                <a:tc>
                  <a:txBody>
                    <a:bodyPr/>
                    <a:lstStyle/>
                    <a:p>
                      <a:pPr algn="ctr" fontAlgn="b"/>
                      <a:r>
                        <a:rPr lang="es-GT" sz="1400" b="0" i="0" u="none" strike="noStrike" dirty="0" smtClean="0">
                          <a:solidFill>
                            <a:srgbClr val="000000"/>
                          </a:solidFill>
                          <a:effectLst/>
                          <a:latin typeface="Calibri" panose="020F0502020204030204" pitchFamily="34" charset="0"/>
                        </a:rPr>
                        <a:t>$    </a:t>
                      </a:r>
                      <a:r>
                        <a:rPr lang="es-GT" sz="1400" b="0" i="0" u="none" strike="noStrike" baseline="0" dirty="0" smtClean="0">
                          <a:solidFill>
                            <a:srgbClr val="000000"/>
                          </a:solidFill>
                          <a:effectLst/>
                          <a:latin typeface="Calibri" panose="020F0502020204030204" pitchFamily="34" charset="0"/>
                        </a:rPr>
                        <a:t>   </a:t>
                      </a:r>
                      <a:r>
                        <a:rPr lang="es-GT" sz="1400" b="0" i="0" u="none" strike="noStrike" dirty="0" smtClean="0">
                          <a:solidFill>
                            <a:srgbClr val="000000"/>
                          </a:solidFill>
                          <a:effectLst/>
                          <a:latin typeface="Calibri" panose="020F0502020204030204" pitchFamily="34" charset="0"/>
                        </a:rPr>
                        <a:t>911 </a:t>
                      </a:r>
                      <a:endParaRPr lang="es-G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GT" sz="1400" b="0" i="0" u="none" strike="noStrike" dirty="0" smtClean="0">
                          <a:solidFill>
                            <a:srgbClr val="000000"/>
                          </a:solidFill>
                          <a:effectLst/>
                          <a:latin typeface="Calibri" panose="020F0502020204030204" pitchFamily="34" charset="0"/>
                        </a:rPr>
                        <a:t>$       446 </a:t>
                      </a:r>
                      <a:endParaRPr lang="es-G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GT" sz="1400" b="0" i="0" u="none" strike="noStrike" dirty="0" smtClean="0">
                          <a:solidFill>
                            <a:srgbClr val="000000"/>
                          </a:solidFill>
                          <a:effectLst/>
                          <a:latin typeface="Calibri" panose="020F0502020204030204" pitchFamily="34" charset="0"/>
                        </a:rPr>
                        <a:t>$    3,031 </a:t>
                      </a:r>
                      <a:endParaRPr lang="es-G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GT" sz="1400" b="0" i="0" u="none" strike="noStrike" dirty="0" smtClean="0">
                          <a:solidFill>
                            <a:srgbClr val="000000"/>
                          </a:solidFill>
                          <a:effectLst/>
                          <a:latin typeface="Calibri" panose="020F0502020204030204" pitchFamily="34" charset="0"/>
                        </a:rPr>
                        <a:t>$    1,120 </a:t>
                      </a:r>
                      <a:endParaRPr lang="es-G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GT" sz="1400" b="0" i="0" u="none" strike="noStrike" dirty="0" smtClean="0">
                          <a:solidFill>
                            <a:srgbClr val="000000"/>
                          </a:solidFill>
                          <a:effectLst/>
                          <a:latin typeface="Calibri" panose="020F0502020204030204" pitchFamily="34" charset="0"/>
                        </a:rPr>
                        <a:t>$    5,378 </a:t>
                      </a:r>
                      <a:endParaRPr lang="es-GT" sz="1400" b="0" i="0" u="none" strike="noStrike" dirty="0">
                        <a:solidFill>
                          <a:srgbClr val="000000"/>
                        </a:solidFill>
                        <a:effectLst/>
                        <a:latin typeface="Calibri" panose="020F0502020204030204" pitchFamily="34" charset="0"/>
                      </a:endParaRPr>
                    </a:p>
                  </a:txBody>
                  <a:tcPr marL="9525" marR="9525" marT="9525" marB="0" anchor="ctr">
                    <a:lnR w="76200" cap="flat" cmpd="sng" algn="ctr">
                      <a:solidFill>
                        <a:schemeClr val="bg1"/>
                      </a:solidFill>
                      <a:prstDash val="solid"/>
                      <a:round/>
                      <a:headEnd type="none" w="med" len="med"/>
                      <a:tailEnd type="none" w="med" len="med"/>
                    </a:lnR>
                  </a:tcPr>
                </a:tc>
                <a:tc>
                  <a:txBody>
                    <a:bodyPr/>
                    <a:lstStyle/>
                    <a:p>
                      <a:pPr algn="ctr" fontAlgn="b"/>
                      <a:r>
                        <a:rPr lang="es-GT" sz="1400" b="0" i="0" u="none" strike="noStrike" dirty="0" smtClean="0">
                          <a:solidFill>
                            <a:srgbClr val="000000"/>
                          </a:solidFill>
                          <a:effectLst/>
                          <a:latin typeface="Calibri" panose="020F0502020204030204" pitchFamily="34" charset="0"/>
                        </a:rPr>
                        <a:t>$  10,886 </a:t>
                      </a:r>
                      <a:endParaRPr lang="es-GT" sz="1400" b="0" i="0" u="none" strike="noStrike" dirty="0">
                        <a:solidFill>
                          <a:srgbClr val="000000"/>
                        </a:solidFill>
                        <a:effectLst/>
                        <a:latin typeface="Calibri" panose="020F0502020204030204" pitchFamily="34" charset="0"/>
                      </a:endParaRPr>
                    </a:p>
                  </a:txBody>
                  <a:tcPr marL="9525" marR="9525" marT="9525" marB="0" anchor="ctr">
                    <a:lnL w="76200" cap="flat" cmpd="sng" algn="ctr">
                      <a:solidFill>
                        <a:schemeClr val="bg1"/>
                      </a:solidFill>
                      <a:prstDash val="solid"/>
                      <a:round/>
                      <a:headEnd type="none" w="med" len="med"/>
                      <a:tailEnd type="none" w="med" len="med"/>
                    </a:lnL>
                  </a:tcPr>
                </a:tc>
              </a:tr>
              <a:tr h="309397">
                <a:tc>
                  <a:txBody>
                    <a:bodyPr/>
                    <a:lstStyle/>
                    <a:p>
                      <a:pPr algn="r"/>
                      <a:r>
                        <a:rPr lang="es-GT" sz="1400" b="1" dirty="0" smtClean="0">
                          <a:solidFill>
                            <a:srgbClr val="0070C0"/>
                          </a:solidFill>
                        </a:rPr>
                        <a:t>2007</a:t>
                      </a:r>
                      <a:endParaRPr lang="es-GT" sz="1400" b="1" dirty="0">
                        <a:solidFill>
                          <a:srgbClr val="0070C0"/>
                        </a:solidFill>
                      </a:endParaRPr>
                    </a:p>
                  </a:txBody>
                  <a:tcPr>
                    <a:noFill/>
                  </a:tcPr>
                </a:tc>
                <a:tc>
                  <a:txBody>
                    <a:bodyPr/>
                    <a:lstStyle/>
                    <a:p>
                      <a:pPr algn="ctr" fontAlgn="b"/>
                      <a:r>
                        <a:rPr lang="es-GT" sz="1400" b="0" i="0" u="none" strike="noStrike" dirty="0" smtClean="0">
                          <a:solidFill>
                            <a:srgbClr val="000000"/>
                          </a:solidFill>
                          <a:effectLst/>
                          <a:latin typeface="Calibri" panose="020F0502020204030204" pitchFamily="34" charset="0"/>
                        </a:rPr>
                        <a:t>$    1,020 </a:t>
                      </a:r>
                      <a:endParaRPr lang="es-G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GT" sz="1400" b="0" i="0" u="none" strike="noStrike" dirty="0" smtClean="0">
                          <a:solidFill>
                            <a:srgbClr val="000000"/>
                          </a:solidFill>
                          <a:effectLst/>
                          <a:latin typeface="Calibri" panose="020F0502020204030204" pitchFamily="34" charset="0"/>
                        </a:rPr>
                        <a:t>$    1,022 </a:t>
                      </a:r>
                      <a:endParaRPr lang="es-G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GT" sz="1400" b="0" i="0" u="none" strike="noStrike" dirty="0" smtClean="0">
                          <a:solidFill>
                            <a:srgbClr val="000000"/>
                          </a:solidFill>
                          <a:effectLst/>
                          <a:latin typeface="Calibri" panose="020F0502020204030204" pitchFamily="34" charset="0"/>
                        </a:rPr>
                        <a:t>$    3,041 </a:t>
                      </a:r>
                      <a:endParaRPr lang="es-G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GT" sz="1400" b="0" i="0" u="none" strike="noStrike" dirty="0" smtClean="0">
                          <a:solidFill>
                            <a:srgbClr val="000000"/>
                          </a:solidFill>
                          <a:effectLst/>
                          <a:latin typeface="Calibri" panose="020F0502020204030204" pitchFamily="34" charset="0"/>
                        </a:rPr>
                        <a:t>$    1,174 </a:t>
                      </a:r>
                      <a:endParaRPr lang="es-G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GT" sz="1400" b="0" i="0" u="none" strike="noStrike" dirty="0" smtClean="0">
                          <a:solidFill>
                            <a:srgbClr val="000000"/>
                          </a:solidFill>
                          <a:effectLst/>
                          <a:latin typeface="Calibri" panose="020F0502020204030204" pitchFamily="34" charset="0"/>
                        </a:rPr>
                        <a:t>$    5,539 </a:t>
                      </a:r>
                      <a:endParaRPr lang="es-GT" sz="1400" b="0" i="0" u="none" strike="noStrike" dirty="0">
                        <a:solidFill>
                          <a:srgbClr val="000000"/>
                        </a:solidFill>
                        <a:effectLst/>
                        <a:latin typeface="Calibri" panose="020F0502020204030204" pitchFamily="34" charset="0"/>
                      </a:endParaRPr>
                    </a:p>
                  </a:txBody>
                  <a:tcPr marL="9525" marR="9525" marT="9525" marB="0" anchor="ctr">
                    <a:lnR w="76200" cap="flat" cmpd="sng" algn="ctr">
                      <a:solidFill>
                        <a:schemeClr val="bg1"/>
                      </a:solidFill>
                      <a:prstDash val="solid"/>
                      <a:round/>
                      <a:headEnd type="none" w="med" len="med"/>
                      <a:tailEnd type="none" w="med" len="med"/>
                    </a:lnR>
                  </a:tcPr>
                </a:tc>
                <a:tc>
                  <a:txBody>
                    <a:bodyPr/>
                    <a:lstStyle/>
                    <a:p>
                      <a:pPr algn="ctr" fontAlgn="b"/>
                      <a:r>
                        <a:rPr lang="es-GT" sz="1400" b="0" i="0" u="none" strike="noStrike" dirty="0" smtClean="0">
                          <a:solidFill>
                            <a:srgbClr val="000000"/>
                          </a:solidFill>
                          <a:effectLst/>
                          <a:latin typeface="Calibri" panose="020F0502020204030204" pitchFamily="34" charset="0"/>
                        </a:rPr>
                        <a:t>$  11,796 </a:t>
                      </a:r>
                      <a:endParaRPr lang="es-GT" sz="1400" b="0" i="0" u="none" strike="noStrike" dirty="0">
                        <a:solidFill>
                          <a:srgbClr val="000000"/>
                        </a:solidFill>
                        <a:effectLst/>
                        <a:latin typeface="Calibri" panose="020F0502020204030204" pitchFamily="34" charset="0"/>
                      </a:endParaRPr>
                    </a:p>
                  </a:txBody>
                  <a:tcPr marL="9525" marR="9525" marT="9525" marB="0" anchor="ctr">
                    <a:lnL w="76200" cap="flat" cmpd="sng" algn="ctr">
                      <a:solidFill>
                        <a:schemeClr val="bg1"/>
                      </a:solidFill>
                      <a:prstDash val="solid"/>
                      <a:round/>
                      <a:headEnd type="none" w="med" len="med"/>
                      <a:tailEnd type="none" w="med" len="med"/>
                    </a:lnL>
                  </a:tcPr>
                </a:tc>
              </a:tr>
              <a:tr h="309397">
                <a:tc>
                  <a:txBody>
                    <a:bodyPr/>
                    <a:lstStyle/>
                    <a:p>
                      <a:pPr algn="r"/>
                      <a:r>
                        <a:rPr lang="es-GT" sz="1400" b="1" dirty="0" smtClean="0">
                          <a:solidFill>
                            <a:srgbClr val="0070C0"/>
                          </a:solidFill>
                        </a:rPr>
                        <a:t>2008</a:t>
                      </a:r>
                      <a:endParaRPr lang="es-GT" sz="1400" b="1" dirty="0">
                        <a:solidFill>
                          <a:srgbClr val="0070C0"/>
                        </a:solidFill>
                      </a:endParaRPr>
                    </a:p>
                  </a:txBody>
                  <a:tcPr>
                    <a:noFill/>
                  </a:tcPr>
                </a:tc>
                <a:tc>
                  <a:txBody>
                    <a:bodyPr/>
                    <a:lstStyle/>
                    <a:p>
                      <a:pPr algn="ctr" fontAlgn="b"/>
                      <a:r>
                        <a:rPr lang="es-GT" sz="1400" b="0" i="0" u="none" strike="noStrike" dirty="0" smtClean="0">
                          <a:solidFill>
                            <a:srgbClr val="000000"/>
                          </a:solidFill>
                          <a:effectLst/>
                          <a:latin typeface="Calibri" panose="020F0502020204030204" pitchFamily="34" charset="0"/>
                        </a:rPr>
                        <a:t>$    </a:t>
                      </a:r>
                      <a:r>
                        <a:rPr lang="es-GT" sz="1400" b="0" i="0" u="none" strike="noStrike" baseline="0" dirty="0" smtClean="0">
                          <a:solidFill>
                            <a:srgbClr val="000000"/>
                          </a:solidFill>
                          <a:effectLst/>
                          <a:latin typeface="Calibri" panose="020F0502020204030204" pitchFamily="34" charset="0"/>
                        </a:rPr>
                        <a:t>   </a:t>
                      </a:r>
                      <a:r>
                        <a:rPr lang="es-GT" sz="1400" b="0" i="0" u="none" strike="noStrike" dirty="0" smtClean="0">
                          <a:solidFill>
                            <a:srgbClr val="000000"/>
                          </a:solidFill>
                          <a:effectLst/>
                          <a:latin typeface="Calibri" panose="020F0502020204030204" pitchFamily="34" charset="0"/>
                        </a:rPr>
                        <a:t>920 </a:t>
                      </a:r>
                      <a:endParaRPr lang="es-G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GT" sz="1400" b="0" i="0" u="none" strike="noStrike" dirty="0" smtClean="0">
                          <a:solidFill>
                            <a:srgbClr val="000000"/>
                          </a:solidFill>
                          <a:effectLst/>
                          <a:latin typeface="Calibri" panose="020F0502020204030204" pitchFamily="34" charset="0"/>
                        </a:rPr>
                        <a:t>$       878 </a:t>
                      </a:r>
                      <a:endParaRPr lang="es-G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GT" sz="1400" b="0" i="0" u="none" strike="noStrike" dirty="0" smtClean="0">
                          <a:solidFill>
                            <a:srgbClr val="000000"/>
                          </a:solidFill>
                          <a:effectLst/>
                          <a:latin typeface="Calibri" panose="020F0502020204030204" pitchFamily="34" charset="0"/>
                        </a:rPr>
                        <a:t>$    3,294 </a:t>
                      </a:r>
                      <a:endParaRPr lang="es-G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GT" sz="1400" b="0" i="0" u="none" strike="noStrike" dirty="0" smtClean="0">
                          <a:solidFill>
                            <a:srgbClr val="000000"/>
                          </a:solidFill>
                          <a:effectLst/>
                          <a:latin typeface="Calibri" panose="020F0502020204030204" pitchFamily="34" charset="0"/>
                        </a:rPr>
                        <a:t>$    1,264 </a:t>
                      </a:r>
                      <a:endParaRPr lang="es-G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GT" sz="1400" b="0" i="0" u="none" strike="noStrike" dirty="0" smtClean="0">
                          <a:solidFill>
                            <a:srgbClr val="000000"/>
                          </a:solidFill>
                          <a:effectLst/>
                          <a:latin typeface="Calibri" panose="020F0502020204030204" pitchFamily="34" charset="0"/>
                        </a:rPr>
                        <a:t>$    6,773 </a:t>
                      </a:r>
                      <a:endParaRPr lang="es-GT" sz="1400" b="0" i="0" u="none" strike="noStrike" dirty="0">
                        <a:solidFill>
                          <a:srgbClr val="000000"/>
                        </a:solidFill>
                        <a:effectLst/>
                        <a:latin typeface="Calibri" panose="020F0502020204030204" pitchFamily="34" charset="0"/>
                      </a:endParaRPr>
                    </a:p>
                  </a:txBody>
                  <a:tcPr marL="9525" marR="9525" marT="9525" marB="0" anchor="ctr">
                    <a:lnR w="76200" cap="flat" cmpd="sng" algn="ctr">
                      <a:solidFill>
                        <a:schemeClr val="bg1"/>
                      </a:solidFill>
                      <a:prstDash val="solid"/>
                      <a:round/>
                      <a:headEnd type="none" w="med" len="med"/>
                      <a:tailEnd type="none" w="med" len="med"/>
                    </a:lnR>
                  </a:tcPr>
                </a:tc>
                <a:tc>
                  <a:txBody>
                    <a:bodyPr/>
                    <a:lstStyle/>
                    <a:p>
                      <a:pPr algn="ctr" fontAlgn="b"/>
                      <a:r>
                        <a:rPr lang="es-GT" sz="1400" b="0" i="0" u="none" strike="noStrike" dirty="0" smtClean="0">
                          <a:solidFill>
                            <a:srgbClr val="000000"/>
                          </a:solidFill>
                          <a:effectLst/>
                          <a:latin typeface="Calibri" panose="020F0502020204030204" pitchFamily="34" charset="0"/>
                        </a:rPr>
                        <a:t>$  13,129 </a:t>
                      </a:r>
                      <a:endParaRPr lang="es-GT" sz="1400" b="0" i="0" u="none" strike="noStrike" dirty="0">
                        <a:solidFill>
                          <a:srgbClr val="000000"/>
                        </a:solidFill>
                        <a:effectLst/>
                        <a:latin typeface="Calibri" panose="020F0502020204030204" pitchFamily="34" charset="0"/>
                      </a:endParaRPr>
                    </a:p>
                  </a:txBody>
                  <a:tcPr marL="9525" marR="9525" marT="9525" marB="0" anchor="ctr">
                    <a:lnL w="76200" cap="flat" cmpd="sng" algn="ctr">
                      <a:solidFill>
                        <a:schemeClr val="bg1"/>
                      </a:solidFill>
                      <a:prstDash val="solid"/>
                      <a:round/>
                      <a:headEnd type="none" w="med" len="med"/>
                      <a:tailEnd type="none" w="med" len="med"/>
                    </a:lnL>
                  </a:tcPr>
                </a:tc>
              </a:tr>
              <a:tr h="309397">
                <a:tc>
                  <a:txBody>
                    <a:bodyPr/>
                    <a:lstStyle/>
                    <a:p>
                      <a:pPr algn="r"/>
                      <a:r>
                        <a:rPr lang="es-GT" sz="1400" b="1" dirty="0" smtClean="0">
                          <a:solidFill>
                            <a:srgbClr val="0070C0"/>
                          </a:solidFill>
                        </a:rPr>
                        <a:t>2009</a:t>
                      </a:r>
                      <a:endParaRPr lang="es-GT" sz="1400" b="1" dirty="0">
                        <a:solidFill>
                          <a:srgbClr val="0070C0"/>
                        </a:solidFill>
                      </a:endParaRPr>
                    </a:p>
                  </a:txBody>
                  <a:tcPr>
                    <a:noFill/>
                  </a:tcPr>
                </a:tc>
                <a:tc>
                  <a:txBody>
                    <a:bodyPr/>
                    <a:lstStyle/>
                    <a:p>
                      <a:pPr algn="ctr" fontAlgn="b"/>
                      <a:r>
                        <a:rPr lang="es-GT" sz="1400" b="0" i="0" u="none" strike="noStrike" dirty="0" smtClean="0">
                          <a:solidFill>
                            <a:srgbClr val="000000"/>
                          </a:solidFill>
                          <a:effectLst/>
                          <a:latin typeface="Calibri" panose="020F0502020204030204" pitchFamily="34" charset="0"/>
                        </a:rPr>
                        <a:t>$    </a:t>
                      </a:r>
                      <a:r>
                        <a:rPr lang="es-GT" sz="1400" b="0" i="0" u="none" strike="noStrike" baseline="0" dirty="0" smtClean="0">
                          <a:solidFill>
                            <a:srgbClr val="000000"/>
                          </a:solidFill>
                          <a:effectLst/>
                          <a:latin typeface="Calibri" panose="020F0502020204030204" pitchFamily="34" charset="0"/>
                        </a:rPr>
                        <a:t>   </a:t>
                      </a:r>
                      <a:r>
                        <a:rPr lang="es-GT" sz="1400" b="0" i="0" u="none" strike="noStrike" dirty="0" smtClean="0">
                          <a:solidFill>
                            <a:srgbClr val="000000"/>
                          </a:solidFill>
                          <a:effectLst/>
                          <a:latin typeface="Calibri" panose="020F0502020204030204" pitchFamily="34" charset="0"/>
                        </a:rPr>
                        <a:t>545 </a:t>
                      </a:r>
                      <a:endParaRPr lang="es-G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GT" sz="1400" b="0" i="0" u="none" strike="noStrike" dirty="0" smtClean="0">
                          <a:solidFill>
                            <a:srgbClr val="000000"/>
                          </a:solidFill>
                          <a:effectLst/>
                          <a:latin typeface="Calibri" panose="020F0502020204030204" pitchFamily="34" charset="0"/>
                        </a:rPr>
                        <a:t>$       908 </a:t>
                      </a:r>
                      <a:endParaRPr lang="es-G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GT" sz="1400" b="0" i="0" u="none" strike="noStrike" dirty="0" smtClean="0">
                          <a:solidFill>
                            <a:srgbClr val="000000"/>
                          </a:solidFill>
                          <a:effectLst/>
                          <a:latin typeface="Calibri" panose="020F0502020204030204" pitchFamily="34" charset="0"/>
                        </a:rPr>
                        <a:t>$    2,870 </a:t>
                      </a:r>
                      <a:endParaRPr lang="es-G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GT" sz="1400" b="0" i="0" u="none" strike="noStrike" dirty="0" smtClean="0">
                          <a:solidFill>
                            <a:srgbClr val="000000"/>
                          </a:solidFill>
                          <a:effectLst/>
                          <a:latin typeface="Calibri" panose="020F0502020204030204" pitchFamily="34" charset="0"/>
                        </a:rPr>
                        <a:t>$    1,198 </a:t>
                      </a:r>
                      <a:endParaRPr lang="es-G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GT" sz="1400" b="0" i="0" u="none" strike="noStrike" dirty="0" smtClean="0">
                          <a:solidFill>
                            <a:srgbClr val="000000"/>
                          </a:solidFill>
                          <a:effectLst/>
                          <a:latin typeface="Calibri" panose="020F0502020204030204" pitchFamily="34" charset="0"/>
                        </a:rPr>
                        <a:t>$    8,734 </a:t>
                      </a:r>
                      <a:endParaRPr lang="es-GT" sz="1400" b="0" i="0" u="none" strike="noStrike" dirty="0">
                        <a:solidFill>
                          <a:srgbClr val="000000"/>
                        </a:solidFill>
                        <a:effectLst/>
                        <a:latin typeface="Calibri" panose="020F0502020204030204" pitchFamily="34" charset="0"/>
                      </a:endParaRPr>
                    </a:p>
                  </a:txBody>
                  <a:tcPr marL="9525" marR="9525" marT="9525" marB="0" anchor="ctr">
                    <a:lnR w="76200" cap="flat" cmpd="sng" algn="ctr">
                      <a:solidFill>
                        <a:schemeClr val="bg1"/>
                      </a:solidFill>
                      <a:prstDash val="solid"/>
                      <a:round/>
                      <a:headEnd type="none" w="med" len="med"/>
                      <a:tailEnd type="none" w="med" len="med"/>
                    </a:lnR>
                  </a:tcPr>
                </a:tc>
                <a:tc>
                  <a:txBody>
                    <a:bodyPr/>
                    <a:lstStyle/>
                    <a:p>
                      <a:pPr algn="ctr" fontAlgn="b"/>
                      <a:r>
                        <a:rPr lang="es-GT" sz="1400" b="0" i="0" u="none" strike="noStrike" dirty="0" smtClean="0">
                          <a:solidFill>
                            <a:srgbClr val="000000"/>
                          </a:solidFill>
                          <a:effectLst/>
                          <a:latin typeface="Calibri" panose="020F0502020204030204" pitchFamily="34" charset="0"/>
                        </a:rPr>
                        <a:t>$  14,255 </a:t>
                      </a:r>
                      <a:endParaRPr lang="es-GT" sz="1400" b="0" i="0" u="none" strike="noStrike" dirty="0">
                        <a:solidFill>
                          <a:srgbClr val="000000"/>
                        </a:solidFill>
                        <a:effectLst/>
                        <a:latin typeface="Calibri" panose="020F0502020204030204" pitchFamily="34" charset="0"/>
                      </a:endParaRPr>
                    </a:p>
                  </a:txBody>
                  <a:tcPr marL="9525" marR="9525" marT="9525" marB="0" anchor="ctr">
                    <a:lnL w="76200" cap="flat" cmpd="sng" algn="ctr">
                      <a:solidFill>
                        <a:schemeClr val="bg1"/>
                      </a:solidFill>
                      <a:prstDash val="solid"/>
                      <a:round/>
                      <a:headEnd type="none" w="med" len="med"/>
                      <a:tailEnd type="none" w="med" len="med"/>
                    </a:lnL>
                  </a:tcPr>
                </a:tc>
              </a:tr>
              <a:tr h="309397">
                <a:tc>
                  <a:txBody>
                    <a:bodyPr/>
                    <a:lstStyle/>
                    <a:p>
                      <a:pPr algn="r"/>
                      <a:r>
                        <a:rPr lang="es-GT" sz="1400" b="1" dirty="0" smtClean="0">
                          <a:solidFill>
                            <a:srgbClr val="0070C0"/>
                          </a:solidFill>
                        </a:rPr>
                        <a:t>2010</a:t>
                      </a:r>
                      <a:endParaRPr lang="es-GT" sz="1400" b="1" dirty="0">
                        <a:solidFill>
                          <a:srgbClr val="0070C0"/>
                        </a:solidFill>
                      </a:endParaRPr>
                    </a:p>
                  </a:txBody>
                  <a:tcPr>
                    <a:noFill/>
                  </a:tcPr>
                </a:tc>
                <a:tc>
                  <a:txBody>
                    <a:bodyPr/>
                    <a:lstStyle/>
                    <a:p>
                      <a:pPr algn="ctr" fontAlgn="b"/>
                      <a:r>
                        <a:rPr lang="es-GT" sz="1400" b="0" i="0" u="none" strike="noStrike" dirty="0" smtClean="0">
                          <a:solidFill>
                            <a:srgbClr val="000000"/>
                          </a:solidFill>
                          <a:effectLst/>
                          <a:latin typeface="Calibri" panose="020F0502020204030204" pitchFamily="34" charset="0"/>
                        </a:rPr>
                        <a:t>$    1,139 </a:t>
                      </a:r>
                      <a:endParaRPr lang="es-G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GT" sz="1400" b="0" i="0" u="none" strike="noStrike" dirty="0" smtClean="0">
                          <a:solidFill>
                            <a:srgbClr val="000000"/>
                          </a:solidFill>
                          <a:effectLst/>
                          <a:latin typeface="Calibri" panose="020F0502020204030204" pitchFamily="34" charset="0"/>
                        </a:rPr>
                        <a:t>$       932 </a:t>
                      </a:r>
                      <a:endParaRPr lang="es-G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GT" sz="1400" b="0" i="0" u="none" strike="noStrike" dirty="0" smtClean="0">
                          <a:solidFill>
                            <a:srgbClr val="000000"/>
                          </a:solidFill>
                          <a:effectLst/>
                          <a:latin typeface="Calibri" panose="020F0502020204030204" pitchFamily="34" charset="0"/>
                        </a:rPr>
                        <a:t>$    3,355 </a:t>
                      </a:r>
                      <a:endParaRPr lang="es-G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GT" sz="1400" b="0" i="0" u="none" strike="noStrike" dirty="0" smtClean="0">
                          <a:solidFill>
                            <a:srgbClr val="000000"/>
                          </a:solidFill>
                          <a:effectLst/>
                          <a:latin typeface="Calibri" panose="020F0502020204030204" pitchFamily="34" charset="0"/>
                        </a:rPr>
                        <a:t>$    1,730 </a:t>
                      </a:r>
                      <a:endParaRPr lang="es-G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GT" sz="1400" b="0" i="0" u="none" strike="noStrike" dirty="0" smtClean="0">
                          <a:solidFill>
                            <a:srgbClr val="000000"/>
                          </a:solidFill>
                          <a:effectLst/>
                          <a:latin typeface="Calibri" panose="020F0502020204030204" pitchFamily="34" charset="0"/>
                        </a:rPr>
                        <a:t>$  14,685 </a:t>
                      </a:r>
                      <a:endParaRPr lang="es-GT" sz="1400" b="0" i="0" u="none" strike="noStrike" dirty="0">
                        <a:solidFill>
                          <a:srgbClr val="000000"/>
                        </a:solidFill>
                        <a:effectLst/>
                        <a:latin typeface="Calibri" panose="020F0502020204030204" pitchFamily="34" charset="0"/>
                      </a:endParaRPr>
                    </a:p>
                  </a:txBody>
                  <a:tcPr marL="9525" marR="9525" marT="9525" marB="0" anchor="ctr">
                    <a:lnR w="76200" cap="flat" cmpd="sng" algn="ctr">
                      <a:solidFill>
                        <a:schemeClr val="bg1"/>
                      </a:solidFill>
                      <a:prstDash val="solid"/>
                      <a:round/>
                      <a:headEnd type="none" w="med" len="med"/>
                      <a:tailEnd type="none" w="med" len="med"/>
                    </a:lnR>
                  </a:tcPr>
                </a:tc>
                <a:tc>
                  <a:txBody>
                    <a:bodyPr/>
                    <a:lstStyle/>
                    <a:p>
                      <a:pPr algn="ctr" fontAlgn="b"/>
                      <a:r>
                        <a:rPr lang="es-GT" sz="1400" b="0" i="0" u="none" strike="noStrike" dirty="0" smtClean="0">
                          <a:solidFill>
                            <a:srgbClr val="000000"/>
                          </a:solidFill>
                          <a:effectLst/>
                          <a:latin typeface="Calibri" panose="020F0502020204030204" pitchFamily="34" charset="0"/>
                        </a:rPr>
                        <a:t>$  21,841 </a:t>
                      </a:r>
                      <a:endParaRPr lang="es-GT" sz="1400" b="0" i="0" u="none" strike="noStrike" dirty="0">
                        <a:solidFill>
                          <a:srgbClr val="000000"/>
                        </a:solidFill>
                        <a:effectLst/>
                        <a:latin typeface="Calibri" panose="020F0502020204030204" pitchFamily="34" charset="0"/>
                      </a:endParaRPr>
                    </a:p>
                  </a:txBody>
                  <a:tcPr marL="9525" marR="9525" marT="9525" marB="0" anchor="ctr">
                    <a:lnL w="76200" cap="flat" cmpd="sng" algn="ctr">
                      <a:solidFill>
                        <a:schemeClr val="bg1"/>
                      </a:solidFill>
                      <a:prstDash val="solid"/>
                      <a:round/>
                      <a:headEnd type="none" w="med" len="med"/>
                      <a:tailEnd type="none" w="med" len="med"/>
                    </a:lnL>
                  </a:tcPr>
                </a:tc>
              </a:tr>
              <a:tr h="309397">
                <a:tc>
                  <a:txBody>
                    <a:bodyPr/>
                    <a:lstStyle/>
                    <a:p>
                      <a:pPr algn="r"/>
                      <a:r>
                        <a:rPr lang="es-GT" sz="1400" b="1" dirty="0" smtClean="0">
                          <a:solidFill>
                            <a:srgbClr val="0070C0"/>
                          </a:solidFill>
                        </a:rPr>
                        <a:t>2011</a:t>
                      </a:r>
                      <a:endParaRPr lang="es-GT" sz="1400" b="1" dirty="0">
                        <a:solidFill>
                          <a:srgbClr val="0070C0"/>
                        </a:solidFill>
                      </a:endParaRPr>
                    </a:p>
                  </a:txBody>
                  <a:tcPr>
                    <a:noFill/>
                  </a:tcPr>
                </a:tc>
                <a:tc>
                  <a:txBody>
                    <a:bodyPr/>
                    <a:lstStyle/>
                    <a:p>
                      <a:pPr algn="ctr" fontAlgn="b"/>
                      <a:r>
                        <a:rPr lang="es-GT" sz="1400" b="0" i="0" u="none" strike="noStrike" dirty="0" smtClean="0">
                          <a:solidFill>
                            <a:srgbClr val="000000"/>
                          </a:solidFill>
                          <a:effectLst/>
                          <a:latin typeface="Calibri" panose="020F0502020204030204" pitchFamily="34" charset="0"/>
                        </a:rPr>
                        <a:t>$    </a:t>
                      </a:r>
                      <a:r>
                        <a:rPr lang="es-GT" sz="1400" b="0" i="0" u="none" strike="noStrike" baseline="0" dirty="0" smtClean="0">
                          <a:solidFill>
                            <a:srgbClr val="000000"/>
                          </a:solidFill>
                          <a:effectLst/>
                          <a:latin typeface="Calibri" panose="020F0502020204030204" pitchFamily="34" charset="0"/>
                        </a:rPr>
                        <a:t>   </a:t>
                      </a:r>
                      <a:r>
                        <a:rPr lang="es-GT" sz="1400" b="0" i="0" u="none" strike="noStrike" dirty="0" smtClean="0">
                          <a:solidFill>
                            <a:srgbClr val="000000"/>
                          </a:solidFill>
                          <a:effectLst/>
                          <a:latin typeface="Calibri" panose="020F0502020204030204" pitchFamily="34" charset="0"/>
                        </a:rPr>
                        <a:t>394 </a:t>
                      </a:r>
                      <a:endParaRPr lang="es-G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GT" sz="1400" b="0" i="0" u="none" strike="noStrike" dirty="0" smtClean="0">
                          <a:solidFill>
                            <a:srgbClr val="000000"/>
                          </a:solidFill>
                          <a:effectLst/>
                          <a:latin typeface="Calibri" panose="020F0502020204030204" pitchFamily="34" charset="0"/>
                        </a:rPr>
                        <a:t>$       319 </a:t>
                      </a:r>
                      <a:endParaRPr lang="es-G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GT" sz="1400" b="0" i="0" u="none" strike="noStrike" dirty="0" smtClean="0">
                          <a:solidFill>
                            <a:srgbClr val="000000"/>
                          </a:solidFill>
                          <a:effectLst/>
                          <a:latin typeface="Calibri" panose="020F0502020204030204" pitchFamily="34" charset="0"/>
                        </a:rPr>
                        <a:t>$    3,701 </a:t>
                      </a:r>
                      <a:endParaRPr lang="es-G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GT" sz="1400" b="0" i="0" u="none" strike="noStrike" dirty="0" smtClean="0">
                          <a:solidFill>
                            <a:srgbClr val="000000"/>
                          </a:solidFill>
                          <a:effectLst/>
                          <a:latin typeface="Calibri" panose="020F0502020204030204" pitchFamily="34" charset="0"/>
                        </a:rPr>
                        <a:t>$    2,008 </a:t>
                      </a:r>
                      <a:endParaRPr lang="es-G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GT" sz="1400" b="0" i="0" u="none" strike="noStrike" dirty="0" smtClean="0">
                          <a:solidFill>
                            <a:srgbClr val="000000"/>
                          </a:solidFill>
                          <a:effectLst/>
                          <a:latin typeface="Calibri" panose="020F0502020204030204" pitchFamily="34" charset="0"/>
                        </a:rPr>
                        <a:t>$  17,613 </a:t>
                      </a:r>
                      <a:endParaRPr lang="es-GT" sz="1400" b="0" i="0" u="none" strike="noStrike" dirty="0">
                        <a:solidFill>
                          <a:srgbClr val="000000"/>
                        </a:solidFill>
                        <a:effectLst/>
                        <a:latin typeface="Calibri" panose="020F0502020204030204" pitchFamily="34" charset="0"/>
                      </a:endParaRPr>
                    </a:p>
                  </a:txBody>
                  <a:tcPr marL="9525" marR="9525" marT="9525" marB="0" anchor="ctr">
                    <a:lnR w="76200" cap="flat" cmpd="sng" algn="ctr">
                      <a:solidFill>
                        <a:schemeClr val="bg1"/>
                      </a:solidFill>
                      <a:prstDash val="solid"/>
                      <a:round/>
                      <a:headEnd type="none" w="med" len="med"/>
                      <a:tailEnd type="none" w="med" len="med"/>
                    </a:lnR>
                  </a:tcPr>
                </a:tc>
                <a:tc>
                  <a:txBody>
                    <a:bodyPr/>
                    <a:lstStyle/>
                    <a:p>
                      <a:pPr algn="ctr" fontAlgn="b"/>
                      <a:r>
                        <a:rPr lang="es-GT" sz="1400" b="0" i="0" u="none" strike="noStrike" dirty="0" smtClean="0">
                          <a:solidFill>
                            <a:srgbClr val="000000"/>
                          </a:solidFill>
                          <a:effectLst/>
                          <a:latin typeface="Calibri" panose="020F0502020204030204" pitchFamily="34" charset="0"/>
                        </a:rPr>
                        <a:t>$  24,035 </a:t>
                      </a:r>
                      <a:endParaRPr lang="es-GT" sz="1400" b="0" i="0" u="none" strike="noStrike" dirty="0">
                        <a:solidFill>
                          <a:srgbClr val="000000"/>
                        </a:solidFill>
                        <a:effectLst/>
                        <a:latin typeface="Calibri" panose="020F0502020204030204" pitchFamily="34" charset="0"/>
                      </a:endParaRPr>
                    </a:p>
                  </a:txBody>
                  <a:tcPr marL="9525" marR="9525" marT="9525" marB="0" anchor="ctr">
                    <a:lnL w="76200" cap="flat" cmpd="sng" algn="ctr">
                      <a:solidFill>
                        <a:schemeClr val="bg1"/>
                      </a:solidFill>
                      <a:prstDash val="solid"/>
                      <a:round/>
                      <a:headEnd type="none" w="med" len="med"/>
                      <a:tailEnd type="none" w="med" len="med"/>
                    </a:lnL>
                  </a:tcPr>
                </a:tc>
              </a:tr>
              <a:tr h="309397">
                <a:tc>
                  <a:txBody>
                    <a:bodyPr/>
                    <a:lstStyle/>
                    <a:p>
                      <a:pPr algn="r"/>
                      <a:r>
                        <a:rPr lang="es-GT" sz="1400" b="1" dirty="0" smtClean="0">
                          <a:solidFill>
                            <a:srgbClr val="0070C0"/>
                          </a:solidFill>
                        </a:rPr>
                        <a:t>2012</a:t>
                      </a:r>
                      <a:endParaRPr lang="es-GT" sz="1400" b="1" dirty="0">
                        <a:solidFill>
                          <a:srgbClr val="0070C0"/>
                        </a:solidFill>
                      </a:endParaRPr>
                    </a:p>
                  </a:txBody>
                  <a:tcPr>
                    <a:lnB w="38100" cap="flat" cmpd="sng" algn="ctr">
                      <a:solidFill>
                        <a:schemeClr val="bg1"/>
                      </a:solidFill>
                      <a:prstDash val="solid"/>
                      <a:round/>
                      <a:headEnd type="none" w="med" len="med"/>
                      <a:tailEnd type="none" w="med" len="med"/>
                    </a:lnB>
                    <a:noFill/>
                  </a:tcPr>
                </a:tc>
                <a:tc>
                  <a:txBody>
                    <a:bodyPr/>
                    <a:lstStyle/>
                    <a:p>
                      <a:pPr algn="ctr" fontAlgn="b"/>
                      <a:r>
                        <a:rPr lang="es-GT" sz="1400" b="0" i="0" u="none" strike="noStrike" dirty="0" smtClean="0">
                          <a:solidFill>
                            <a:srgbClr val="000000"/>
                          </a:solidFill>
                          <a:effectLst/>
                          <a:latin typeface="Calibri" panose="020F0502020204030204" pitchFamily="34" charset="0"/>
                        </a:rPr>
                        <a:t>$    1,134 </a:t>
                      </a:r>
                      <a:endParaRPr lang="es-GT" sz="1400" b="0" i="0" u="none" strike="noStrike" dirty="0">
                        <a:solidFill>
                          <a:srgbClr val="000000"/>
                        </a:solidFill>
                        <a:effectLst/>
                        <a:latin typeface="Calibri" panose="020F0502020204030204" pitchFamily="34" charset="0"/>
                      </a:endParaRPr>
                    </a:p>
                  </a:txBody>
                  <a:tcPr marL="9525" marR="9525" marT="9525" marB="0" anchor="ctr">
                    <a:lnB w="38100" cap="flat" cmpd="sng" algn="ctr">
                      <a:solidFill>
                        <a:schemeClr val="bg1"/>
                      </a:solidFill>
                      <a:prstDash val="solid"/>
                      <a:round/>
                      <a:headEnd type="none" w="med" len="med"/>
                      <a:tailEnd type="none" w="med" len="med"/>
                    </a:lnB>
                  </a:tcPr>
                </a:tc>
                <a:tc>
                  <a:txBody>
                    <a:bodyPr/>
                    <a:lstStyle/>
                    <a:p>
                      <a:pPr algn="ctr" fontAlgn="b"/>
                      <a:r>
                        <a:rPr lang="es-GT" sz="1400" b="0" i="0" u="none" strike="noStrike" dirty="0" smtClean="0">
                          <a:solidFill>
                            <a:srgbClr val="000000"/>
                          </a:solidFill>
                          <a:effectLst/>
                          <a:latin typeface="Calibri" panose="020F0502020204030204" pitchFamily="34" charset="0"/>
                        </a:rPr>
                        <a:t>$           0 </a:t>
                      </a:r>
                      <a:endParaRPr lang="es-GT" sz="1400" b="0" i="0" u="none" strike="noStrike" dirty="0">
                        <a:solidFill>
                          <a:srgbClr val="000000"/>
                        </a:solidFill>
                        <a:effectLst/>
                        <a:latin typeface="Calibri" panose="020F0502020204030204" pitchFamily="34" charset="0"/>
                      </a:endParaRPr>
                    </a:p>
                  </a:txBody>
                  <a:tcPr marL="9525" marR="9525" marT="9525" marB="0" anchor="ctr">
                    <a:lnB w="38100" cap="flat" cmpd="sng" algn="ctr">
                      <a:solidFill>
                        <a:schemeClr val="bg1"/>
                      </a:solidFill>
                      <a:prstDash val="solid"/>
                      <a:round/>
                      <a:headEnd type="none" w="med" len="med"/>
                      <a:tailEnd type="none" w="med" len="med"/>
                    </a:lnB>
                  </a:tcPr>
                </a:tc>
                <a:tc>
                  <a:txBody>
                    <a:bodyPr/>
                    <a:lstStyle/>
                    <a:p>
                      <a:pPr algn="ctr" fontAlgn="b"/>
                      <a:r>
                        <a:rPr lang="es-GT" sz="1400" b="0" i="0" u="none" strike="noStrike" dirty="0" smtClean="0">
                          <a:solidFill>
                            <a:srgbClr val="000000"/>
                          </a:solidFill>
                          <a:effectLst/>
                          <a:latin typeface="Calibri" panose="020F0502020204030204" pitchFamily="34" charset="0"/>
                        </a:rPr>
                        <a:t>$    3,623 </a:t>
                      </a:r>
                      <a:endParaRPr lang="es-GT" sz="1400" b="0" i="0" u="none" strike="noStrike" dirty="0">
                        <a:solidFill>
                          <a:srgbClr val="000000"/>
                        </a:solidFill>
                        <a:effectLst/>
                        <a:latin typeface="Calibri" panose="020F0502020204030204" pitchFamily="34" charset="0"/>
                      </a:endParaRPr>
                    </a:p>
                  </a:txBody>
                  <a:tcPr marL="9525" marR="9525" marT="9525" marB="0" anchor="ctr">
                    <a:lnB w="38100" cap="flat" cmpd="sng" algn="ctr">
                      <a:solidFill>
                        <a:schemeClr val="bg1"/>
                      </a:solidFill>
                      <a:prstDash val="solid"/>
                      <a:round/>
                      <a:headEnd type="none" w="med" len="med"/>
                      <a:tailEnd type="none" w="med" len="med"/>
                    </a:lnB>
                  </a:tcPr>
                </a:tc>
                <a:tc>
                  <a:txBody>
                    <a:bodyPr/>
                    <a:lstStyle/>
                    <a:p>
                      <a:pPr algn="ctr" fontAlgn="b"/>
                      <a:r>
                        <a:rPr lang="es-GT" sz="1400" b="0" i="0" u="none" strike="noStrike" dirty="0" smtClean="0">
                          <a:solidFill>
                            <a:srgbClr val="000000"/>
                          </a:solidFill>
                          <a:effectLst/>
                          <a:latin typeface="Calibri" panose="020F0502020204030204" pitchFamily="34" charset="0"/>
                        </a:rPr>
                        <a:t>$    2,059 </a:t>
                      </a:r>
                      <a:endParaRPr lang="es-GT" sz="1400" b="0" i="0" u="none" strike="noStrike" dirty="0">
                        <a:solidFill>
                          <a:srgbClr val="000000"/>
                        </a:solidFill>
                        <a:effectLst/>
                        <a:latin typeface="Calibri" panose="020F0502020204030204" pitchFamily="34" charset="0"/>
                      </a:endParaRPr>
                    </a:p>
                  </a:txBody>
                  <a:tcPr marL="9525" marR="9525" marT="9525" marB="0" anchor="ctr">
                    <a:lnB w="38100" cap="flat" cmpd="sng" algn="ctr">
                      <a:solidFill>
                        <a:schemeClr val="bg1"/>
                      </a:solidFill>
                      <a:prstDash val="solid"/>
                      <a:round/>
                      <a:headEnd type="none" w="med" len="med"/>
                      <a:tailEnd type="none" w="med" len="med"/>
                    </a:lnB>
                  </a:tcPr>
                </a:tc>
                <a:tc>
                  <a:txBody>
                    <a:bodyPr/>
                    <a:lstStyle/>
                    <a:p>
                      <a:pPr algn="ctr" fontAlgn="b"/>
                      <a:r>
                        <a:rPr lang="es-GT" sz="1400" b="0" i="0" u="none" strike="noStrike" dirty="0" smtClean="0">
                          <a:solidFill>
                            <a:srgbClr val="000000"/>
                          </a:solidFill>
                          <a:effectLst/>
                          <a:latin typeface="Calibri" panose="020F0502020204030204" pitchFamily="34" charset="0"/>
                        </a:rPr>
                        <a:t>$  21,553 </a:t>
                      </a:r>
                      <a:endParaRPr lang="es-GT" sz="1400" b="0" i="0" u="none" strike="noStrike" dirty="0">
                        <a:solidFill>
                          <a:srgbClr val="000000"/>
                        </a:solidFill>
                        <a:effectLst/>
                        <a:latin typeface="Calibri" panose="020F0502020204030204" pitchFamily="34" charset="0"/>
                      </a:endParaRPr>
                    </a:p>
                  </a:txBody>
                  <a:tcPr marL="9525" marR="9525" marT="9525" marB="0" anchor="ctr">
                    <a:lnR w="762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fontAlgn="b"/>
                      <a:r>
                        <a:rPr lang="es-GT" sz="1400" b="0" i="0" u="none" strike="noStrike" dirty="0" smtClean="0">
                          <a:solidFill>
                            <a:srgbClr val="000000"/>
                          </a:solidFill>
                          <a:effectLst/>
                          <a:latin typeface="Calibri" panose="020F0502020204030204" pitchFamily="34" charset="0"/>
                        </a:rPr>
                        <a:t>$  28,369 </a:t>
                      </a:r>
                      <a:endParaRPr lang="es-GT" sz="1400" b="0" i="0" u="none" strike="noStrike" dirty="0">
                        <a:solidFill>
                          <a:srgbClr val="000000"/>
                        </a:solidFill>
                        <a:effectLst/>
                        <a:latin typeface="Calibri" panose="020F0502020204030204" pitchFamily="34" charset="0"/>
                      </a:endParaRPr>
                    </a:p>
                  </a:txBody>
                  <a:tcPr marL="9525" marR="9525" marT="9525" marB="0" anchor="ctr">
                    <a:lnL w="762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r>
              <a:tr h="309397">
                <a:tc>
                  <a:txBody>
                    <a:bodyPr/>
                    <a:lstStyle/>
                    <a:p>
                      <a:pPr algn="r"/>
                      <a:r>
                        <a:rPr lang="es-GT" sz="1400" b="1" dirty="0" smtClean="0"/>
                        <a:t>Acumulado</a:t>
                      </a:r>
                      <a:endParaRPr lang="es-GT" sz="1400" b="1" dirty="0"/>
                    </a:p>
                  </a:txBody>
                  <a:tcPr>
                    <a:lnT w="38100" cap="flat" cmpd="sng" algn="ctr">
                      <a:solidFill>
                        <a:schemeClr val="bg1"/>
                      </a:solidFill>
                      <a:prstDash val="solid"/>
                      <a:round/>
                      <a:headEnd type="none" w="med" len="med"/>
                      <a:tailEnd type="none" w="med" len="med"/>
                    </a:lnT>
                    <a:noFill/>
                  </a:tcPr>
                </a:tc>
                <a:tc>
                  <a:txBody>
                    <a:bodyPr/>
                    <a:lstStyle/>
                    <a:p>
                      <a:pPr algn="ctr" fontAlgn="b"/>
                      <a:r>
                        <a:rPr lang="es-GT" sz="1400" b="1" i="0" u="none" strike="noStrike" dirty="0" smtClean="0">
                          <a:solidFill>
                            <a:srgbClr val="000000"/>
                          </a:solidFill>
                          <a:effectLst/>
                          <a:latin typeface="Calibri" panose="020F0502020204030204" pitchFamily="34" charset="0"/>
                        </a:rPr>
                        <a:t>$  10,402 </a:t>
                      </a:r>
                      <a:endParaRPr lang="es-GT" sz="1400" b="1" i="0" u="none" strike="noStrike" dirty="0">
                        <a:solidFill>
                          <a:srgbClr val="000000"/>
                        </a:solidFill>
                        <a:effectLst/>
                        <a:latin typeface="Calibri" panose="020F0502020204030204" pitchFamily="34" charset="0"/>
                      </a:endParaRPr>
                    </a:p>
                  </a:txBody>
                  <a:tcPr marL="9525" marR="9525" marT="9525" marB="0" anchor="ctr">
                    <a:lnT w="38100"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pPr algn="ctr" fontAlgn="b"/>
                      <a:r>
                        <a:rPr lang="es-GT" sz="1400" b="1" i="0" u="none" strike="noStrike" dirty="0" smtClean="0">
                          <a:solidFill>
                            <a:srgbClr val="000000"/>
                          </a:solidFill>
                          <a:effectLst/>
                          <a:latin typeface="Calibri" panose="020F0502020204030204" pitchFamily="34" charset="0"/>
                        </a:rPr>
                        <a:t>$   6,276 </a:t>
                      </a:r>
                      <a:endParaRPr lang="es-GT" sz="1400" b="1" i="0" u="none" strike="noStrike" dirty="0">
                        <a:solidFill>
                          <a:srgbClr val="000000"/>
                        </a:solidFill>
                        <a:effectLst/>
                        <a:latin typeface="Calibri" panose="020F0502020204030204" pitchFamily="34" charset="0"/>
                      </a:endParaRPr>
                    </a:p>
                  </a:txBody>
                  <a:tcPr marL="9525" marR="9525" marT="9525" marB="0" anchor="ctr">
                    <a:lnT w="38100"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pPr algn="ctr" fontAlgn="b"/>
                      <a:r>
                        <a:rPr lang="es-GT" sz="1400" b="1" i="0" u="none" strike="noStrike" dirty="0" smtClean="0">
                          <a:solidFill>
                            <a:srgbClr val="000000"/>
                          </a:solidFill>
                          <a:effectLst/>
                          <a:latin typeface="Calibri" panose="020F0502020204030204" pitchFamily="34" charset="0"/>
                        </a:rPr>
                        <a:t>$  31,543 </a:t>
                      </a:r>
                      <a:endParaRPr lang="es-GT" sz="1400" b="1" i="0" u="none" strike="noStrike" dirty="0">
                        <a:solidFill>
                          <a:srgbClr val="000000"/>
                        </a:solidFill>
                        <a:effectLst/>
                        <a:latin typeface="Calibri" panose="020F0502020204030204" pitchFamily="34" charset="0"/>
                      </a:endParaRPr>
                    </a:p>
                  </a:txBody>
                  <a:tcPr marL="9525" marR="9525" marT="9525" marB="0" anchor="ctr">
                    <a:lnT w="38100"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pPr algn="ctr" fontAlgn="b"/>
                      <a:r>
                        <a:rPr lang="es-GT" sz="1400" b="1" i="0" u="none" strike="noStrike" dirty="0" smtClean="0">
                          <a:solidFill>
                            <a:srgbClr val="000000"/>
                          </a:solidFill>
                          <a:effectLst/>
                          <a:latin typeface="Calibri" panose="020F0502020204030204" pitchFamily="34" charset="0"/>
                        </a:rPr>
                        <a:t>$  12,683 </a:t>
                      </a:r>
                      <a:endParaRPr lang="es-GT" sz="1400" b="1" i="0" u="none" strike="noStrike" dirty="0">
                        <a:solidFill>
                          <a:srgbClr val="000000"/>
                        </a:solidFill>
                        <a:effectLst/>
                        <a:latin typeface="Calibri" panose="020F0502020204030204" pitchFamily="34" charset="0"/>
                      </a:endParaRPr>
                    </a:p>
                  </a:txBody>
                  <a:tcPr marL="9525" marR="9525" marT="9525" marB="0" anchor="ctr">
                    <a:lnT w="38100"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pPr algn="ctr" fontAlgn="b"/>
                      <a:r>
                        <a:rPr lang="es-GT" sz="1400" b="1" i="0" u="none" strike="noStrike" dirty="0" smtClean="0">
                          <a:solidFill>
                            <a:srgbClr val="000000"/>
                          </a:solidFill>
                          <a:effectLst/>
                          <a:latin typeface="Calibri" panose="020F0502020204030204" pitchFamily="34" charset="0"/>
                        </a:rPr>
                        <a:t>$  93,628 </a:t>
                      </a:r>
                      <a:endParaRPr lang="es-GT" sz="1400" b="1" i="0" u="none" strike="noStrike" dirty="0">
                        <a:solidFill>
                          <a:srgbClr val="000000"/>
                        </a:solidFill>
                        <a:effectLst/>
                        <a:latin typeface="Calibri" panose="020F0502020204030204" pitchFamily="34" charset="0"/>
                      </a:endParaRPr>
                    </a:p>
                  </a:txBody>
                  <a:tcPr marL="9525" marR="9525" marT="9525" marB="0" anchor="ctr">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pPr algn="ctr" fontAlgn="b"/>
                      <a:r>
                        <a:rPr lang="es-GT" sz="1400" b="1" i="0" u="none" strike="noStrike" dirty="0" smtClean="0">
                          <a:solidFill>
                            <a:srgbClr val="000000"/>
                          </a:solidFill>
                          <a:effectLst/>
                          <a:latin typeface="Calibri" panose="020F0502020204030204" pitchFamily="34" charset="0"/>
                        </a:rPr>
                        <a:t>$  154,532 </a:t>
                      </a:r>
                      <a:endParaRPr lang="es-GT" sz="1400" b="1" i="0" u="none" strike="noStrike" dirty="0">
                        <a:solidFill>
                          <a:srgbClr val="000000"/>
                        </a:solidFill>
                        <a:effectLst/>
                        <a:latin typeface="Calibri" panose="020F0502020204030204" pitchFamily="34" charset="0"/>
                      </a:endParaRPr>
                    </a:p>
                  </a:txBody>
                  <a:tcPr marL="9525" marR="9525" marT="9525" marB="0" anchor="ctr">
                    <a:lnL w="762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6">
                        <a:lumMod val="20000"/>
                        <a:lumOff val="80000"/>
                      </a:schemeClr>
                    </a:solidFill>
                  </a:tcPr>
                </a:tc>
              </a:tr>
              <a:tr h="309397">
                <a:tc>
                  <a:txBody>
                    <a:bodyPr/>
                    <a:lstStyle/>
                    <a:p>
                      <a:pPr algn="r"/>
                      <a:r>
                        <a:rPr lang="es-GT" sz="1400" b="1" dirty="0" smtClean="0"/>
                        <a:t>Promedio</a:t>
                      </a:r>
                      <a:endParaRPr lang="es-GT" sz="1400" b="1" dirty="0"/>
                    </a:p>
                  </a:txBody>
                  <a:tcPr>
                    <a:noFill/>
                  </a:tcPr>
                </a:tc>
                <a:tc>
                  <a:txBody>
                    <a:bodyPr/>
                    <a:lstStyle/>
                    <a:p>
                      <a:pPr algn="ctr" fontAlgn="b"/>
                      <a:r>
                        <a:rPr lang="es-GT" sz="1400" b="1" i="0" u="none" strike="noStrike" dirty="0" smtClean="0">
                          <a:solidFill>
                            <a:srgbClr val="000000"/>
                          </a:solidFill>
                          <a:effectLst/>
                          <a:latin typeface="Calibri" panose="020F0502020204030204" pitchFamily="34" charset="0"/>
                        </a:rPr>
                        <a:t>$  </a:t>
                      </a:r>
                      <a:r>
                        <a:rPr lang="es-GT" sz="1400" b="1" i="0" u="none" strike="noStrike" baseline="0" dirty="0" smtClean="0">
                          <a:solidFill>
                            <a:srgbClr val="000000"/>
                          </a:solidFill>
                          <a:effectLst/>
                          <a:latin typeface="Calibri" panose="020F0502020204030204" pitchFamily="34" charset="0"/>
                        </a:rPr>
                        <a:t>  </a:t>
                      </a:r>
                      <a:r>
                        <a:rPr lang="es-GT" sz="1400" b="1" i="0" u="none" strike="noStrike" dirty="0" smtClean="0">
                          <a:solidFill>
                            <a:srgbClr val="000000"/>
                          </a:solidFill>
                          <a:effectLst/>
                          <a:latin typeface="Calibri" panose="020F0502020204030204" pitchFamily="34" charset="0"/>
                        </a:rPr>
                        <a:t>1,040 </a:t>
                      </a:r>
                      <a:endParaRPr lang="es-GT" sz="1400" b="1" i="0" u="none" strike="noStrike" dirty="0">
                        <a:solidFill>
                          <a:srgbClr val="000000"/>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b"/>
                      <a:r>
                        <a:rPr lang="es-GT" sz="1400" b="1" i="0" u="none" strike="noStrike" dirty="0" smtClean="0">
                          <a:solidFill>
                            <a:srgbClr val="000000"/>
                          </a:solidFill>
                          <a:effectLst/>
                          <a:latin typeface="Calibri" panose="020F0502020204030204" pitchFamily="34" charset="0"/>
                        </a:rPr>
                        <a:t>$       628 </a:t>
                      </a:r>
                      <a:endParaRPr lang="es-GT" sz="1400" b="1" i="0" u="none" strike="noStrike" dirty="0">
                        <a:solidFill>
                          <a:srgbClr val="000000"/>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b"/>
                      <a:r>
                        <a:rPr lang="es-GT" sz="1400" b="1" i="0" u="none" strike="noStrike" dirty="0" smtClean="0">
                          <a:solidFill>
                            <a:srgbClr val="000000"/>
                          </a:solidFill>
                          <a:effectLst/>
                          <a:latin typeface="Calibri" panose="020F0502020204030204" pitchFamily="34" charset="0"/>
                        </a:rPr>
                        <a:t>$    3,154 </a:t>
                      </a:r>
                      <a:endParaRPr lang="es-GT" sz="1400" b="1" i="0" u="none" strike="noStrike" dirty="0">
                        <a:solidFill>
                          <a:srgbClr val="000000"/>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b"/>
                      <a:r>
                        <a:rPr lang="es-GT" sz="1400" b="1" i="0" u="none" strike="noStrike" dirty="0" smtClean="0">
                          <a:solidFill>
                            <a:srgbClr val="000000"/>
                          </a:solidFill>
                          <a:effectLst/>
                          <a:latin typeface="Calibri" panose="020F0502020204030204" pitchFamily="34" charset="0"/>
                        </a:rPr>
                        <a:t>$    1,268 </a:t>
                      </a:r>
                      <a:endParaRPr lang="es-GT" sz="1400" b="1" i="0" u="none" strike="noStrike" dirty="0">
                        <a:solidFill>
                          <a:srgbClr val="000000"/>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b"/>
                      <a:r>
                        <a:rPr lang="es-GT" sz="1400" b="1" i="0" u="none" strike="noStrike" dirty="0" smtClean="0">
                          <a:solidFill>
                            <a:srgbClr val="000000"/>
                          </a:solidFill>
                          <a:effectLst/>
                          <a:latin typeface="Calibri" panose="020F0502020204030204" pitchFamily="34" charset="0"/>
                        </a:rPr>
                        <a:t>$    9,363 </a:t>
                      </a:r>
                      <a:endParaRPr lang="es-GT" sz="1400" b="1" i="0" u="none" strike="noStrike" dirty="0">
                        <a:solidFill>
                          <a:srgbClr val="000000"/>
                        </a:solidFill>
                        <a:effectLst/>
                        <a:latin typeface="Calibri" panose="020F0502020204030204" pitchFamily="34" charset="0"/>
                      </a:endParaRPr>
                    </a:p>
                  </a:txBody>
                  <a:tcPr marL="9525" marR="9525" marT="9525" marB="0" anchor="ctr">
                    <a:lnR w="76200"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algn="ctr" fontAlgn="b"/>
                      <a:r>
                        <a:rPr lang="es-GT" sz="1400" b="1" i="0" u="none" strike="noStrike" dirty="0" smtClean="0">
                          <a:solidFill>
                            <a:srgbClr val="000000"/>
                          </a:solidFill>
                          <a:effectLst/>
                          <a:latin typeface="Calibri" panose="020F0502020204030204" pitchFamily="34" charset="0"/>
                        </a:rPr>
                        <a:t>$    15,453 </a:t>
                      </a:r>
                      <a:endParaRPr lang="es-GT" sz="1400" b="1" i="0" u="none" strike="noStrike" dirty="0">
                        <a:solidFill>
                          <a:srgbClr val="000000"/>
                        </a:solidFill>
                        <a:effectLst/>
                        <a:latin typeface="Calibri" panose="020F0502020204030204" pitchFamily="34" charset="0"/>
                      </a:endParaRPr>
                    </a:p>
                  </a:txBody>
                  <a:tcPr marL="9525" marR="9525" marT="9525" marB="0" anchor="ctr">
                    <a:lnL w="76200" cap="flat" cmpd="sng" algn="ctr">
                      <a:solidFill>
                        <a:schemeClr val="bg1"/>
                      </a:solidFill>
                      <a:prstDash val="solid"/>
                      <a:round/>
                      <a:headEnd type="none" w="med" len="med"/>
                      <a:tailEnd type="none" w="med" len="med"/>
                    </a:lnL>
                    <a:solidFill>
                      <a:schemeClr val="accent6">
                        <a:lumMod val="20000"/>
                        <a:lumOff val="80000"/>
                      </a:schemeClr>
                    </a:solidFill>
                  </a:tcPr>
                </a:tc>
              </a:tr>
            </a:tbl>
          </a:graphicData>
        </a:graphic>
      </p:graphicFrame>
      <p:pic>
        <p:nvPicPr>
          <p:cNvPr id="10" name="Picture 3"/>
          <p:cNvPicPr preferRelativeResize="0">
            <a:picLocks noChangeArrowheads="1"/>
          </p:cNvPicPr>
          <p:nvPr/>
        </p:nvPicPr>
        <p:blipFill>
          <a:blip r:embed="rId2" cstate="print"/>
          <a:srcRect/>
          <a:stretch>
            <a:fillRect/>
          </a:stretch>
        </p:blipFill>
        <p:spPr bwMode="auto">
          <a:xfrm>
            <a:off x="6858948" y="2622696"/>
            <a:ext cx="432000" cy="288000"/>
          </a:xfrm>
          <a:prstGeom prst="rect">
            <a:avLst/>
          </a:prstGeom>
          <a:noFill/>
          <a:ln w="9525">
            <a:noFill/>
            <a:miter lim="800000"/>
            <a:headEnd/>
            <a:tailEnd/>
          </a:ln>
        </p:spPr>
      </p:pic>
      <p:pic>
        <p:nvPicPr>
          <p:cNvPr id="11" name="Picture 9"/>
          <p:cNvPicPr preferRelativeResize="0">
            <a:picLocks noChangeArrowheads="1"/>
          </p:cNvPicPr>
          <p:nvPr/>
        </p:nvPicPr>
        <p:blipFill>
          <a:blip r:embed="rId3" cstate="print"/>
          <a:srcRect/>
          <a:stretch>
            <a:fillRect/>
          </a:stretch>
        </p:blipFill>
        <p:spPr bwMode="auto">
          <a:xfrm>
            <a:off x="3012396" y="2622696"/>
            <a:ext cx="432000" cy="288000"/>
          </a:xfrm>
          <a:prstGeom prst="rect">
            <a:avLst/>
          </a:prstGeom>
          <a:noFill/>
          <a:ln w="9525">
            <a:noFill/>
            <a:miter lim="800000"/>
            <a:headEnd/>
            <a:tailEnd/>
          </a:ln>
        </p:spPr>
      </p:pic>
      <p:pic>
        <p:nvPicPr>
          <p:cNvPr id="12" name="Picture 18"/>
          <p:cNvPicPr preferRelativeResize="0">
            <a:picLocks noChangeArrowheads="1"/>
          </p:cNvPicPr>
          <p:nvPr/>
        </p:nvPicPr>
        <p:blipFill>
          <a:blip r:embed="rId4" cstate="print"/>
          <a:srcRect/>
          <a:stretch>
            <a:fillRect/>
          </a:stretch>
        </p:blipFill>
        <p:spPr bwMode="auto">
          <a:xfrm>
            <a:off x="1730212" y="2622696"/>
            <a:ext cx="432000" cy="288000"/>
          </a:xfrm>
          <a:prstGeom prst="rect">
            <a:avLst/>
          </a:prstGeom>
          <a:noFill/>
          <a:ln w="9525">
            <a:noFill/>
            <a:miter lim="800000"/>
            <a:headEnd/>
            <a:tailEnd/>
          </a:ln>
        </p:spPr>
      </p:pic>
      <p:pic>
        <p:nvPicPr>
          <p:cNvPr id="13" name="Picture 11"/>
          <p:cNvPicPr preferRelativeResize="0">
            <a:picLocks noChangeArrowheads="1"/>
          </p:cNvPicPr>
          <p:nvPr/>
        </p:nvPicPr>
        <p:blipFill>
          <a:blip r:embed="rId5" cstate="print"/>
          <a:srcRect/>
          <a:stretch>
            <a:fillRect/>
          </a:stretch>
        </p:blipFill>
        <p:spPr bwMode="auto">
          <a:xfrm>
            <a:off x="5576764" y="2622696"/>
            <a:ext cx="432000" cy="288000"/>
          </a:xfrm>
          <a:prstGeom prst="rect">
            <a:avLst/>
          </a:prstGeom>
          <a:noFill/>
          <a:ln w="9525">
            <a:noFill/>
            <a:miter lim="800000"/>
            <a:headEnd/>
            <a:tailEnd/>
          </a:ln>
        </p:spPr>
      </p:pic>
      <p:pic>
        <p:nvPicPr>
          <p:cNvPr id="14" name="Picture 13"/>
          <p:cNvPicPr preferRelativeResize="0">
            <a:picLocks noChangeArrowheads="1"/>
          </p:cNvPicPr>
          <p:nvPr/>
        </p:nvPicPr>
        <p:blipFill>
          <a:blip r:embed="rId6" cstate="print"/>
          <a:srcRect l="3381" t="5747" r="3381" b="5747"/>
          <a:stretch>
            <a:fillRect/>
          </a:stretch>
        </p:blipFill>
        <p:spPr bwMode="auto">
          <a:xfrm>
            <a:off x="4294580" y="2622696"/>
            <a:ext cx="432000" cy="288000"/>
          </a:xfrm>
          <a:prstGeom prst="rect">
            <a:avLst/>
          </a:prstGeom>
          <a:noFill/>
          <a:ln w="9525">
            <a:noFill/>
            <a:miter lim="800000"/>
            <a:headEnd/>
            <a:tailEnd/>
          </a:ln>
        </p:spPr>
      </p:pic>
    </p:spTree>
    <p:extLst>
      <p:ext uri="{BB962C8B-B14F-4D97-AF65-F5344CB8AC3E}">
        <p14:creationId xmlns:p14="http://schemas.microsoft.com/office/powerpoint/2010/main" val="2523927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484925" y="272247"/>
            <a:ext cx="510446" cy="728892"/>
          </a:xfrm>
          <a:prstGeom prst="roundRect">
            <a:avLst>
              <a:gd name="adj" fmla="val 28907"/>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 name="Elipse 3"/>
          <p:cNvSpPr/>
          <p:nvPr/>
        </p:nvSpPr>
        <p:spPr>
          <a:xfrm>
            <a:off x="119208" y="133222"/>
            <a:ext cx="720000" cy="720000"/>
          </a:xfrm>
          <a:prstGeom prst="ellipse">
            <a:avLst/>
          </a:prstGeom>
          <a:solidFill>
            <a:srgbClr val="316CA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4000" dirty="0" smtClean="0">
                <a:sym typeface="Wingdings" panose="05000000000000000000" pitchFamily="2" charset="2"/>
              </a:rPr>
              <a:t></a:t>
            </a:r>
            <a:endParaRPr lang="es-GT" sz="4000" dirty="0"/>
          </a:p>
        </p:txBody>
      </p:sp>
      <p:sp>
        <p:nvSpPr>
          <p:cNvPr id="5" name="Rectángulo redondeado 4"/>
          <p:cNvSpPr/>
          <p:nvPr/>
        </p:nvSpPr>
        <p:spPr>
          <a:xfrm>
            <a:off x="1037783" y="275066"/>
            <a:ext cx="108000" cy="720000"/>
          </a:xfrm>
          <a:prstGeom prst="roundRect">
            <a:avLst>
              <a:gd name="adj" fmla="val 28907"/>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Rectángulo redondeado 5"/>
          <p:cNvSpPr/>
          <p:nvPr/>
        </p:nvSpPr>
        <p:spPr>
          <a:xfrm>
            <a:off x="1188195" y="279809"/>
            <a:ext cx="7821333" cy="721330"/>
          </a:xfrm>
          <a:prstGeom prst="roundRect">
            <a:avLst>
              <a:gd name="adj" fmla="val 12663"/>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600" b="1" dirty="0" smtClean="0">
                <a:latin typeface="Arial Rounded MT Bold" panose="020F0704030504030204" pitchFamily="34" charset="0"/>
              </a:rPr>
              <a:t>¿Qué experiencias de éxito se han logrado?</a:t>
            </a:r>
            <a:endParaRPr lang="es-GT" sz="2600" b="1" dirty="0">
              <a:latin typeface="Arial Rounded MT Bold" panose="020F0704030504030204" pitchFamily="34" charset="0"/>
            </a:endParaRPr>
          </a:p>
        </p:txBody>
      </p:sp>
      <p:sp>
        <p:nvSpPr>
          <p:cNvPr id="8" name="2 CuadroTexto"/>
          <p:cNvSpPr txBox="1"/>
          <p:nvPr/>
        </p:nvSpPr>
        <p:spPr>
          <a:xfrm>
            <a:off x="119208" y="1193952"/>
            <a:ext cx="8890320" cy="923330"/>
          </a:xfrm>
          <a:prstGeom prst="rect">
            <a:avLst/>
          </a:prstGeom>
          <a:noFill/>
        </p:spPr>
        <p:txBody>
          <a:bodyPr wrap="square" rtlCol="0">
            <a:spAutoFit/>
          </a:bodyPr>
          <a:lstStyle/>
          <a:p>
            <a:pPr marL="269875" indent="-269875" algn="just">
              <a:buClr>
                <a:schemeClr val="accent2"/>
              </a:buClr>
              <a:buFont typeface="Wingdings 3" pitchFamily="18" charset="2"/>
              <a:buChar char=""/>
            </a:pPr>
            <a:r>
              <a:rPr lang="es-GT" b="1" dirty="0" smtClean="0"/>
              <a:t>La organización Global </a:t>
            </a:r>
            <a:r>
              <a:rPr lang="es-GT" b="1" dirty="0" err="1" smtClean="0"/>
              <a:t>Financial</a:t>
            </a:r>
            <a:r>
              <a:rPr lang="es-GT" b="1" dirty="0" smtClean="0"/>
              <a:t> </a:t>
            </a:r>
            <a:r>
              <a:rPr lang="es-GT" b="1" dirty="0" err="1" smtClean="0"/>
              <a:t>Integrity</a:t>
            </a:r>
            <a:r>
              <a:rPr lang="es-GT" b="1" dirty="0" smtClean="0"/>
              <a:t> (GFI) publicó en diciembre del año 2014 los resultados de sus estimaciones sobre los flujos financieros ilícitos para </a:t>
            </a:r>
            <a:r>
              <a:rPr lang="es-GT" b="1" dirty="0" err="1" smtClean="0"/>
              <a:t>Centroamerica</a:t>
            </a:r>
            <a:r>
              <a:rPr lang="es-GT" b="1" dirty="0" smtClean="0"/>
              <a:t>, utilizando la metodología </a:t>
            </a:r>
            <a:r>
              <a:rPr lang="es-GT" b="1" i="1" dirty="0" err="1" smtClean="0">
                <a:solidFill>
                  <a:srgbClr val="0070C0"/>
                </a:solidFill>
              </a:rPr>
              <a:t>Gross</a:t>
            </a:r>
            <a:r>
              <a:rPr lang="es-GT" b="1" i="1" dirty="0" smtClean="0">
                <a:solidFill>
                  <a:srgbClr val="0070C0"/>
                </a:solidFill>
              </a:rPr>
              <a:t> </a:t>
            </a:r>
            <a:r>
              <a:rPr lang="es-GT" b="1" i="1" dirty="0" err="1" smtClean="0">
                <a:solidFill>
                  <a:srgbClr val="0070C0"/>
                </a:solidFill>
              </a:rPr>
              <a:t>Excluding</a:t>
            </a:r>
            <a:r>
              <a:rPr lang="es-GT" b="1" i="1" dirty="0" smtClean="0">
                <a:solidFill>
                  <a:srgbClr val="0070C0"/>
                </a:solidFill>
              </a:rPr>
              <a:t> </a:t>
            </a:r>
            <a:r>
              <a:rPr lang="es-GT" b="1" i="1" dirty="0" err="1" smtClean="0">
                <a:solidFill>
                  <a:srgbClr val="0070C0"/>
                </a:solidFill>
              </a:rPr>
              <a:t>Reversals</a:t>
            </a:r>
            <a:r>
              <a:rPr lang="es-GT" b="1" dirty="0" smtClean="0"/>
              <a:t> – GER – (</a:t>
            </a:r>
            <a:r>
              <a:rPr lang="es-GT" b="1" dirty="0" err="1" smtClean="0"/>
              <a:t>Kar</a:t>
            </a:r>
            <a:r>
              <a:rPr lang="es-GT" b="1" dirty="0" smtClean="0"/>
              <a:t> &amp; </a:t>
            </a:r>
            <a:r>
              <a:rPr lang="es-GT" b="1" dirty="0" err="1" smtClean="0"/>
              <a:t>Spanjers</a:t>
            </a:r>
            <a:r>
              <a:rPr lang="es-GT" b="1" dirty="0" smtClean="0"/>
              <a:t>, 2014).</a:t>
            </a:r>
            <a:endParaRPr lang="es-GT" b="1" dirty="0"/>
          </a:p>
        </p:txBody>
      </p:sp>
      <p:graphicFrame>
        <p:nvGraphicFramePr>
          <p:cNvPr id="7" name="Tabla 6"/>
          <p:cNvGraphicFramePr>
            <a:graphicFrameLocks noGrp="1"/>
          </p:cNvGraphicFramePr>
          <p:nvPr>
            <p:extLst>
              <p:ext uri="{D42A27DB-BD31-4B8C-83A1-F6EECF244321}">
                <p14:modId xmlns:p14="http://schemas.microsoft.com/office/powerpoint/2010/main" val="3984331002"/>
              </p:ext>
            </p:extLst>
          </p:nvPr>
        </p:nvGraphicFramePr>
        <p:xfrm>
          <a:off x="273423" y="2257613"/>
          <a:ext cx="8736106" cy="714187"/>
        </p:xfrm>
        <a:graphic>
          <a:graphicData uri="http://schemas.openxmlformats.org/drawingml/2006/table">
            <a:tbl>
              <a:tblPr firstRow="1" bandRow="1">
                <a:tableStyleId>{5C22544A-7EE6-4342-B048-85BDC9FD1C3A}</a:tableStyleId>
              </a:tblPr>
              <a:tblGrid>
                <a:gridCol w="1030942"/>
                <a:gridCol w="1284194"/>
                <a:gridCol w="1284194"/>
                <a:gridCol w="1284194"/>
                <a:gridCol w="1284194"/>
                <a:gridCol w="1284194"/>
                <a:gridCol w="1284194"/>
              </a:tblGrid>
              <a:tr h="309397">
                <a:tc>
                  <a:txBody>
                    <a:bodyPr/>
                    <a:lstStyle/>
                    <a:p>
                      <a:endParaRPr lang="es-GT" sz="1400" dirty="0"/>
                    </a:p>
                  </a:txBody>
                  <a:tcPr>
                    <a:noFill/>
                  </a:tcPr>
                </a:tc>
                <a:tc>
                  <a:txBody>
                    <a:bodyPr/>
                    <a:lstStyle/>
                    <a:p>
                      <a:pPr algn="ctr"/>
                      <a:r>
                        <a:rPr lang="es-GT" sz="1400" dirty="0" smtClean="0"/>
                        <a:t>GUATEMALA</a:t>
                      </a:r>
                      <a:endParaRPr lang="es-GT" sz="1400" dirty="0"/>
                    </a:p>
                  </a:txBody>
                  <a:tcPr anchor="ctr">
                    <a:solidFill>
                      <a:srgbClr val="0070C0"/>
                    </a:solidFill>
                  </a:tcPr>
                </a:tc>
                <a:tc>
                  <a:txBody>
                    <a:bodyPr/>
                    <a:lstStyle/>
                    <a:p>
                      <a:pPr algn="ctr"/>
                      <a:r>
                        <a:rPr lang="es-GT" sz="1400" dirty="0" smtClean="0"/>
                        <a:t>EL SALVADOR</a:t>
                      </a:r>
                      <a:endParaRPr lang="es-GT" sz="1400" dirty="0"/>
                    </a:p>
                  </a:txBody>
                  <a:tcPr anchor="ctr">
                    <a:solidFill>
                      <a:schemeClr val="accent2"/>
                    </a:solidFill>
                  </a:tcPr>
                </a:tc>
                <a:tc>
                  <a:txBody>
                    <a:bodyPr/>
                    <a:lstStyle/>
                    <a:p>
                      <a:pPr algn="ctr"/>
                      <a:r>
                        <a:rPr lang="es-GT" sz="1400" dirty="0" smtClean="0"/>
                        <a:t>HONDURAS</a:t>
                      </a:r>
                      <a:endParaRPr lang="es-GT" sz="1400" dirty="0"/>
                    </a:p>
                  </a:txBody>
                  <a:tcPr anchor="ctr">
                    <a:solidFill>
                      <a:schemeClr val="bg1">
                        <a:lumMod val="65000"/>
                      </a:schemeClr>
                    </a:solidFill>
                  </a:tcPr>
                </a:tc>
                <a:tc>
                  <a:txBody>
                    <a:bodyPr/>
                    <a:lstStyle/>
                    <a:p>
                      <a:pPr algn="ctr"/>
                      <a:r>
                        <a:rPr lang="es-GT" sz="1400" dirty="0" smtClean="0"/>
                        <a:t>NICARAGUA</a:t>
                      </a:r>
                      <a:endParaRPr lang="es-GT" sz="1400" dirty="0"/>
                    </a:p>
                  </a:txBody>
                  <a:tcPr anchor="ctr">
                    <a:solidFill>
                      <a:schemeClr val="accent4"/>
                    </a:solidFill>
                  </a:tcPr>
                </a:tc>
                <a:tc>
                  <a:txBody>
                    <a:bodyPr/>
                    <a:lstStyle/>
                    <a:p>
                      <a:pPr algn="ctr"/>
                      <a:r>
                        <a:rPr lang="es-GT" sz="1400" dirty="0" smtClean="0"/>
                        <a:t>COSTA RICA</a:t>
                      </a:r>
                      <a:endParaRPr lang="es-GT" sz="1400" dirty="0"/>
                    </a:p>
                  </a:txBody>
                  <a:tcPr anchor="ctr">
                    <a:lnR w="76200" cap="flat" cmpd="sng" algn="ctr">
                      <a:solidFill>
                        <a:schemeClr val="bg1"/>
                      </a:solidFill>
                      <a:prstDash val="solid"/>
                      <a:round/>
                      <a:headEnd type="none" w="med" len="med"/>
                      <a:tailEnd type="none" w="med" len="med"/>
                    </a:lnR>
                    <a:solidFill>
                      <a:srgbClr val="C00000"/>
                    </a:solidFill>
                  </a:tcPr>
                </a:tc>
                <a:tc>
                  <a:txBody>
                    <a:bodyPr/>
                    <a:lstStyle/>
                    <a:p>
                      <a:pPr algn="ctr"/>
                      <a:r>
                        <a:rPr lang="es-GT" sz="1400" dirty="0" smtClean="0"/>
                        <a:t>TOTAL</a:t>
                      </a:r>
                      <a:endParaRPr lang="es-GT" sz="1400" dirty="0"/>
                    </a:p>
                  </a:txBody>
                  <a:tcPr anchor="ctr">
                    <a:lnL w="76200" cap="flat" cmpd="sng" algn="ctr">
                      <a:solidFill>
                        <a:schemeClr val="bg1"/>
                      </a:solidFill>
                      <a:prstDash val="solid"/>
                      <a:round/>
                      <a:headEnd type="none" w="med" len="med"/>
                      <a:tailEnd type="none" w="med" len="med"/>
                    </a:lnL>
                    <a:solidFill>
                      <a:schemeClr val="accent6"/>
                    </a:solidFill>
                  </a:tcPr>
                </a:tc>
              </a:tr>
              <a:tr h="404790">
                <a:tc>
                  <a:txBody>
                    <a:bodyPr/>
                    <a:lstStyle/>
                    <a:p>
                      <a:endParaRPr lang="es-GT" sz="1400" dirty="0"/>
                    </a:p>
                  </a:txBody>
                  <a:tcPr>
                    <a:noFill/>
                  </a:tcPr>
                </a:tc>
                <a:tc>
                  <a:txBody>
                    <a:bodyPr/>
                    <a:lstStyle/>
                    <a:p>
                      <a:pPr algn="ctr"/>
                      <a:endParaRPr lang="es-GT" sz="1400" dirty="0"/>
                    </a:p>
                  </a:txBody>
                  <a:tcPr anchor="ctr">
                    <a:noFill/>
                  </a:tcPr>
                </a:tc>
                <a:tc>
                  <a:txBody>
                    <a:bodyPr/>
                    <a:lstStyle/>
                    <a:p>
                      <a:pPr algn="ctr"/>
                      <a:endParaRPr lang="es-GT" sz="1400" dirty="0"/>
                    </a:p>
                  </a:txBody>
                  <a:tcPr anchor="ctr">
                    <a:noFill/>
                  </a:tcPr>
                </a:tc>
                <a:tc>
                  <a:txBody>
                    <a:bodyPr/>
                    <a:lstStyle/>
                    <a:p>
                      <a:pPr algn="ctr"/>
                      <a:endParaRPr lang="es-GT" sz="1400" dirty="0"/>
                    </a:p>
                  </a:txBody>
                  <a:tcPr anchor="ctr">
                    <a:noFill/>
                  </a:tcPr>
                </a:tc>
                <a:tc>
                  <a:txBody>
                    <a:bodyPr/>
                    <a:lstStyle/>
                    <a:p>
                      <a:pPr algn="ctr"/>
                      <a:endParaRPr lang="es-GT" sz="1400" dirty="0"/>
                    </a:p>
                  </a:txBody>
                  <a:tcPr anchor="ctr">
                    <a:noFill/>
                  </a:tcPr>
                </a:tc>
                <a:tc>
                  <a:txBody>
                    <a:bodyPr/>
                    <a:lstStyle/>
                    <a:p>
                      <a:pPr algn="ctr"/>
                      <a:endParaRPr lang="es-GT" sz="1400"/>
                    </a:p>
                  </a:txBody>
                  <a:tcPr anchor="ctr">
                    <a:lnR w="76200" cap="flat" cmpd="sng" algn="ctr">
                      <a:solidFill>
                        <a:schemeClr val="bg1"/>
                      </a:solidFill>
                      <a:prstDash val="solid"/>
                      <a:round/>
                      <a:headEnd type="none" w="med" len="med"/>
                      <a:tailEnd type="none" w="med" len="med"/>
                    </a:lnR>
                    <a:noFill/>
                  </a:tcPr>
                </a:tc>
                <a:tc>
                  <a:txBody>
                    <a:bodyPr/>
                    <a:lstStyle/>
                    <a:p>
                      <a:pPr algn="ctr"/>
                      <a:r>
                        <a:rPr lang="es-GT" sz="1400" b="1" dirty="0" smtClean="0"/>
                        <a:t>(millones</a:t>
                      </a:r>
                      <a:r>
                        <a:rPr lang="es-GT" sz="1400" b="1" baseline="0" dirty="0" smtClean="0"/>
                        <a:t> US$)</a:t>
                      </a:r>
                      <a:endParaRPr lang="es-GT" sz="1400" dirty="0"/>
                    </a:p>
                  </a:txBody>
                  <a:tcPr anchor="ctr">
                    <a:lnL w="76200" cap="flat" cmpd="sng" algn="ctr">
                      <a:solidFill>
                        <a:schemeClr val="bg1"/>
                      </a:solidFill>
                      <a:prstDash val="solid"/>
                      <a:round/>
                      <a:headEnd type="none" w="med" len="med"/>
                      <a:tailEnd type="none" w="med" len="med"/>
                    </a:lnL>
                    <a:noFill/>
                  </a:tcPr>
                </a:tc>
              </a:tr>
            </a:tbl>
          </a:graphicData>
        </a:graphic>
      </p:graphicFrame>
      <p:pic>
        <p:nvPicPr>
          <p:cNvPr id="10" name="Picture 3"/>
          <p:cNvPicPr preferRelativeResize="0">
            <a:picLocks noChangeArrowheads="1"/>
          </p:cNvPicPr>
          <p:nvPr/>
        </p:nvPicPr>
        <p:blipFill>
          <a:blip r:embed="rId2" cstate="print"/>
          <a:srcRect/>
          <a:stretch>
            <a:fillRect/>
          </a:stretch>
        </p:blipFill>
        <p:spPr bwMode="auto">
          <a:xfrm>
            <a:off x="6858948" y="2622696"/>
            <a:ext cx="432000" cy="288000"/>
          </a:xfrm>
          <a:prstGeom prst="rect">
            <a:avLst/>
          </a:prstGeom>
          <a:noFill/>
          <a:ln w="9525">
            <a:noFill/>
            <a:miter lim="800000"/>
            <a:headEnd/>
            <a:tailEnd/>
          </a:ln>
        </p:spPr>
      </p:pic>
      <p:pic>
        <p:nvPicPr>
          <p:cNvPr id="11" name="Picture 9"/>
          <p:cNvPicPr preferRelativeResize="0">
            <a:picLocks noChangeArrowheads="1"/>
          </p:cNvPicPr>
          <p:nvPr/>
        </p:nvPicPr>
        <p:blipFill>
          <a:blip r:embed="rId3" cstate="print"/>
          <a:srcRect/>
          <a:stretch>
            <a:fillRect/>
          </a:stretch>
        </p:blipFill>
        <p:spPr bwMode="auto">
          <a:xfrm>
            <a:off x="3012396" y="2622696"/>
            <a:ext cx="432000" cy="288000"/>
          </a:xfrm>
          <a:prstGeom prst="rect">
            <a:avLst/>
          </a:prstGeom>
          <a:noFill/>
          <a:ln w="9525">
            <a:noFill/>
            <a:miter lim="800000"/>
            <a:headEnd/>
            <a:tailEnd/>
          </a:ln>
        </p:spPr>
      </p:pic>
      <p:pic>
        <p:nvPicPr>
          <p:cNvPr id="12" name="Picture 18"/>
          <p:cNvPicPr preferRelativeResize="0">
            <a:picLocks noChangeArrowheads="1"/>
          </p:cNvPicPr>
          <p:nvPr/>
        </p:nvPicPr>
        <p:blipFill>
          <a:blip r:embed="rId4" cstate="print"/>
          <a:srcRect/>
          <a:stretch>
            <a:fillRect/>
          </a:stretch>
        </p:blipFill>
        <p:spPr bwMode="auto">
          <a:xfrm>
            <a:off x="1730212" y="2622696"/>
            <a:ext cx="432000" cy="288000"/>
          </a:xfrm>
          <a:prstGeom prst="rect">
            <a:avLst/>
          </a:prstGeom>
          <a:noFill/>
          <a:ln w="9525">
            <a:noFill/>
            <a:miter lim="800000"/>
            <a:headEnd/>
            <a:tailEnd/>
          </a:ln>
        </p:spPr>
      </p:pic>
      <p:pic>
        <p:nvPicPr>
          <p:cNvPr id="13" name="Picture 11"/>
          <p:cNvPicPr preferRelativeResize="0">
            <a:picLocks noChangeArrowheads="1"/>
          </p:cNvPicPr>
          <p:nvPr/>
        </p:nvPicPr>
        <p:blipFill>
          <a:blip r:embed="rId5" cstate="print"/>
          <a:srcRect/>
          <a:stretch>
            <a:fillRect/>
          </a:stretch>
        </p:blipFill>
        <p:spPr bwMode="auto">
          <a:xfrm>
            <a:off x="5576764" y="2622696"/>
            <a:ext cx="432000" cy="288000"/>
          </a:xfrm>
          <a:prstGeom prst="rect">
            <a:avLst/>
          </a:prstGeom>
          <a:noFill/>
          <a:ln w="9525">
            <a:noFill/>
            <a:miter lim="800000"/>
            <a:headEnd/>
            <a:tailEnd/>
          </a:ln>
        </p:spPr>
      </p:pic>
      <p:pic>
        <p:nvPicPr>
          <p:cNvPr id="14" name="Picture 13"/>
          <p:cNvPicPr preferRelativeResize="0">
            <a:picLocks noChangeArrowheads="1"/>
          </p:cNvPicPr>
          <p:nvPr/>
        </p:nvPicPr>
        <p:blipFill>
          <a:blip r:embed="rId6" cstate="print"/>
          <a:srcRect l="3381" t="5747" r="3381" b="5747"/>
          <a:stretch>
            <a:fillRect/>
          </a:stretch>
        </p:blipFill>
        <p:spPr bwMode="auto">
          <a:xfrm>
            <a:off x="4294580" y="2622696"/>
            <a:ext cx="432000" cy="288000"/>
          </a:xfrm>
          <a:prstGeom prst="rect">
            <a:avLst/>
          </a:prstGeom>
          <a:noFill/>
          <a:ln w="9525">
            <a:noFill/>
            <a:miter lim="800000"/>
            <a:headEnd/>
            <a:tailEnd/>
          </a:ln>
        </p:spPr>
      </p:pic>
      <p:graphicFrame>
        <p:nvGraphicFramePr>
          <p:cNvPr id="15" name="Gráfico 14"/>
          <p:cNvGraphicFramePr>
            <a:graphicFrameLocks/>
          </p:cNvGraphicFramePr>
          <p:nvPr>
            <p:extLst>
              <p:ext uri="{D42A27DB-BD31-4B8C-83A1-F6EECF244321}">
                <p14:modId xmlns:p14="http://schemas.microsoft.com/office/powerpoint/2010/main" val="740155317"/>
              </p:ext>
            </p:extLst>
          </p:nvPr>
        </p:nvGraphicFramePr>
        <p:xfrm>
          <a:off x="154580" y="3079376"/>
          <a:ext cx="8854948" cy="365759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87476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preferRelativeResize="0">
            <a:picLocks noChangeArrowheads="1"/>
          </p:cNvPicPr>
          <p:nvPr/>
        </p:nvPicPr>
        <p:blipFill>
          <a:blip r:embed="rId2"/>
          <a:srcRect/>
          <a:stretch>
            <a:fillRect/>
          </a:stretch>
        </p:blipFill>
        <p:spPr bwMode="auto">
          <a:xfrm>
            <a:off x="-3600" y="3213846"/>
            <a:ext cx="9147600" cy="3644153"/>
          </a:xfrm>
          <a:prstGeom prst="rect">
            <a:avLst/>
          </a:prstGeom>
          <a:noFill/>
          <a:ln w="9525">
            <a:noFill/>
            <a:miter lim="800000"/>
            <a:headEnd/>
            <a:tailEnd/>
          </a:ln>
          <a:effectLst/>
        </p:spPr>
      </p:pic>
      <p:graphicFrame>
        <p:nvGraphicFramePr>
          <p:cNvPr id="4" name="Tabla 3"/>
          <p:cNvGraphicFramePr>
            <a:graphicFrameLocks noGrp="1"/>
          </p:cNvGraphicFramePr>
          <p:nvPr>
            <p:extLst>
              <p:ext uri="{D42A27DB-BD31-4B8C-83A1-F6EECF244321}">
                <p14:modId xmlns:p14="http://schemas.microsoft.com/office/powerpoint/2010/main" val="1536758793"/>
              </p:ext>
            </p:extLst>
          </p:nvPr>
        </p:nvGraphicFramePr>
        <p:xfrm>
          <a:off x="5277193" y="268939"/>
          <a:ext cx="3708000" cy="4585448"/>
        </p:xfrm>
        <a:graphic>
          <a:graphicData uri="http://schemas.openxmlformats.org/drawingml/2006/table">
            <a:tbl>
              <a:tblPr firstRow="1" bandRow="1">
                <a:tableStyleId>{5C22544A-7EE6-4342-B048-85BDC9FD1C3A}</a:tableStyleId>
              </a:tblPr>
              <a:tblGrid>
                <a:gridCol w="524958"/>
                <a:gridCol w="3183042"/>
              </a:tblGrid>
              <a:tr h="573181">
                <a:tc>
                  <a:txBody>
                    <a:bodyPr/>
                    <a:lstStyle/>
                    <a:p>
                      <a:pPr algn="ctr"/>
                      <a:r>
                        <a:rPr lang="es-GT" sz="2800" b="0" dirty="0" smtClean="0">
                          <a:solidFill>
                            <a:schemeClr val="accent2"/>
                          </a:solidFill>
                          <a:sym typeface="Wingdings" panose="05000000000000000000" pitchFamily="2" charset="2"/>
                        </a:rPr>
                        <a:t></a:t>
                      </a:r>
                      <a:endParaRPr lang="es-GT" sz="2800" b="0" dirty="0">
                        <a:solidFill>
                          <a:schemeClr val="accent2"/>
                        </a:solidFill>
                      </a:endParaRPr>
                    </a:p>
                  </a:txBody>
                  <a:tcPr anchor="ctr">
                    <a:lnR w="12700" cap="flat" cmpd="sng" algn="ctr">
                      <a:solidFill>
                        <a:schemeClr val="bg1"/>
                      </a:solidFill>
                      <a:prstDash val="solid"/>
                      <a:round/>
                      <a:headEnd type="none" w="med" len="med"/>
                      <a:tailEnd type="none" w="med" len="med"/>
                    </a:lnR>
                    <a:lnB w="12700" cap="flat" cmpd="sng" algn="ctr">
                      <a:solidFill>
                        <a:srgbClr val="0070C0"/>
                      </a:solidFill>
                      <a:prstDash val="sysDash"/>
                      <a:round/>
                      <a:headEnd type="none" w="med" len="med"/>
                      <a:tailEnd type="none" w="med" len="med"/>
                    </a:lnB>
                    <a:noFill/>
                  </a:tcPr>
                </a:tc>
                <a:tc>
                  <a:txBody>
                    <a:bodyPr/>
                    <a:lstStyle/>
                    <a:p>
                      <a:r>
                        <a:rPr lang="es-GT" sz="1500" b="1" dirty="0" smtClean="0">
                          <a:solidFill>
                            <a:schemeClr val="tx1"/>
                          </a:solidFill>
                        </a:rPr>
                        <a:t>Separación de los empleados públicos involucrados en contrabando.</a:t>
                      </a:r>
                      <a:endParaRPr lang="es-GT" sz="15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70C0"/>
                      </a:solidFill>
                      <a:prstDash val="sysDash"/>
                      <a:round/>
                      <a:headEnd type="none" w="med" len="med"/>
                      <a:tailEnd type="none" w="med" len="med"/>
                    </a:lnB>
                    <a:noFill/>
                  </a:tcPr>
                </a:tc>
              </a:tr>
              <a:tr h="573181">
                <a:tc>
                  <a:txBody>
                    <a:bodyPr/>
                    <a:lstStyle/>
                    <a:p>
                      <a:pPr algn="ctr"/>
                      <a:r>
                        <a:rPr lang="es-GT" sz="2800" b="0" dirty="0" smtClean="0">
                          <a:solidFill>
                            <a:schemeClr val="accent2"/>
                          </a:solidFill>
                          <a:sym typeface="Wingdings" panose="05000000000000000000" pitchFamily="2" charset="2"/>
                        </a:rPr>
                        <a:t></a:t>
                      </a:r>
                      <a:endParaRPr lang="es-GT" sz="2800" b="0" dirty="0">
                        <a:solidFill>
                          <a:schemeClr val="accent2"/>
                        </a:solidFill>
                      </a:endParaRPr>
                    </a:p>
                  </a:txBody>
                  <a:tcPr anchor="ctr">
                    <a:lnR w="12700" cap="flat" cmpd="sng" algn="ctr">
                      <a:solidFill>
                        <a:schemeClr val="bg1"/>
                      </a:solidFill>
                      <a:prstDash val="solid"/>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noFill/>
                  </a:tcPr>
                </a:tc>
                <a:tc>
                  <a:txBody>
                    <a:bodyPr/>
                    <a:lstStyle/>
                    <a:p>
                      <a:r>
                        <a:rPr lang="es-GT" sz="1500" b="1" dirty="0" smtClean="0">
                          <a:solidFill>
                            <a:schemeClr val="tx1"/>
                          </a:solidFill>
                        </a:rPr>
                        <a:t>Reducción de derechos comerciales en favor de otros países.</a:t>
                      </a:r>
                      <a:endParaRPr lang="es-GT" sz="15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noFill/>
                  </a:tcPr>
                </a:tc>
              </a:tr>
              <a:tr h="573181">
                <a:tc>
                  <a:txBody>
                    <a:bodyPr/>
                    <a:lstStyle/>
                    <a:p>
                      <a:pPr algn="ctr"/>
                      <a:r>
                        <a:rPr lang="es-GT" sz="2800" b="0" dirty="0" smtClean="0">
                          <a:solidFill>
                            <a:schemeClr val="accent2"/>
                          </a:solidFill>
                          <a:sym typeface="Wingdings" panose="05000000000000000000" pitchFamily="2" charset="2"/>
                        </a:rPr>
                        <a:t></a:t>
                      </a:r>
                      <a:endParaRPr lang="es-GT" sz="2800" b="0" dirty="0">
                        <a:solidFill>
                          <a:schemeClr val="accent2"/>
                        </a:solidFill>
                      </a:endParaRPr>
                    </a:p>
                  </a:txBody>
                  <a:tcPr anchor="ctr">
                    <a:lnR w="12700" cap="flat" cmpd="sng" algn="ctr">
                      <a:solidFill>
                        <a:schemeClr val="bg1"/>
                      </a:solidFill>
                      <a:prstDash val="solid"/>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noFill/>
                  </a:tcPr>
                </a:tc>
                <a:tc>
                  <a:txBody>
                    <a:bodyPr/>
                    <a:lstStyle/>
                    <a:p>
                      <a:r>
                        <a:rPr lang="es-GT" sz="1500" b="1" dirty="0" smtClean="0">
                          <a:solidFill>
                            <a:schemeClr val="tx1"/>
                          </a:solidFill>
                        </a:rPr>
                        <a:t>Prohibición del comercio de esclavos de las colonias extranjeras.</a:t>
                      </a:r>
                      <a:endParaRPr lang="es-GT" sz="15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noFill/>
                  </a:tcPr>
                </a:tc>
              </a:tr>
              <a:tr h="573181">
                <a:tc>
                  <a:txBody>
                    <a:bodyPr/>
                    <a:lstStyle/>
                    <a:p>
                      <a:pPr algn="ctr"/>
                      <a:r>
                        <a:rPr lang="es-GT" sz="2800" b="0" dirty="0" smtClean="0">
                          <a:solidFill>
                            <a:schemeClr val="accent2"/>
                          </a:solidFill>
                          <a:sym typeface="Wingdings" panose="05000000000000000000" pitchFamily="2" charset="2"/>
                        </a:rPr>
                        <a:t></a:t>
                      </a:r>
                      <a:endParaRPr lang="es-GT" sz="2800" b="0" dirty="0">
                        <a:solidFill>
                          <a:schemeClr val="accent2"/>
                        </a:solidFill>
                      </a:endParaRPr>
                    </a:p>
                  </a:txBody>
                  <a:tcPr anchor="ctr">
                    <a:lnR w="12700" cap="flat" cmpd="sng" algn="ctr">
                      <a:solidFill>
                        <a:schemeClr val="bg1"/>
                      </a:solidFill>
                      <a:prstDash val="solid"/>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noFill/>
                  </a:tcPr>
                </a:tc>
                <a:tc>
                  <a:txBody>
                    <a:bodyPr/>
                    <a:lstStyle/>
                    <a:p>
                      <a:r>
                        <a:rPr lang="es-GT" sz="1500" b="1" dirty="0" smtClean="0">
                          <a:solidFill>
                            <a:schemeClr val="tx1"/>
                          </a:solidFill>
                        </a:rPr>
                        <a:t>Prohibición en el comercio de puerto a puerto de los efectos extranjeros.</a:t>
                      </a:r>
                      <a:endParaRPr lang="es-GT" sz="15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noFill/>
                  </a:tcPr>
                </a:tc>
              </a:tr>
              <a:tr h="573181">
                <a:tc>
                  <a:txBody>
                    <a:bodyPr/>
                    <a:lstStyle/>
                    <a:p>
                      <a:pPr algn="ctr"/>
                      <a:r>
                        <a:rPr lang="es-GT" sz="2800" b="0" dirty="0" smtClean="0">
                          <a:solidFill>
                            <a:schemeClr val="accent2"/>
                          </a:solidFill>
                          <a:sym typeface="Wingdings" panose="05000000000000000000" pitchFamily="2" charset="2"/>
                        </a:rPr>
                        <a:t></a:t>
                      </a:r>
                      <a:endParaRPr lang="es-GT" sz="2800" b="0" dirty="0">
                        <a:solidFill>
                          <a:schemeClr val="accent2"/>
                        </a:solidFill>
                      </a:endParaRPr>
                    </a:p>
                  </a:txBody>
                  <a:tcPr anchor="ctr">
                    <a:lnR w="12700" cap="flat" cmpd="sng" algn="ctr">
                      <a:solidFill>
                        <a:schemeClr val="bg1"/>
                      </a:solidFill>
                      <a:prstDash val="solid"/>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noFill/>
                  </a:tcPr>
                </a:tc>
                <a:tc>
                  <a:txBody>
                    <a:bodyPr/>
                    <a:lstStyle/>
                    <a:p>
                      <a:r>
                        <a:rPr lang="es-GT" sz="1500" b="1" dirty="0" smtClean="0">
                          <a:solidFill>
                            <a:schemeClr val="tx1"/>
                          </a:solidFill>
                        </a:rPr>
                        <a:t>Aumento de los guardacostas en los principales puertos.</a:t>
                      </a:r>
                      <a:endParaRPr lang="es-GT" sz="15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noFill/>
                  </a:tcPr>
                </a:tc>
              </a:tr>
              <a:tr h="573181">
                <a:tc>
                  <a:txBody>
                    <a:bodyPr/>
                    <a:lstStyle/>
                    <a:p>
                      <a:pPr algn="ctr"/>
                      <a:r>
                        <a:rPr lang="es-GT" sz="2800" b="0" dirty="0" smtClean="0">
                          <a:solidFill>
                            <a:schemeClr val="accent2"/>
                          </a:solidFill>
                          <a:sym typeface="Wingdings" panose="05000000000000000000" pitchFamily="2" charset="2"/>
                        </a:rPr>
                        <a:t></a:t>
                      </a:r>
                      <a:endParaRPr lang="es-GT" sz="2800" b="0" dirty="0">
                        <a:solidFill>
                          <a:schemeClr val="accent2"/>
                        </a:solidFill>
                      </a:endParaRPr>
                    </a:p>
                  </a:txBody>
                  <a:tcPr anchor="ctr">
                    <a:lnR w="12700" cap="flat" cmpd="sng" algn="ctr">
                      <a:solidFill>
                        <a:schemeClr val="bg1"/>
                      </a:solidFill>
                      <a:prstDash val="solid"/>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noFill/>
                  </a:tcPr>
                </a:tc>
                <a:tc>
                  <a:txBody>
                    <a:bodyPr/>
                    <a:lstStyle/>
                    <a:p>
                      <a:r>
                        <a:rPr lang="es-GT" sz="1500" b="1" dirty="0" smtClean="0">
                          <a:solidFill>
                            <a:schemeClr val="tx1"/>
                          </a:solidFill>
                        </a:rPr>
                        <a:t>Establecimiento de matrículas en los puertos habitados.</a:t>
                      </a:r>
                      <a:endParaRPr lang="es-GT" sz="15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noFill/>
                  </a:tcPr>
                </a:tc>
              </a:tr>
              <a:tr h="573181">
                <a:tc>
                  <a:txBody>
                    <a:bodyPr/>
                    <a:lstStyle/>
                    <a:p>
                      <a:pPr algn="ctr"/>
                      <a:r>
                        <a:rPr lang="es-GT" sz="2800" b="0" dirty="0" smtClean="0">
                          <a:solidFill>
                            <a:schemeClr val="accent2"/>
                          </a:solidFill>
                          <a:sym typeface="Wingdings" panose="05000000000000000000" pitchFamily="2" charset="2"/>
                        </a:rPr>
                        <a:t></a:t>
                      </a:r>
                      <a:endParaRPr lang="es-GT" sz="2800" b="0" dirty="0">
                        <a:solidFill>
                          <a:schemeClr val="accent2"/>
                        </a:solidFill>
                      </a:endParaRPr>
                    </a:p>
                  </a:txBody>
                  <a:tcPr anchor="ctr">
                    <a:lnR w="12700" cap="flat" cmpd="sng" algn="ctr">
                      <a:solidFill>
                        <a:schemeClr val="bg1"/>
                      </a:solidFill>
                      <a:prstDash val="solid"/>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noFill/>
                  </a:tcPr>
                </a:tc>
                <a:tc>
                  <a:txBody>
                    <a:bodyPr/>
                    <a:lstStyle/>
                    <a:p>
                      <a:r>
                        <a:rPr lang="es-GT" sz="1500" b="1" dirty="0" smtClean="0">
                          <a:solidFill>
                            <a:schemeClr val="tx1"/>
                          </a:solidFill>
                        </a:rPr>
                        <a:t>Prohibición de navegar en lastre sin justa causa autorizada.</a:t>
                      </a:r>
                      <a:endParaRPr lang="es-GT" sz="15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noFill/>
                  </a:tcPr>
                </a:tc>
              </a:tr>
              <a:tr h="573181">
                <a:tc>
                  <a:txBody>
                    <a:bodyPr/>
                    <a:lstStyle/>
                    <a:p>
                      <a:pPr algn="ctr"/>
                      <a:r>
                        <a:rPr lang="es-GT" sz="2800" b="0" dirty="0" smtClean="0">
                          <a:solidFill>
                            <a:schemeClr val="accent2"/>
                          </a:solidFill>
                          <a:sym typeface="Wingdings" panose="05000000000000000000" pitchFamily="2" charset="2"/>
                        </a:rPr>
                        <a:t></a:t>
                      </a:r>
                      <a:endParaRPr lang="es-GT" sz="2800" b="0" dirty="0">
                        <a:solidFill>
                          <a:schemeClr val="accent2"/>
                        </a:solidFill>
                      </a:endParaRPr>
                    </a:p>
                  </a:txBody>
                  <a:tcPr anchor="ctr">
                    <a:lnR w="12700" cap="flat" cmpd="sng" algn="ctr">
                      <a:solidFill>
                        <a:schemeClr val="bg1"/>
                      </a:solidFill>
                      <a:prstDash val="solid"/>
                      <a:round/>
                      <a:headEnd type="none" w="med" len="med"/>
                      <a:tailEnd type="none" w="med" len="med"/>
                    </a:lnR>
                    <a:lnT w="12700" cap="flat" cmpd="sng" algn="ctr">
                      <a:solidFill>
                        <a:srgbClr val="0070C0"/>
                      </a:solidFill>
                      <a:prstDash val="sysDash"/>
                      <a:round/>
                      <a:headEnd type="none" w="med" len="med"/>
                      <a:tailEnd type="none" w="med" len="med"/>
                    </a:lnT>
                    <a:noFill/>
                  </a:tcPr>
                </a:tc>
                <a:tc>
                  <a:txBody>
                    <a:bodyPr/>
                    <a:lstStyle/>
                    <a:p>
                      <a:r>
                        <a:rPr lang="es-GT" sz="1500" b="1" dirty="0" smtClean="0">
                          <a:solidFill>
                            <a:schemeClr val="tx1"/>
                          </a:solidFill>
                        </a:rPr>
                        <a:t>Establecimiento de intendentes especiales para evitar el contrabando.</a:t>
                      </a:r>
                      <a:endParaRPr lang="es-GT" sz="15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chemeClr val="bg1"/>
                      </a:solidFill>
                      <a:prstDash val="solid"/>
                      <a:round/>
                      <a:headEnd type="none" w="med" len="med"/>
                      <a:tailEnd type="none" w="med" len="med"/>
                    </a:lnB>
                    <a:noFill/>
                  </a:tcPr>
                </a:tc>
              </a:tr>
            </a:tbl>
          </a:graphicData>
        </a:graphic>
      </p:graphicFrame>
      <p:sp>
        <p:nvSpPr>
          <p:cNvPr id="5" name="CuadroTexto 4"/>
          <p:cNvSpPr txBox="1"/>
          <p:nvPr/>
        </p:nvSpPr>
        <p:spPr>
          <a:xfrm>
            <a:off x="94129" y="247540"/>
            <a:ext cx="4968000" cy="2769989"/>
          </a:xfrm>
          <a:prstGeom prst="rect">
            <a:avLst/>
          </a:prstGeom>
          <a:noFill/>
        </p:spPr>
        <p:txBody>
          <a:bodyPr wrap="square" rtlCol="0">
            <a:spAutoFit/>
          </a:bodyPr>
          <a:lstStyle/>
          <a:p>
            <a:pPr algn="just"/>
            <a:r>
              <a:rPr lang="es-GT" b="1" dirty="0" smtClean="0">
                <a:solidFill>
                  <a:schemeClr val="accent2"/>
                </a:solidFill>
              </a:rPr>
              <a:t>“</a:t>
            </a:r>
            <a:r>
              <a:rPr lang="es-GT" b="1" dirty="0" smtClean="0"/>
              <a:t>La defraudación aduanera y el contrabando son </a:t>
            </a:r>
            <a:r>
              <a:rPr lang="es-GT" b="1" dirty="0" smtClean="0">
                <a:solidFill>
                  <a:srgbClr val="0070C0"/>
                </a:solidFill>
              </a:rPr>
              <a:t>males endémicos del área centroamericana</a:t>
            </a:r>
            <a:r>
              <a:rPr lang="es-GT" b="1" dirty="0" smtClean="0"/>
              <a:t>. La herencia evasora encuentra sus raíces en la época colonial, y por tanto, es el mismo antiguo mal que sólo ha ido adquiriendo nuevas connotaciones y está arraigado en los países; por ello, todos los esfuerzos para su erradicación y extirpación han devenido en proyectos insuficientes y frustrantes</a:t>
            </a:r>
            <a:r>
              <a:rPr lang="es-GT" b="1" dirty="0" smtClean="0">
                <a:solidFill>
                  <a:schemeClr val="accent2"/>
                </a:solidFill>
              </a:rPr>
              <a:t>”</a:t>
            </a:r>
            <a:r>
              <a:rPr lang="es-GT" b="1" dirty="0" smtClean="0"/>
              <a:t>.</a:t>
            </a:r>
          </a:p>
          <a:p>
            <a:pPr algn="r"/>
            <a:endParaRPr lang="es-GT" sz="1200" b="1" dirty="0" smtClean="0"/>
          </a:p>
          <a:p>
            <a:pPr algn="r"/>
            <a:r>
              <a:rPr lang="es-GT" b="1" dirty="0" err="1" smtClean="0"/>
              <a:t>Calavachi</a:t>
            </a:r>
            <a:r>
              <a:rPr lang="es-GT" b="1" dirty="0" smtClean="0"/>
              <a:t> Cruz (2002)</a:t>
            </a:r>
            <a:endParaRPr lang="es-GT" b="1" dirty="0"/>
          </a:p>
        </p:txBody>
      </p:sp>
      <p:sp>
        <p:nvSpPr>
          <p:cNvPr id="6" name="CuadroTexto 5"/>
          <p:cNvSpPr txBox="1"/>
          <p:nvPr/>
        </p:nvSpPr>
        <p:spPr>
          <a:xfrm>
            <a:off x="5062129" y="5035922"/>
            <a:ext cx="3974295" cy="630942"/>
          </a:xfrm>
          <a:prstGeom prst="rect">
            <a:avLst/>
          </a:prstGeom>
          <a:noFill/>
        </p:spPr>
        <p:txBody>
          <a:bodyPr wrap="square" rtlCol="0">
            <a:spAutoFit/>
          </a:bodyPr>
          <a:lstStyle/>
          <a:p>
            <a:pPr algn="r"/>
            <a:r>
              <a:rPr lang="es-GT" sz="1700" b="1" dirty="0" smtClean="0">
                <a:solidFill>
                  <a:srgbClr val="0070C0"/>
                </a:solidFill>
              </a:rPr>
              <a:t>Real Orden sobre el Contrabando de 1802</a:t>
            </a:r>
          </a:p>
          <a:p>
            <a:pPr algn="r"/>
            <a:r>
              <a:rPr lang="es-GT" b="1" dirty="0" smtClean="0"/>
              <a:t>Don José Ignacio de Pombo</a:t>
            </a:r>
            <a:endParaRPr lang="es-GT" b="1" dirty="0"/>
          </a:p>
        </p:txBody>
      </p:sp>
    </p:spTree>
    <p:extLst>
      <p:ext uri="{BB962C8B-B14F-4D97-AF65-F5344CB8AC3E}">
        <p14:creationId xmlns:p14="http://schemas.microsoft.com/office/powerpoint/2010/main" val="28290257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60 Rectángulo"/>
          <p:cNvSpPr/>
          <p:nvPr/>
        </p:nvSpPr>
        <p:spPr>
          <a:xfrm>
            <a:off x="1398748" y="3000372"/>
            <a:ext cx="6328002" cy="857256"/>
          </a:xfrm>
          <a:prstGeom prst="rect">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3200" b="1" dirty="0" smtClean="0">
                <a:effectLst>
                  <a:outerShdw blurRad="38100" dist="38100" dir="2700000" algn="tl">
                    <a:srgbClr val="000000">
                      <a:alpha val="43137"/>
                    </a:srgbClr>
                  </a:outerShdw>
                </a:effectLst>
              </a:rPr>
              <a:t>DISTINTAS ARISTAS DE ABORDAJE</a:t>
            </a:r>
            <a:endParaRPr lang="es-GT" sz="3200" b="1" dirty="0">
              <a:effectLst>
                <a:outerShdw blurRad="38100" dist="38100" dir="2700000" algn="tl">
                  <a:srgbClr val="000000">
                    <a:alpha val="43137"/>
                  </a:srgbClr>
                </a:outerShdw>
              </a:effectLst>
            </a:endParaRPr>
          </a:p>
        </p:txBody>
      </p:sp>
      <p:sp>
        <p:nvSpPr>
          <p:cNvPr id="49" name="48 Rectángulo"/>
          <p:cNvSpPr/>
          <p:nvPr/>
        </p:nvSpPr>
        <p:spPr>
          <a:xfrm>
            <a:off x="214282" y="285728"/>
            <a:ext cx="3643338" cy="2428892"/>
          </a:xfrm>
          <a:prstGeom prst="rect">
            <a:avLst/>
          </a:prstGeom>
          <a:solidFill>
            <a:schemeClr val="accent6">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50" name="49 Rectángulo"/>
          <p:cNvSpPr/>
          <p:nvPr/>
        </p:nvSpPr>
        <p:spPr>
          <a:xfrm>
            <a:off x="5286380" y="285728"/>
            <a:ext cx="3643338" cy="2428892"/>
          </a:xfrm>
          <a:prstGeom prst="rect">
            <a:avLst/>
          </a:prstGeom>
          <a:solidFill>
            <a:srgbClr val="F3D1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51" name="50 Rectángulo"/>
          <p:cNvSpPr/>
          <p:nvPr/>
        </p:nvSpPr>
        <p:spPr>
          <a:xfrm>
            <a:off x="214282" y="4143380"/>
            <a:ext cx="3643338" cy="2428892"/>
          </a:xfrm>
          <a:prstGeom prst="rect">
            <a:avLst/>
          </a:prstGeom>
          <a:solidFill>
            <a:schemeClr val="accent2">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52" name="51 Rectángulo"/>
          <p:cNvSpPr/>
          <p:nvPr/>
        </p:nvSpPr>
        <p:spPr>
          <a:xfrm>
            <a:off x="5286380" y="4143380"/>
            <a:ext cx="3643338" cy="2428892"/>
          </a:xfrm>
          <a:prstGeom prst="rect">
            <a:avLst/>
          </a:prstGeom>
          <a:solidFill>
            <a:schemeClr val="accent4">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28674" name="Picture 2"/>
          <p:cNvPicPr>
            <a:picLocks noChangeAspect="1" noChangeArrowheads="1"/>
          </p:cNvPicPr>
          <p:nvPr/>
        </p:nvPicPr>
        <p:blipFill>
          <a:blip r:embed="rId2"/>
          <a:srcRect/>
          <a:stretch>
            <a:fillRect/>
          </a:stretch>
        </p:blipFill>
        <p:spPr bwMode="auto">
          <a:xfrm>
            <a:off x="2952000" y="1801800"/>
            <a:ext cx="1620000" cy="1627200"/>
          </a:xfrm>
          <a:prstGeom prst="rect">
            <a:avLst/>
          </a:prstGeom>
          <a:noFill/>
          <a:ln w="9525">
            <a:noFill/>
            <a:miter lim="800000"/>
            <a:headEnd/>
            <a:tailEnd/>
          </a:ln>
          <a:effectLst/>
        </p:spPr>
      </p:pic>
      <p:pic>
        <p:nvPicPr>
          <p:cNvPr id="28675" name="Picture 3"/>
          <p:cNvPicPr>
            <a:picLocks noChangeAspect="1" noChangeArrowheads="1"/>
          </p:cNvPicPr>
          <p:nvPr/>
        </p:nvPicPr>
        <p:blipFill>
          <a:blip r:embed="rId3"/>
          <a:srcRect/>
          <a:stretch>
            <a:fillRect/>
          </a:stretch>
        </p:blipFill>
        <p:spPr bwMode="auto">
          <a:xfrm>
            <a:off x="2952000" y="3419490"/>
            <a:ext cx="1620000" cy="1627200"/>
          </a:xfrm>
          <a:prstGeom prst="rect">
            <a:avLst/>
          </a:prstGeom>
          <a:noFill/>
          <a:ln w="9525">
            <a:noFill/>
            <a:miter lim="800000"/>
            <a:headEnd/>
            <a:tailEnd/>
          </a:ln>
          <a:effectLst/>
        </p:spPr>
      </p:pic>
      <p:pic>
        <p:nvPicPr>
          <p:cNvPr id="28676" name="Picture 4"/>
          <p:cNvPicPr>
            <a:picLocks noChangeAspect="1" noChangeArrowheads="1"/>
          </p:cNvPicPr>
          <p:nvPr/>
        </p:nvPicPr>
        <p:blipFill>
          <a:blip r:embed="rId4"/>
          <a:srcRect/>
          <a:stretch>
            <a:fillRect/>
          </a:stretch>
        </p:blipFill>
        <p:spPr bwMode="auto">
          <a:xfrm>
            <a:off x="4572000" y="1801800"/>
            <a:ext cx="1620000" cy="1627200"/>
          </a:xfrm>
          <a:prstGeom prst="rect">
            <a:avLst/>
          </a:prstGeom>
          <a:noFill/>
          <a:ln w="9525">
            <a:noFill/>
            <a:miter lim="800000"/>
            <a:headEnd/>
            <a:tailEnd/>
          </a:ln>
          <a:effectLst/>
        </p:spPr>
      </p:pic>
      <p:pic>
        <p:nvPicPr>
          <p:cNvPr id="28677" name="Picture 5"/>
          <p:cNvPicPr>
            <a:picLocks noChangeAspect="1" noChangeArrowheads="1"/>
          </p:cNvPicPr>
          <p:nvPr/>
        </p:nvPicPr>
        <p:blipFill>
          <a:blip r:embed="rId5"/>
          <a:srcRect/>
          <a:stretch>
            <a:fillRect/>
          </a:stretch>
        </p:blipFill>
        <p:spPr bwMode="auto">
          <a:xfrm>
            <a:off x="4572000" y="3429000"/>
            <a:ext cx="1620000" cy="1627200"/>
          </a:xfrm>
          <a:prstGeom prst="rect">
            <a:avLst/>
          </a:prstGeom>
          <a:noFill/>
          <a:ln w="9525">
            <a:noFill/>
            <a:miter lim="800000"/>
            <a:headEnd/>
            <a:tailEnd/>
          </a:ln>
          <a:effectLst/>
        </p:spPr>
      </p:pic>
      <p:sp>
        <p:nvSpPr>
          <p:cNvPr id="53" name="52 CuadroTexto"/>
          <p:cNvSpPr txBox="1"/>
          <p:nvPr/>
        </p:nvSpPr>
        <p:spPr>
          <a:xfrm>
            <a:off x="357158" y="2000240"/>
            <a:ext cx="2500330" cy="461665"/>
          </a:xfrm>
          <a:prstGeom prst="rect">
            <a:avLst/>
          </a:prstGeom>
          <a:solidFill>
            <a:schemeClr val="accent6">
              <a:lumMod val="75000"/>
            </a:schemeClr>
          </a:solidFill>
        </p:spPr>
        <p:txBody>
          <a:bodyPr wrap="square" rtlCol="0">
            <a:spAutoFit/>
          </a:bodyPr>
          <a:lstStyle/>
          <a:p>
            <a:pPr algn="ctr"/>
            <a:r>
              <a:rPr lang="es-GT" sz="2400" b="1" dirty="0" smtClean="0">
                <a:solidFill>
                  <a:schemeClr val="bg1"/>
                </a:solidFill>
                <a:effectLst>
                  <a:outerShdw blurRad="38100" dist="38100" dir="2700000" algn="tl">
                    <a:srgbClr val="000000">
                      <a:alpha val="43137"/>
                    </a:srgbClr>
                  </a:outerShdw>
                </a:effectLst>
              </a:rPr>
              <a:t>ECONÓMICAS</a:t>
            </a:r>
            <a:endParaRPr lang="es-GT" sz="2400" b="1" dirty="0">
              <a:solidFill>
                <a:schemeClr val="bg1"/>
              </a:solidFill>
              <a:effectLst>
                <a:outerShdw blurRad="38100" dist="38100" dir="2700000" algn="tl">
                  <a:srgbClr val="000000">
                    <a:alpha val="43137"/>
                  </a:srgbClr>
                </a:outerShdw>
              </a:effectLst>
            </a:endParaRPr>
          </a:p>
        </p:txBody>
      </p:sp>
      <p:sp>
        <p:nvSpPr>
          <p:cNvPr id="54" name="53 CuadroTexto"/>
          <p:cNvSpPr txBox="1"/>
          <p:nvPr/>
        </p:nvSpPr>
        <p:spPr>
          <a:xfrm>
            <a:off x="6286512" y="2000240"/>
            <a:ext cx="2500330" cy="461665"/>
          </a:xfrm>
          <a:prstGeom prst="rect">
            <a:avLst/>
          </a:prstGeom>
          <a:solidFill>
            <a:srgbClr val="7030A0"/>
          </a:solidFill>
        </p:spPr>
        <p:txBody>
          <a:bodyPr wrap="square" rtlCol="0">
            <a:spAutoFit/>
          </a:bodyPr>
          <a:lstStyle/>
          <a:p>
            <a:pPr algn="ctr"/>
            <a:r>
              <a:rPr lang="es-GT" sz="2400" b="1" dirty="0" smtClean="0">
                <a:solidFill>
                  <a:schemeClr val="bg1"/>
                </a:solidFill>
                <a:effectLst>
                  <a:outerShdw blurRad="38100" dist="38100" dir="2700000" algn="tl">
                    <a:srgbClr val="000000">
                      <a:alpha val="43137"/>
                    </a:srgbClr>
                  </a:outerShdw>
                </a:effectLst>
              </a:rPr>
              <a:t>INSTITUCIONALES</a:t>
            </a:r>
            <a:endParaRPr lang="es-GT" sz="2400" b="1" dirty="0">
              <a:solidFill>
                <a:schemeClr val="bg1"/>
              </a:solidFill>
              <a:effectLst>
                <a:outerShdw blurRad="38100" dist="38100" dir="2700000" algn="tl">
                  <a:srgbClr val="000000">
                    <a:alpha val="43137"/>
                  </a:srgbClr>
                </a:outerShdw>
              </a:effectLst>
            </a:endParaRPr>
          </a:p>
        </p:txBody>
      </p:sp>
      <p:sp>
        <p:nvSpPr>
          <p:cNvPr id="55" name="54 CuadroTexto"/>
          <p:cNvSpPr txBox="1"/>
          <p:nvPr/>
        </p:nvSpPr>
        <p:spPr>
          <a:xfrm>
            <a:off x="357158" y="4396095"/>
            <a:ext cx="2500330" cy="461665"/>
          </a:xfrm>
          <a:prstGeom prst="rect">
            <a:avLst/>
          </a:prstGeom>
          <a:solidFill>
            <a:schemeClr val="accent2">
              <a:lumMod val="75000"/>
            </a:schemeClr>
          </a:solidFill>
        </p:spPr>
        <p:txBody>
          <a:bodyPr wrap="square" rtlCol="0">
            <a:spAutoFit/>
          </a:bodyPr>
          <a:lstStyle/>
          <a:p>
            <a:pPr algn="ctr"/>
            <a:r>
              <a:rPr lang="es-GT" sz="2400" b="1" dirty="0" smtClean="0">
                <a:solidFill>
                  <a:schemeClr val="bg1"/>
                </a:solidFill>
                <a:effectLst>
                  <a:outerShdw blurRad="38100" dist="38100" dir="2700000" algn="tl">
                    <a:srgbClr val="000000">
                      <a:alpha val="43137"/>
                    </a:srgbClr>
                  </a:outerShdw>
                </a:effectLst>
              </a:rPr>
              <a:t>SOCIALES</a:t>
            </a:r>
            <a:endParaRPr lang="es-GT" sz="2400" b="1" dirty="0">
              <a:solidFill>
                <a:schemeClr val="bg1"/>
              </a:solidFill>
              <a:effectLst>
                <a:outerShdw blurRad="38100" dist="38100" dir="2700000" algn="tl">
                  <a:srgbClr val="000000">
                    <a:alpha val="43137"/>
                  </a:srgbClr>
                </a:outerShdw>
              </a:effectLst>
            </a:endParaRPr>
          </a:p>
        </p:txBody>
      </p:sp>
      <p:sp>
        <p:nvSpPr>
          <p:cNvPr id="56" name="55 CuadroTexto"/>
          <p:cNvSpPr txBox="1"/>
          <p:nvPr/>
        </p:nvSpPr>
        <p:spPr>
          <a:xfrm>
            <a:off x="6286512" y="4396095"/>
            <a:ext cx="2500330" cy="461665"/>
          </a:xfrm>
          <a:prstGeom prst="rect">
            <a:avLst/>
          </a:prstGeom>
          <a:solidFill>
            <a:schemeClr val="accent4">
              <a:lumMod val="75000"/>
            </a:schemeClr>
          </a:solidFill>
        </p:spPr>
        <p:txBody>
          <a:bodyPr wrap="square" rtlCol="0">
            <a:spAutoFit/>
          </a:bodyPr>
          <a:lstStyle/>
          <a:p>
            <a:pPr algn="ctr"/>
            <a:r>
              <a:rPr lang="es-GT" sz="2400" b="1" dirty="0" smtClean="0">
                <a:solidFill>
                  <a:schemeClr val="bg1"/>
                </a:solidFill>
                <a:effectLst>
                  <a:outerShdw blurRad="38100" dist="38100" dir="2700000" algn="tl">
                    <a:srgbClr val="000000">
                      <a:alpha val="43137"/>
                    </a:srgbClr>
                  </a:outerShdw>
                </a:effectLst>
              </a:rPr>
              <a:t>POLÍTICAS</a:t>
            </a:r>
            <a:endParaRPr lang="es-GT" sz="2400" b="1" dirty="0">
              <a:solidFill>
                <a:schemeClr val="bg1"/>
              </a:solidFill>
              <a:effectLst>
                <a:outerShdw blurRad="38100" dist="38100" dir="2700000" algn="tl">
                  <a:srgbClr val="000000">
                    <a:alpha val="43137"/>
                  </a:srgbClr>
                </a:outerShdw>
              </a:effectLst>
            </a:endParaRPr>
          </a:p>
        </p:txBody>
      </p:sp>
      <p:sp>
        <p:nvSpPr>
          <p:cNvPr id="57" name="56 CuadroTexto"/>
          <p:cNvSpPr txBox="1"/>
          <p:nvPr/>
        </p:nvSpPr>
        <p:spPr>
          <a:xfrm>
            <a:off x="357158" y="428604"/>
            <a:ext cx="3357586" cy="1200329"/>
          </a:xfrm>
          <a:prstGeom prst="rect">
            <a:avLst/>
          </a:prstGeom>
          <a:noFill/>
        </p:spPr>
        <p:txBody>
          <a:bodyPr wrap="square" rtlCol="0">
            <a:spAutoFit/>
          </a:bodyPr>
          <a:lstStyle/>
          <a:p>
            <a:pPr algn="ctr"/>
            <a:r>
              <a:rPr lang="es-GT" dirty="0" smtClean="0"/>
              <a:t>Más allá del combate al empleo informal y el fraude aduanero, hay que pensar en la </a:t>
            </a:r>
            <a:r>
              <a:rPr lang="es-GT" b="1" dirty="0" smtClean="0"/>
              <a:t>facilitación del comercio</a:t>
            </a:r>
            <a:r>
              <a:rPr lang="es-GT" dirty="0" smtClean="0"/>
              <a:t>.</a:t>
            </a:r>
            <a:endParaRPr lang="es-GT" dirty="0"/>
          </a:p>
        </p:txBody>
      </p:sp>
      <p:sp>
        <p:nvSpPr>
          <p:cNvPr id="58" name="57 CuadroTexto"/>
          <p:cNvSpPr txBox="1"/>
          <p:nvPr/>
        </p:nvSpPr>
        <p:spPr>
          <a:xfrm>
            <a:off x="5429256" y="428604"/>
            <a:ext cx="3357586" cy="1200329"/>
          </a:xfrm>
          <a:prstGeom prst="rect">
            <a:avLst/>
          </a:prstGeom>
          <a:noFill/>
        </p:spPr>
        <p:txBody>
          <a:bodyPr wrap="square" rtlCol="0">
            <a:spAutoFit/>
          </a:bodyPr>
          <a:lstStyle/>
          <a:p>
            <a:pPr algn="ctr"/>
            <a:r>
              <a:rPr lang="es-GT" dirty="0" smtClean="0"/>
              <a:t>Se debe resolver la dicotomía que existe la priorización a nivel nacional y el </a:t>
            </a:r>
            <a:r>
              <a:rPr lang="es-GT" b="1" dirty="0" smtClean="0"/>
              <a:t>trato que se da a nivel regional </a:t>
            </a:r>
            <a:r>
              <a:rPr lang="es-GT" dirty="0" smtClean="0"/>
              <a:t>(armonización).</a:t>
            </a:r>
            <a:endParaRPr lang="es-GT" dirty="0"/>
          </a:p>
        </p:txBody>
      </p:sp>
      <p:sp>
        <p:nvSpPr>
          <p:cNvPr id="59" name="58 CuadroTexto"/>
          <p:cNvSpPr txBox="1"/>
          <p:nvPr/>
        </p:nvSpPr>
        <p:spPr>
          <a:xfrm>
            <a:off x="357158" y="5229067"/>
            <a:ext cx="3357586" cy="1200329"/>
          </a:xfrm>
          <a:prstGeom prst="rect">
            <a:avLst/>
          </a:prstGeom>
          <a:noFill/>
        </p:spPr>
        <p:txBody>
          <a:bodyPr wrap="square" rtlCol="0">
            <a:spAutoFit/>
          </a:bodyPr>
          <a:lstStyle/>
          <a:p>
            <a:pPr algn="ctr"/>
            <a:r>
              <a:rPr lang="es-GT" dirty="0" smtClean="0"/>
              <a:t>Debe analizarse el impacto en la salud de las población por el consumo de </a:t>
            </a:r>
            <a:r>
              <a:rPr lang="es-GT" b="1" dirty="0" smtClean="0"/>
              <a:t>productos sin estándares de calidad</a:t>
            </a:r>
            <a:r>
              <a:rPr lang="es-GT" dirty="0" smtClean="0"/>
              <a:t>.</a:t>
            </a:r>
            <a:endParaRPr lang="es-GT" dirty="0"/>
          </a:p>
        </p:txBody>
      </p:sp>
      <p:sp>
        <p:nvSpPr>
          <p:cNvPr id="60" name="59 CuadroTexto"/>
          <p:cNvSpPr txBox="1"/>
          <p:nvPr/>
        </p:nvSpPr>
        <p:spPr>
          <a:xfrm>
            <a:off x="5429256" y="5229067"/>
            <a:ext cx="3357586" cy="1200329"/>
          </a:xfrm>
          <a:prstGeom prst="rect">
            <a:avLst/>
          </a:prstGeom>
          <a:noFill/>
        </p:spPr>
        <p:txBody>
          <a:bodyPr wrap="square" rtlCol="0">
            <a:spAutoFit/>
          </a:bodyPr>
          <a:lstStyle/>
          <a:p>
            <a:pPr algn="ctr"/>
            <a:r>
              <a:rPr lang="es-GT" dirty="0" smtClean="0"/>
              <a:t>Financiamiento de </a:t>
            </a:r>
            <a:r>
              <a:rPr lang="es-GT" b="1" dirty="0" smtClean="0"/>
              <a:t>Partidos Políticos</a:t>
            </a:r>
            <a:r>
              <a:rPr lang="es-GT" dirty="0" smtClean="0"/>
              <a:t> a través de estructuras criminales relacionadas con el comercio ilícito de mercancías.</a:t>
            </a:r>
            <a:endParaRPr lang="es-GT" dirty="0"/>
          </a:p>
        </p:txBody>
      </p:sp>
    </p:spTree>
    <p:extLst>
      <p:ext uri="{BB962C8B-B14F-4D97-AF65-F5344CB8AC3E}">
        <p14:creationId xmlns:p14="http://schemas.microsoft.com/office/powerpoint/2010/main" val="85236085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subTnLst>
                                    <p:animClr clrSpc="rgb" dir="cw">
                                      <p:cBhvr override="childStyle">
                                        <p:cTn dur="1" fill="hold" display="0" masterRel="nextClick" afterEffect="1"/>
                                        <p:tgtEl>
                                          <p:spTgt spid="61"/>
                                        </p:tgtEl>
                                        <p:attrNameLst>
                                          <p:attrName>ppt_c</p:attrName>
                                        </p:attrNameLst>
                                      </p:cBhvr>
                                      <p:to>
                                        <a:srgbClr val="0070C0"/>
                                      </p:to>
                                    </p:animClr>
                                  </p:sub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28676"/>
                                        </p:tgtEl>
                                        <p:attrNameLst>
                                          <p:attrName>style.visibility</p:attrName>
                                        </p:attrNameLst>
                                      </p:cBhvr>
                                      <p:to>
                                        <p:strVal val="visible"/>
                                      </p:to>
                                    </p:set>
                                    <p:anim calcmode="lin" valueType="num">
                                      <p:cBhvr>
                                        <p:cTn id="14" dur="500" fill="hold"/>
                                        <p:tgtEl>
                                          <p:spTgt spid="28676"/>
                                        </p:tgtEl>
                                        <p:attrNameLst>
                                          <p:attrName>ppt_w</p:attrName>
                                        </p:attrNameLst>
                                      </p:cBhvr>
                                      <p:tavLst>
                                        <p:tav tm="0">
                                          <p:val>
                                            <p:fltVal val="0"/>
                                          </p:val>
                                        </p:tav>
                                        <p:tav tm="100000">
                                          <p:val>
                                            <p:strVal val="#ppt_w"/>
                                          </p:val>
                                        </p:tav>
                                      </p:tavLst>
                                    </p:anim>
                                    <p:anim calcmode="lin" valueType="num">
                                      <p:cBhvr>
                                        <p:cTn id="15" dur="500" fill="hold"/>
                                        <p:tgtEl>
                                          <p:spTgt spid="28676"/>
                                        </p:tgtEl>
                                        <p:attrNameLst>
                                          <p:attrName>ppt_h</p:attrName>
                                        </p:attrNameLst>
                                      </p:cBhvr>
                                      <p:tavLst>
                                        <p:tav tm="0">
                                          <p:val>
                                            <p:fltVal val="0"/>
                                          </p:val>
                                        </p:tav>
                                        <p:tav tm="100000">
                                          <p:val>
                                            <p:strVal val="#ppt_h"/>
                                          </p:val>
                                        </p:tav>
                                      </p:tavLst>
                                    </p:anim>
                                    <p:animEffect transition="in" filter="fade">
                                      <p:cBhvr>
                                        <p:cTn id="16" dur="500"/>
                                        <p:tgtEl>
                                          <p:spTgt spid="28676"/>
                                        </p:tgtEl>
                                      </p:cBhvr>
                                    </p:animEffect>
                                  </p:childTnLst>
                                </p:cTn>
                              </p:par>
                              <p:par>
                                <p:cTn id="17" presetID="53" presetClass="entr" presetSubtype="0" fill="hold" nodeType="withEffect">
                                  <p:stCondLst>
                                    <p:cond delay="0"/>
                                  </p:stCondLst>
                                  <p:childTnLst>
                                    <p:set>
                                      <p:cBhvr>
                                        <p:cTn id="18" dur="1" fill="hold">
                                          <p:stCondLst>
                                            <p:cond delay="0"/>
                                          </p:stCondLst>
                                        </p:cTn>
                                        <p:tgtEl>
                                          <p:spTgt spid="28674"/>
                                        </p:tgtEl>
                                        <p:attrNameLst>
                                          <p:attrName>style.visibility</p:attrName>
                                        </p:attrNameLst>
                                      </p:cBhvr>
                                      <p:to>
                                        <p:strVal val="visible"/>
                                      </p:to>
                                    </p:set>
                                    <p:anim calcmode="lin" valueType="num">
                                      <p:cBhvr>
                                        <p:cTn id="19" dur="500" fill="hold"/>
                                        <p:tgtEl>
                                          <p:spTgt spid="28674"/>
                                        </p:tgtEl>
                                        <p:attrNameLst>
                                          <p:attrName>ppt_w</p:attrName>
                                        </p:attrNameLst>
                                      </p:cBhvr>
                                      <p:tavLst>
                                        <p:tav tm="0">
                                          <p:val>
                                            <p:fltVal val="0"/>
                                          </p:val>
                                        </p:tav>
                                        <p:tav tm="100000">
                                          <p:val>
                                            <p:strVal val="#ppt_w"/>
                                          </p:val>
                                        </p:tav>
                                      </p:tavLst>
                                    </p:anim>
                                    <p:anim calcmode="lin" valueType="num">
                                      <p:cBhvr>
                                        <p:cTn id="20" dur="500" fill="hold"/>
                                        <p:tgtEl>
                                          <p:spTgt spid="28674"/>
                                        </p:tgtEl>
                                        <p:attrNameLst>
                                          <p:attrName>ppt_h</p:attrName>
                                        </p:attrNameLst>
                                      </p:cBhvr>
                                      <p:tavLst>
                                        <p:tav tm="0">
                                          <p:val>
                                            <p:fltVal val="0"/>
                                          </p:val>
                                        </p:tav>
                                        <p:tav tm="100000">
                                          <p:val>
                                            <p:strVal val="#ppt_h"/>
                                          </p:val>
                                        </p:tav>
                                      </p:tavLst>
                                    </p:anim>
                                    <p:animEffect transition="in" filter="fade">
                                      <p:cBhvr>
                                        <p:cTn id="21" dur="500"/>
                                        <p:tgtEl>
                                          <p:spTgt spid="28674"/>
                                        </p:tgtEl>
                                      </p:cBhvr>
                                    </p:animEffect>
                                  </p:childTnLst>
                                </p:cTn>
                              </p:par>
                              <p:par>
                                <p:cTn id="22" presetID="53" presetClass="entr" presetSubtype="0" fill="hold" nodeType="withEffect">
                                  <p:stCondLst>
                                    <p:cond delay="0"/>
                                  </p:stCondLst>
                                  <p:childTnLst>
                                    <p:set>
                                      <p:cBhvr>
                                        <p:cTn id="23" dur="1" fill="hold">
                                          <p:stCondLst>
                                            <p:cond delay="0"/>
                                          </p:stCondLst>
                                        </p:cTn>
                                        <p:tgtEl>
                                          <p:spTgt spid="28675"/>
                                        </p:tgtEl>
                                        <p:attrNameLst>
                                          <p:attrName>style.visibility</p:attrName>
                                        </p:attrNameLst>
                                      </p:cBhvr>
                                      <p:to>
                                        <p:strVal val="visible"/>
                                      </p:to>
                                    </p:set>
                                    <p:anim calcmode="lin" valueType="num">
                                      <p:cBhvr>
                                        <p:cTn id="24" dur="500" fill="hold"/>
                                        <p:tgtEl>
                                          <p:spTgt spid="28675"/>
                                        </p:tgtEl>
                                        <p:attrNameLst>
                                          <p:attrName>ppt_w</p:attrName>
                                        </p:attrNameLst>
                                      </p:cBhvr>
                                      <p:tavLst>
                                        <p:tav tm="0">
                                          <p:val>
                                            <p:fltVal val="0"/>
                                          </p:val>
                                        </p:tav>
                                        <p:tav tm="100000">
                                          <p:val>
                                            <p:strVal val="#ppt_w"/>
                                          </p:val>
                                        </p:tav>
                                      </p:tavLst>
                                    </p:anim>
                                    <p:anim calcmode="lin" valueType="num">
                                      <p:cBhvr>
                                        <p:cTn id="25" dur="500" fill="hold"/>
                                        <p:tgtEl>
                                          <p:spTgt spid="28675"/>
                                        </p:tgtEl>
                                        <p:attrNameLst>
                                          <p:attrName>ppt_h</p:attrName>
                                        </p:attrNameLst>
                                      </p:cBhvr>
                                      <p:tavLst>
                                        <p:tav tm="0">
                                          <p:val>
                                            <p:fltVal val="0"/>
                                          </p:val>
                                        </p:tav>
                                        <p:tav tm="100000">
                                          <p:val>
                                            <p:strVal val="#ppt_h"/>
                                          </p:val>
                                        </p:tav>
                                      </p:tavLst>
                                    </p:anim>
                                    <p:animEffect transition="in" filter="fade">
                                      <p:cBhvr>
                                        <p:cTn id="26" dur="500"/>
                                        <p:tgtEl>
                                          <p:spTgt spid="28675"/>
                                        </p:tgtEl>
                                      </p:cBhvr>
                                    </p:animEffect>
                                  </p:childTnLst>
                                </p:cTn>
                              </p:par>
                              <p:par>
                                <p:cTn id="27" presetID="53" presetClass="entr" presetSubtype="0" fill="hold" nodeType="withEffect">
                                  <p:stCondLst>
                                    <p:cond delay="0"/>
                                  </p:stCondLst>
                                  <p:childTnLst>
                                    <p:set>
                                      <p:cBhvr>
                                        <p:cTn id="28" dur="1" fill="hold">
                                          <p:stCondLst>
                                            <p:cond delay="0"/>
                                          </p:stCondLst>
                                        </p:cTn>
                                        <p:tgtEl>
                                          <p:spTgt spid="28677"/>
                                        </p:tgtEl>
                                        <p:attrNameLst>
                                          <p:attrName>style.visibility</p:attrName>
                                        </p:attrNameLst>
                                      </p:cBhvr>
                                      <p:to>
                                        <p:strVal val="visible"/>
                                      </p:to>
                                    </p:set>
                                    <p:anim calcmode="lin" valueType="num">
                                      <p:cBhvr>
                                        <p:cTn id="29" dur="500" fill="hold"/>
                                        <p:tgtEl>
                                          <p:spTgt spid="28677"/>
                                        </p:tgtEl>
                                        <p:attrNameLst>
                                          <p:attrName>ppt_w</p:attrName>
                                        </p:attrNameLst>
                                      </p:cBhvr>
                                      <p:tavLst>
                                        <p:tav tm="0">
                                          <p:val>
                                            <p:fltVal val="0"/>
                                          </p:val>
                                        </p:tav>
                                        <p:tav tm="100000">
                                          <p:val>
                                            <p:strVal val="#ppt_w"/>
                                          </p:val>
                                        </p:tav>
                                      </p:tavLst>
                                    </p:anim>
                                    <p:anim calcmode="lin" valueType="num">
                                      <p:cBhvr>
                                        <p:cTn id="30" dur="500" fill="hold"/>
                                        <p:tgtEl>
                                          <p:spTgt spid="28677"/>
                                        </p:tgtEl>
                                        <p:attrNameLst>
                                          <p:attrName>ppt_h</p:attrName>
                                        </p:attrNameLst>
                                      </p:cBhvr>
                                      <p:tavLst>
                                        <p:tav tm="0">
                                          <p:val>
                                            <p:fltVal val="0"/>
                                          </p:val>
                                        </p:tav>
                                        <p:tav tm="100000">
                                          <p:val>
                                            <p:strVal val="#ppt_h"/>
                                          </p:val>
                                        </p:tav>
                                      </p:tavLst>
                                    </p:anim>
                                    <p:animEffect transition="in" filter="fade">
                                      <p:cBhvr>
                                        <p:cTn id="31" dur="500"/>
                                        <p:tgtEl>
                                          <p:spTgt spid="28677"/>
                                        </p:tgtEl>
                                      </p:cBhvr>
                                    </p:animEffect>
                                  </p:childTnLst>
                                </p:cTn>
                              </p:par>
                              <p:par>
                                <p:cTn id="32" presetID="12" presetClass="entr" presetSubtype="2"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slide(fromRight)">
                                      <p:cBhvr>
                                        <p:cTn id="34" dur="500"/>
                                        <p:tgtEl>
                                          <p:spTgt spid="49"/>
                                        </p:tgtEl>
                                      </p:cBhvr>
                                    </p:animEffect>
                                  </p:childTnLst>
                                </p:cTn>
                              </p:par>
                              <p:par>
                                <p:cTn id="35" presetID="12" presetClass="entr" presetSubtype="2"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slide(fromRight)">
                                      <p:cBhvr>
                                        <p:cTn id="37" dur="500"/>
                                        <p:tgtEl>
                                          <p:spTgt spid="53"/>
                                        </p:tgtEl>
                                      </p:cBhvr>
                                    </p:animEffect>
                                  </p:childTnLst>
                                </p:cTn>
                              </p:par>
                              <p:par>
                                <p:cTn id="38" presetID="12" presetClass="entr" presetSubtype="2"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slide(fromRight)">
                                      <p:cBhvr>
                                        <p:cTn id="40" dur="500"/>
                                        <p:tgtEl>
                                          <p:spTgt spid="57"/>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8" fill="hold" grpId="0" nodeType="click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slide(fromLeft)">
                                      <p:cBhvr>
                                        <p:cTn id="45" dur="500"/>
                                        <p:tgtEl>
                                          <p:spTgt spid="50"/>
                                        </p:tgtEl>
                                      </p:cBhvr>
                                    </p:animEffect>
                                  </p:childTnLst>
                                </p:cTn>
                              </p:par>
                              <p:par>
                                <p:cTn id="46" presetID="12" presetClass="entr" presetSubtype="8" fill="hold" grpId="0" nodeType="with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slide(fromLeft)">
                                      <p:cBhvr>
                                        <p:cTn id="48" dur="500"/>
                                        <p:tgtEl>
                                          <p:spTgt spid="54"/>
                                        </p:tgtEl>
                                      </p:cBhvr>
                                    </p:animEffect>
                                  </p:childTnLst>
                                </p:cTn>
                              </p:par>
                              <p:par>
                                <p:cTn id="49" presetID="12" presetClass="entr" presetSubtype="8"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slide(fromLeft)">
                                      <p:cBhvr>
                                        <p:cTn id="51" dur="500"/>
                                        <p:tgtEl>
                                          <p:spTgt spid="58"/>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2" fill="hold" grpId="0" nodeType="click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slide(fromRight)">
                                      <p:cBhvr>
                                        <p:cTn id="56" dur="500"/>
                                        <p:tgtEl>
                                          <p:spTgt spid="51"/>
                                        </p:tgtEl>
                                      </p:cBhvr>
                                    </p:animEffect>
                                  </p:childTnLst>
                                </p:cTn>
                              </p:par>
                              <p:par>
                                <p:cTn id="57" presetID="12" presetClass="entr" presetSubtype="2"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slide(fromRight)">
                                      <p:cBhvr>
                                        <p:cTn id="59" dur="500"/>
                                        <p:tgtEl>
                                          <p:spTgt spid="55"/>
                                        </p:tgtEl>
                                      </p:cBhvr>
                                    </p:animEffect>
                                  </p:childTnLst>
                                </p:cTn>
                              </p:par>
                              <p:par>
                                <p:cTn id="60" presetID="12" presetClass="entr" presetSubtype="2" fill="hold" grpId="0" nodeType="with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slide(fromRight)">
                                      <p:cBhvr>
                                        <p:cTn id="62" dur="500"/>
                                        <p:tgtEl>
                                          <p:spTgt spid="59"/>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8" fill="hold" grpId="0" nodeType="click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slide(fromLeft)">
                                      <p:cBhvr>
                                        <p:cTn id="67" dur="500"/>
                                        <p:tgtEl>
                                          <p:spTgt spid="52"/>
                                        </p:tgtEl>
                                      </p:cBhvr>
                                    </p:animEffect>
                                  </p:childTnLst>
                                </p:cTn>
                              </p:par>
                              <p:par>
                                <p:cTn id="68" presetID="12" presetClass="entr" presetSubtype="8" fill="hold" grpId="0" nodeType="with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slide(fromLeft)">
                                      <p:cBhvr>
                                        <p:cTn id="70" dur="500"/>
                                        <p:tgtEl>
                                          <p:spTgt spid="56"/>
                                        </p:tgtEl>
                                      </p:cBhvr>
                                    </p:animEffect>
                                  </p:childTnLst>
                                </p:cTn>
                              </p:par>
                              <p:par>
                                <p:cTn id="71" presetID="12" presetClass="entr" presetSubtype="8" fill="hold" grpId="0" nodeType="with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slide(fromLeft)">
                                      <p:cBhvr>
                                        <p:cTn id="7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49" grpId="0" animBg="1"/>
      <p:bldP spid="50" grpId="0" animBg="1"/>
      <p:bldP spid="51" grpId="0" animBg="1"/>
      <p:bldP spid="52" grpId="0" animBg="1"/>
      <p:bldP spid="53" grpId="0" animBg="1"/>
      <p:bldP spid="54" grpId="0" animBg="1"/>
      <p:bldP spid="55" grpId="0" animBg="1"/>
      <p:bldP spid="56" grpId="0" animBg="1"/>
      <p:bldP spid="57" grpId="0"/>
      <p:bldP spid="58" grpId="0"/>
      <p:bldP spid="59" grpId="0"/>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484925" y="272247"/>
            <a:ext cx="510446" cy="728892"/>
          </a:xfrm>
          <a:prstGeom prst="roundRect">
            <a:avLst>
              <a:gd name="adj" fmla="val 28907"/>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 name="Elipse 3"/>
          <p:cNvSpPr/>
          <p:nvPr/>
        </p:nvSpPr>
        <p:spPr>
          <a:xfrm>
            <a:off x="119208" y="133222"/>
            <a:ext cx="720000" cy="720000"/>
          </a:xfrm>
          <a:prstGeom prst="ellipse">
            <a:avLst/>
          </a:prstGeom>
          <a:solidFill>
            <a:srgbClr val="316CA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4000" dirty="0" smtClean="0">
                <a:sym typeface="Wingdings" panose="05000000000000000000" pitchFamily="2" charset="2"/>
              </a:rPr>
              <a:t></a:t>
            </a:r>
            <a:endParaRPr lang="es-GT" sz="4000" dirty="0"/>
          </a:p>
        </p:txBody>
      </p:sp>
      <p:sp>
        <p:nvSpPr>
          <p:cNvPr id="5" name="Rectángulo redondeado 4"/>
          <p:cNvSpPr/>
          <p:nvPr/>
        </p:nvSpPr>
        <p:spPr>
          <a:xfrm>
            <a:off x="1037783" y="275066"/>
            <a:ext cx="108000" cy="720000"/>
          </a:xfrm>
          <a:prstGeom prst="roundRect">
            <a:avLst>
              <a:gd name="adj" fmla="val 28907"/>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Rectángulo redondeado 5"/>
          <p:cNvSpPr/>
          <p:nvPr/>
        </p:nvSpPr>
        <p:spPr>
          <a:xfrm>
            <a:off x="1188195" y="279809"/>
            <a:ext cx="7821333" cy="721330"/>
          </a:xfrm>
          <a:prstGeom prst="roundRect">
            <a:avLst>
              <a:gd name="adj" fmla="val 12663"/>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600" b="1" dirty="0" smtClean="0">
                <a:latin typeface="Arial Rounded MT Bold" panose="020F0704030504030204" pitchFamily="34" charset="0"/>
              </a:rPr>
              <a:t>¿Cuáles son las principales </a:t>
            </a:r>
            <a:r>
              <a:rPr lang="es-GT" sz="2600" b="1" dirty="0" smtClean="0">
                <a:solidFill>
                  <a:srgbClr val="FFFF00"/>
                </a:solidFill>
                <a:latin typeface="Arial Rounded MT Bold" panose="020F0704030504030204" pitchFamily="34" charset="0"/>
              </a:rPr>
              <a:t>CONCLUSIONES</a:t>
            </a:r>
            <a:r>
              <a:rPr lang="es-GT" sz="2600" b="1" dirty="0" smtClean="0">
                <a:latin typeface="Arial Rounded MT Bold" panose="020F0704030504030204" pitchFamily="34" charset="0"/>
              </a:rPr>
              <a:t>?</a:t>
            </a:r>
            <a:endParaRPr lang="es-GT" sz="2600" b="1" dirty="0">
              <a:latin typeface="Arial Rounded MT Bold" panose="020F0704030504030204" pitchFamily="34" charset="0"/>
            </a:endParaRPr>
          </a:p>
        </p:txBody>
      </p:sp>
      <p:sp>
        <p:nvSpPr>
          <p:cNvPr id="8" name="2 CuadroTexto"/>
          <p:cNvSpPr txBox="1"/>
          <p:nvPr/>
        </p:nvSpPr>
        <p:spPr>
          <a:xfrm>
            <a:off x="119208" y="1772174"/>
            <a:ext cx="8890320" cy="4524315"/>
          </a:xfrm>
          <a:prstGeom prst="rect">
            <a:avLst/>
          </a:prstGeom>
          <a:noFill/>
        </p:spPr>
        <p:txBody>
          <a:bodyPr wrap="square" rtlCol="0">
            <a:spAutoFit/>
          </a:bodyPr>
          <a:lstStyle/>
          <a:p>
            <a:pPr marL="363538" indent="-363538" algn="just">
              <a:buClr>
                <a:schemeClr val="accent2"/>
              </a:buClr>
              <a:buFont typeface="Wingdings 3" pitchFamily="18" charset="2"/>
              <a:buChar char=""/>
            </a:pPr>
            <a:r>
              <a:rPr lang="es-MX" sz="2400" b="1" dirty="0" smtClean="0"/>
              <a:t>Centroamérica </a:t>
            </a:r>
            <a:r>
              <a:rPr lang="es-MX" sz="2400" b="1" dirty="0"/>
              <a:t>ha sido afectada, desde su época colonial, por el contrabando, la defraudación aduanera, la piratería y el comercio ilícito, y </a:t>
            </a:r>
            <a:r>
              <a:rPr lang="es-MX" sz="2400" b="1" dirty="0" smtClean="0"/>
              <a:t>los </a:t>
            </a:r>
            <a:r>
              <a:rPr lang="es-MX" sz="2400" b="1" dirty="0"/>
              <a:t>impactos negativos persisten. </a:t>
            </a:r>
            <a:endParaRPr lang="es-MX" sz="2400" b="1" dirty="0" smtClean="0"/>
          </a:p>
          <a:p>
            <a:pPr marL="363538" indent="-363538" algn="just">
              <a:buClr>
                <a:schemeClr val="accent2"/>
              </a:buClr>
              <a:buFont typeface="Wingdings 3" pitchFamily="18" charset="2"/>
              <a:buChar char=""/>
            </a:pPr>
            <a:r>
              <a:rPr lang="es-MX" sz="2400" b="1" dirty="0" smtClean="0"/>
              <a:t>El comercio </a:t>
            </a:r>
            <a:r>
              <a:rPr lang="es-MX" sz="2400" b="1" dirty="0"/>
              <a:t>ilícito se ha incrementado, y </a:t>
            </a:r>
            <a:r>
              <a:rPr lang="es-MX" sz="2400" b="1" dirty="0" smtClean="0"/>
              <a:t>ahora </a:t>
            </a:r>
            <a:r>
              <a:rPr lang="es-MX" sz="2400" b="1" dirty="0"/>
              <a:t>se entrelaza con otros hechos ilícitos </a:t>
            </a:r>
            <a:r>
              <a:rPr lang="es-MX" sz="2400" b="1" dirty="0" smtClean="0"/>
              <a:t>como: narcotráfico</a:t>
            </a:r>
            <a:r>
              <a:rPr lang="es-MX" sz="2400" b="1" dirty="0"/>
              <a:t>, </a:t>
            </a:r>
            <a:r>
              <a:rPr lang="es-MX" sz="2400" b="1" dirty="0" smtClean="0"/>
              <a:t>lavado </a:t>
            </a:r>
            <a:r>
              <a:rPr lang="es-MX" sz="2400" b="1" dirty="0"/>
              <a:t>de dinero, </a:t>
            </a:r>
            <a:r>
              <a:rPr lang="es-MX" sz="2400" b="1" dirty="0" smtClean="0"/>
              <a:t>extorsiones </a:t>
            </a:r>
            <a:r>
              <a:rPr lang="es-MX" sz="2400" b="1" dirty="0"/>
              <a:t>y </a:t>
            </a:r>
            <a:r>
              <a:rPr lang="es-MX" sz="2400" b="1" dirty="0" smtClean="0"/>
              <a:t>corrupción</a:t>
            </a:r>
            <a:r>
              <a:rPr lang="es-MX" sz="2400" b="1" dirty="0"/>
              <a:t>. </a:t>
            </a:r>
            <a:endParaRPr lang="es-MX" sz="2400" b="1" dirty="0" smtClean="0"/>
          </a:p>
          <a:p>
            <a:pPr marL="363538" indent="-363538" algn="just">
              <a:buClr>
                <a:schemeClr val="accent2"/>
              </a:buClr>
              <a:buFont typeface="Wingdings 3" pitchFamily="18" charset="2"/>
              <a:buChar char=""/>
            </a:pPr>
            <a:r>
              <a:rPr lang="es-MX" sz="2400" b="1" dirty="0"/>
              <a:t>La región </a:t>
            </a:r>
            <a:r>
              <a:rPr lang="es-MX" sz="2400" b="1" dirty="0" smtClean="0"/>
              <a:t>enfrenta </a:t>
            </a:r>
            <a:r>
              <a:rPr lang="es-MX" sz="2400" b="1" dirty="0"/>
              <a:t>de forma similar los problemas del </a:t>
            </a:r>
            <a:r>
              <a:rPr lang="es-MX" sz="2400" b="1" dirty="0" smtClean="0"/>
              <a:t>comercio ilícito: instituciones </a:t>
            </a:r>
            <a:r>
              <a:rPr lang="es-MX" sz="2400" b="1" dirty="0"/>
              <a:t>débiles, escala de </a:t>
            </a:r>
            <a:r>
              <a:rPr lang="es-MX" sz="2400" b="1" dirty="0" smtClean="0"/>
              <a:t>valores alterada </a:t>
            </a:r>
            <a:r>
              <a:rPr lang="es-MX" sz="2400" b="1" dirty="0"/>
              <a:t>por la búsqueda del dinero fácil y </a:t>
            </a:r>
            <a:r>
              <a:rPr lang="es-MX" sz="2400" b="1" dirty="0" smtClean="0"/>
              <a:t>una compleja </a:t>
            </a:r>
            <a:r>
              <a:rPr lang="es-MX" sz="2400" b="1" dirty="0"/>
              <a:t>situación </a:t>
            </a:r>
            <a:r>
              <a:rPr lang="es-MX" sz="2400" b="1" dirty="0" smtClean="0"/>
              <a:t>social.</a:t>
            </a:r>
          </a:p>
          <a:p>
            <a:pPr marL="363538" indent="-363538" algn="just">
              <a:buClr>
                <a:schemeClr val="accent2"/>
              </a:buClr>
              <a:buFont typeface="Wingdings 3" pitchFamily="18" charset="2"/>
              <a:buChar char=""/>
            </a:pPr>
            <a:r>
              <a:rPr lang="es-MX" sz="2400" b="1" dirty="0" smtClean="0"/>
              <a:t>Estas </a:t>
            </a:r>
            <a:r>
              <a:rPr lang="es-MX" sz="2400" b="1" dirty="0"/>
              <a:t>actividades </a:t>
            </a:r>
            <a:r>
              <a:rPr lang="es-MX" sz="2400" b="1" dirty="0" smtClean="0"/>
              <a:t>ilícitas han sido escasa </a:t>
            </a:r>
            <a:r>
              <a:rPr lang="es-MX" sz="2400" b="1" dirty="0"/>
              <a:t>o nulamente </a:t>
            </a:r>
            <a:r>
              <a:rPr lang="es-MX" sz="2400" b="1" dirty="0" smtClean="0"/>
              <a:t>investigadas, sólo Guatemala ha </a:t>
            </a:r>
            <a:r>
              <a:rPr lang="es-MX" sz="2400" b="1" dirty="0"/>
              <a:t>empezado, </a:t>
            </a:r>
            <a:r>
              <a:rPr lang="es-MX" sz="2400" b="1" dirty="0" smtClean="0"/>
              <a:t>de manera </a:t>
            </a:r>
            <a:r>
              <a:rPr lang="es-MX" sz="2400" b="1" dirty="0"/>
              <a:t>sistemática e integral, a realizar algunas </a:t>
            </a:r>
            <a:r>
              <a:rPr lang="es-MX" sz="2400" b="1" dirty="0" smtClean="0"/>
              <a:t>estimaciones.</a:t>
            </a:r>
          </a:p>
        </p:txBody>
      </p:sp>
    </p:spTree>
    <p:extLst>
      <p:ext uri="{BB962C8B-B14F-4D97-AF65-F5344CB8AC3E}">
        <p14:creationId xmlns:p14="http://schemas.microsoft.com/office/powerpoint/2010/main" val="28101052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484925" y="272247"/>
            <a:ext cx="510446" cy="728892"/>
          </a:xfrm>
          <a:prstGeom prst="roundRect">
            <a:avLst>
              <a:gd name="adj" fmla="val 28907"/>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 name="Elipse 3"/>
          <p:cNvSpPr/>
          <p:nvPr/>
        </p:nvSpPr>
        <p:spPr>
          <a:xfrm>
            <a:off x="119208" y="133222"/>
            <a:ext cx="720000" cy="720000"/>
          </a:xfrm>
          <a:prstGeom prst="ellipse">
            <a:avLst/>
          </a:prstGeom>
          <a:solidFill>
            <a:srgbClr val="316CA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4000" dirty="0" smtClean="0">
                <a:sym typeface="Wingdings" panose="05000000000000000000" pitchFamily="2" charset="2"/>
              </a:rPr>
              <a:t></a:t>
            </a:r>
            <a:endParaRPr lang="es-GT" sz="4000" dirty="0"/>
          </a:p>
        </p:txBody>
      </p:sp>
      <p:sp>
        <p:nvSpPr>
          <p:cNvPr id="5" name="Rectángulo redondeado 4"/>
          <p:cNvSpPr/>
          <p:nvPr/>
        </p:nvSpPr>
        <p:spPr>
          <a:xfrm>
            <a:off x="1037783" y="275066"/>
            <a:ext cx="108000" cy="720000"/>
          </a:xfrm>
          <a:prstGeom prst="roundRect">
            <a:avLst>
              <a:gd name="adj" fmla="val 28907"/>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Rectángulo redondeado 5"/>
          <p:cNvSpPr/>
          <p:nvPr/>
        </p:nvSpPr>
        <p:spPr>
          <a:xfrm>
            <a:off x="1188195" y="279809"/>
            <a:ext cx="7821333" cy="721330"/>
          </a:xfrm>
          <a:prstGeom prst="roundRect">
            <a:avLst>
              <a:gd name="adj" fmla="val 12663"/>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600" b="1" dirty="0" smtClean="0">
                <a:latin typeface="Arial Rounded MT Bold" panose="020F0704030504030204" pitchFamily="34" charset="0"/>
              </a:rPr>
              <a:t>¿Cuáles son las principales </a:t>
            </a:r>
            <a:r>
              <a:rPr lang="es-GT" sz="2600" b="1" dirty="0" smtClean="0">
                <a:solidFill>
                  <a:srgbClr val="FFFF00"/>
                </a:solidFill>
                <a:latin typeface="Arial Rounded MT Bold" panose="020F0704030504030204" pitchFamily="34" charset="0"/>
              </a:rPr>
              <a:t>CONCLUSIONES</a:t>
            </a:r>
            <a:r>
              <a:rPr lang="es-GT" sz="2600" b="1" dirty="0" smtClean="0">
                <a:latin typeface="Arial Rounded MT Bold" panose="020F0704030504030204" pitchFamily="34" charset="0"/>
              </a:rPr>
              <a:t>?</a:t>
            </a:r>
            <a:endParaRPr lang="es-GT" sz="2600" b="1" dirty="0">
              <a:latin typeface="Arial Rounded MT Bold" panose="020F0704030504030204" pitchFamily="34" charset="0"/>
            </a:endParaRPr>
          </a:p>
        </p:txBody>
      </p:sp>
      <p:sp>
        <p:nvSpPr>
          <p:cNvPr id="8" name="2 CuadroTexto"/>
          <p:cNvSpPr txBox="1"/>
          <p:nvPr/>
        </p:nvSpPr>
        <p:spPr>
          <a:xfrm>
            <a:off x="119208" y="1691492"/>
            <a:ext cx="8890320" cy="4893647"/>
          </a:xfrm>
          <a:prstGeom prst="rect">
            <a:avLst/>
          </a:prstGeom>
          <a:noFill/>
        </p:spPr>
        <p:txBody>
          <a:bodyPr wrap="square" rtlCol="0">
            <a:spAutoFit/>
          </a:bodyPr>
          <a:lstStyle/>
          <a:p>
            <a:pPr marL="363538" indent="-363538" algn="just">
              <a:buClr>
                <a:schemeClr val="accent2"/>
              </a:buClr>
              <a:buFont typeface="Wingdings 3" pitchFamily="18" charset="2"/>
              <a:buChar char=""/>
            </a:pPr>
            <a:r>
              <a:rPr lang="es-MX" sz="2400" b="1" dirty="0"/>
              <a:t>No existe consenso respecto a cuál sería la metodología idónea para calcular el valor del comercio ilícito, cada país debe adoptar la metodología adecuada, considerando la disponibilidad de información o bien, hacer uso de varios métodos a la vez</a:t>
            </a:r>
            <a:r>
              <a:rPr lang="es-MX" sz="2400" b="1" dirty="0" smtClean="0"/>
              <a:t>.</a:t>
            </a:r>
          </a:p>
          <a:p>
            <a:pPr marL="363538" indent="-363538" algn="just">
              <a:buClr>
                <a:schemeClr val="accent2"/>
              </a:buClr>
              <a:buFont typeface="Wingdings 3" pitchFamily="18" charset="2"/>
              <a:buChar char=""/>
            </a:pPr>
            <a:r>
              <a:rPr lang="es-MX" sz="2400" b="1" dirty="0" smtClean="0"/>
              <a:t>Es </a:t>
            </a:r>
            <a:r>
              <a:rPr lang="es-MX" sz="2400" b="1" dirty="0"/>
              <a:t>importante contar con </a:t>
            </a:r>
            <a:r>
              <a:rPr lang="es-MX" sz="2400" b="1" dirty="0" smtClean="0"/>
              <a:t>estimaciones a </a:t>
            </a:r>
            <a:r>
              <a:rPr lang="es-MX" sz="2400" b="1" dirty="0"/>
              <a:t>nivel </a:t>
            </a:r>
            <a:r>
              <a:rPr lang="es-MX" sz="2400" b="1" dirty="0" smtClean="0"/>
              <a:t>regional </a:t>
            </a:r>
            <a:r>
              <a:rPr lang="es-MX" sz="2400" b="1" dirty="0"/>
              <a:t>que permitan formular políticas públicas </a:t>
            </a:r>
            <a:r>
              <a:rPr lang="es-MX" sz="2400" b="1" dirty="0" smtClean="0"/>
              <a:t>regionales. La </a:t>
            </a:r>
            <a:r>
              <a:rPr lang="es-MX" sz="2400" b="1" dirty="0"/>
              <a:t>mejor opción es combinar las </a:t>
            </a:r>
            <a:r>
              <a:rPr lang="es-MX" sz="2400" b="1" dirty="0" smtClean="0"/>
              <a:t>metodologías existentes.</a:t>
            </a:r>
          </a:p>
          <a:p>
            <a:pPr marL="363538" indent="-363538" algn="just">
              <a:buClr>
                <a:schemeClr val="accent2"/>
              </a:buClr>
              <a:buFont typeface="Wingdings 3" pitchFamily="18" charset="2"/>
              <a:buChar char=""/>
            </a:pPr>
            <a:r>
              <a:rPr lang="es-MX" sz="2400" b="1" dirty="0" smtClean="0"/>
              <a:t>No </a:t>
            </a:r>
            <a:r>
              <a:rPr lang="es-MX" sz="2400" b="1" dirty="0"/>
              <a:t>existe un compromiso a </a:t>
            </a:r>
            <a:r>
              <a:rPr lang="es-MX" sz="2400" b="1" dirty="0" smtClean="0"/>
              <a:t>nivel regional </a:t>
            </a:r>
            <a:r>
              <a:rPr lang="es-MX" sz="2400" b="1" dirty="0"/>
              <a:t>por parte de las autoridades de cada país para sumar esfuerzos concretos</a:t>
            </a:r>
            <a:r>
              <a:rPr lang="es-MX" sz="2400" b="1" dirty="0" smtClean="0"/>
              <a:t>.</a:t>
            </a:r>
          </a:p>
          <a:p>
            <a:pPr marL="363538" indent="-363538" algn="just">
              <a:buClr>
                <a:schemeClr val="accent2"/>
              </a:buClr>
              <a:buFont typeface="Wingdings 3" pitchFamily="18" charset="2"/>
              <a:buChar char=""/>
            </a:pPr>
            <a:r>
              <a:rPr lang="es-MX" sz="2400" b="1" dirty="0"/>
              <a:t>La tolerancia o aceptación hacia el consumo de bienes producto del comercio </a:t>
            </a:r>
            <a:r>
              <a:rPr lang="es-MX" sz="2400" b="1" dirty="0" smtClean="0"/>
              <a:t>ilícito en </a:t>
            </a:r>
            <a:r>
              <a:rPr lang="es-MX" sz="2400" b="1" dirty="0"/>
              <a:t>los países de la región, en un hecho innegable extendido</a:t>
            </a:r>
            <a:r>
              <a:rPr lang="es-MX" sz="2400" b="1" dirty="0" smtClean="0"/>
              <a:t>.</a:t>
            </a:r>
          </a:p>
          <a:p>
            <a:pPr marL="363538" indent="-363538" algn="just">
              <a:buClr>
                <a:schemeClr val="accent2"/>
              </a:buClr>
              <a:buFont typeface="Wingdings 3" pitchFamily="18" charset="2"/>
              <a:buChar char=""/>
            </a:pPr>
            <a:endParaRPr lang="es-MX" sz="2400" b="1" dirty="0" smtClean="0"/>
          </a:p>
        </p:txBody>
      </p:sp>
    </p:spTree>
    <p:extLst>
      <p:ext uri="{BB962C8B-B14F-4D97-AF65-F5344CB8AC3E}">
        <p14:creationId xmlns:p14="http://schemas.microsoft.com/office/powerpoint/2010/main" val="42911480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484925" y="272247"/>
            <a:ext cx="510446" cy="728892"/>
          </a:xfrm>
          <a:prstGeom prst="roundRect">
            <a:avLst>
              <a:gd name="adj" fmla="val 28907"/>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 name="Elipse 3"/>
          <p:cNvSpPr/>
          <p:nvPr/>
        </p:nvSpPr>
        <p:spPr>
          <a:xfrm>
            <a:off x="119208" y="133222"/>
            <a:ext cx="720000" cy="720000"/>
          </a:xfrm>
          <a:prstGeom prst="ellipse">
            <a:avLst/>
          </a:prstGeom>
          <a:solidFill>
            <a:srgbClr val="316CA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4000" dirty="0" smtClean="0">
                <a:sym typeface="Wingdings" panose="05000000000000000000" pitchFamily="2" charset="2"/>
              </a:rPr>
              <a:t></a:t>
            </a:r>
            <a:endParaRPr lang="es-GT" sz="4000" dirty="0"/>
          </a:p>
        </p:txBody>
      </p:sp>
      <p:sp>
        <p:nvSpPr>
          <p:cNvPr id="5" name="Rectángulo redondeado 4"/>
          <p:cNvSpPr/>
          <p:nvPr/>
        </p:nvSpPr>
        <p:spPr>
          <a:xfrm>
            <a:off x="1037783" y="275066"/>
            <a:ext cx="108000" cy="720000"/>
          </a:xfrm>
          <a:prstGeom prst="roundRect">
            <a:avLst>
              <a:gd name="adj" fmla="val 28907"/>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Rectángulo redondeado 5"/>
          <p:cNvSpPr/>
          <p:nvPr/>
        </p:nvSpPr>
        <p:spPr>
          <a:xfrm>
            <a:off x="1188195" y="279809"/>
            <a:ext cx="7821333" cy="721330"/>
          </a:xfrm>
          <a:prstGeom prst="roundRect">
            <a:avLst>
              <a:gd name="adj" fmla="val 12663"/>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600" b="1" dirty="0" smtClean="0">
                <a:latin typeface="Arial Rounded MT Bold" panose="020F0704030504030204" pitchFamily="34" charset="0"/>
              </a:rPr>
              <a:t>Algunas </a:t>
            </a:r>
            <a:r>
              <a:rPr lang="es-GT" sz="2600" b="1" dirty="0" smtClean="0">
                <a:solidFill>
                  <a:srgbClr val="FFFF00"/>
                </a:solidFill>
                <a:latin typeface="Arial Rounded MT Bold" panose="020F0704030504030204" pitchFamily="34" charset="0"/>
              </a:rPr>
              <a:t>RECOMENDACIONES</a:t>
            </a:r>
            <a:endParaRPr lang="es-GT" sz="2600" b="1" dirty="0">
              <a:latin typeface="Arial Rounded MT Bold" panose="020F0704030504030204" pitchFamily="34" charset="0"/>
            </a:endParaRPr>
          </a:p>
        </p:txBody>
      </p:sp>
      <p:sp>
        <p:nvSpPr>
          <p:cNvPr id="8" name="2 CuadroTexto"/>
          <p:cNvSpPr txBox="1"/>
          <p:nvPr/>
        </p:nvSpPr>
        <p:spPr>
          <a:xfrm>
            <a:off x="0" y="1005694"/>
            <a:ext cx="9009528" cy="5632311"/>
          </a:xfrm>
          <a:prstGeom prst="rect">
            <a:avLst/>
          </a:prstGeom>
          <a:noFill/>
        </p:spPr>
        <p:txBody>
          <a:bodyPr wrap="square" rtlCol="0">
            <a:spAutoFit/>
          </a:bodyPr>
          <a:lstStyle/>
          <a:p>
            <a:pPr marL="363538" indent="-363538" algn="just">
              <a:buClr>
                <a:schemeClr val="accent2"/>
              </a:buClr>
              <a:buFont typeface="Wingdings 3" pitchFamily="18" charset="2"/>
              <a:buChar char=""/>
            </a:pPr>
            <a:r>
              <a:rPr lang="es-MX" sz="2400" b="1" dirty="0" smtClean="0"/>
              <a:t>El punto de partida para la formulación de una buena política pública, es contar con datos fiables, y por tanto, debe continuar el esfuerzo de estudio y cuantificación del contrabando y la defraudación aduanera.</a:t>
            </a:r>
          </a:p>
          <a:p>
            <a:pPr marL="363538" indent="-363538" algn="just">
              <a:buClr>
                <a:schemeClr val="accent2"/>
              </a:buClr>
              <a:buFont typeface="Wingdings 3" pitchFamily="18" charset="2"/>
              <a:buChar char=""/>
            </a:pPr>
            <a:r>
              <a:rPr lang="es-MX" sz="2400" b="1" dirty="0" smtClean="0"/>
              <a:t>Estas estimaciones ayudarán también para apoyar acciones como la facilitación de comercio o la unión aduanera.</a:t>
            </a:r>
          </a:p>
          <a:p>
            <a:pPr marL="363538" indent="-363538" algn="just">
              <a:buClr>
                <a:schemeClr val="accent2"/>
              </a:buClr>
              <a:buFont typeface="Wingdings 3" pitchFamily="18" charset="2"/>
              <a:buChar char=""/>
            </a:pPr>
            <a:r>
              <a:rPr lang="es-MX" sz="2400" b="1" dirty="0" smtClean="0"/>
              <a:t>La Unión Aduanera es una nueva oportunidad para prevenir y combatir el comercio ilícito.</a:t>
            </a:r>
          </a:p>
          <a:p>
            <a:pPr marL="363538" indent="-363538" algn="just">
              <a:buClr>
                <a:schemeClr val="accent2"/>
              </a:buClr>
              <a:buFont typeface="Wingdings 3" pitchFamily="18" charset="2"/>
              <a:buChar char=""/>
            </a:pPr>
            <a:r>
              <a:rPr lang="es-MX" sz="2400" b="1" dirty="0" smtClean="0"/>
              <a:t>Aprovechar más los mecanismos legales existentes y los convenios y tratados suscritos.</a:t>
            </a:r>
          </a:p>
          <a:p>
            <a:pPr marL="363538" indent="-363538" algn="just">
              <a:buClr>
                <a:schemeClr val="accent2"/>
              </a:buClr>
              <a:buFont typeface="Wingdings 3" pitchFamily="18" charset="2"/>
              <a:buChar char=""/>
            </a:pPr>
            <a:r>
              <a:rPr lang="es-MX" sz="2400" b="1" dirty="0"/>
              <a:t>La política regional de competencia, </a:t>
            </a:r>
            <a:r>
              <a:rPr lang="es-MX" sz="2400" b="1" dirty="0" smtClean="0"/>
              <a:t>derivada </a:t>
            </a:r>
            <a:r>
              <a:rPr lang="es-MX" sz="2400" b="1" dirty="0"/>
              <a:t>del </a:t>
            </a:r>
            <a:r>
              <a:rPr lang="es-MX" sz="2400" b="1" dirty="0" err="1" smtClean="0"/>
              <a:t>AUE</a:t>
            </a:r>
            <a:r>
              <a:rPr lang="es-MX" sz="2400" b="1" dirty="0" smtClean="0"/>
              <a:t>, </a:t>
            </a:r>
            <a:r>
              <a:rPr lang="es-MX" sz="2400" b="1" dirty="0"/>
              <a:t>puede ser un </a:t>
            </a:r>
            <a:r>
              <a:rPr lang="es-MX" sz="2400" b="1" dirty="0" smtClean="0"/>
              <a:t>importante estímulo </a:t>
            </a:r>
            <a:r>
              <a:rPr lang="es-MX" sz="2400" b="1" dirty="0"/>
              <a:t>para disminuir los incentivos que provocan el comercio ilícito</a:t>
            </a:r>
            <a:r>
              <a:rPr lang="es-MX" sz="2400" b="1" dirty="0" smtClean="0"/>
              <a:t>.</a:t>
            </a:r>
          </a:p>
          <a:p>
            <a:pPr marL="363538" indent="-363538" algn="just">
              <a:buClr>
                <a:schemeClr val="accent2"/>
              </a:buClr>
              <a:buFont typeface="Wingdings 3" pitchFamily="18" charset="2"/>
              <a:buChar char=""/>
            </a:pPr>
            <a:r>
              <a:rPr lang="es-MX" sz="2400" b="1" dirty="0" smtClean="0"/>
              <a:t>Llegó el momento de discutir el tema </a:t>
            </a:r>
            <a:r>
              <a:rPr lang="es-MX" sz="2400" b="1" dirty="0"/>
              <a:t>de los precios y el subsidio a productos </a:t>
            </a:r>
            <a:r>
              <a:rPr lang="es-MX" sz="2400" b="1" dirty="0" smtClean="0"/>
              <a:t>sensibles.</a:t>
            </a:r>
          </a:p>
        </p:txBody>
      </p:sp>
    </p:spTree>
    <p:extLst>
      <p:ext uri="{BB962C8B-B14F-4D97-AF65-F5344CB8AC3E}">
        <p14:creationId xmlns:p14="http://schemas.microsoft.com/office/powerpoint/2010/main" val="23981779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31 Rectángulo"/>
          <p:cNvSpPr/>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5" name="Group 42"/>
          <p:cNvGrpSpPr/>
          <p:nvPr/>
        </p:nvGrpSpPr>
        <p:grpSpPr>
          <a:xfrm>
            <a:off x="-382404" y="0"/>
            <a:ext cx="9932332" cy="6858000"/>
            <a:chOff x="-382404" y="0"/>
            <a:chExt cx="9932332" cy="6858000"/>
          </a:xfrm>
        </p:grpSpPr>
        <p:grpSp>
          <p:nvGrpSpPr>
            <p:cNvPr id="6" name="Group 44"/>
            <p:cNvGrpSpPr/>
            <p:nvPr/>
          </p:nvGrpSpPr>
          <p:grpSpPr>
            <a:xfrm>
              <a:off x="0" y="0"/>
              <a:ext cx="9144000" cy="6858000"/>
              <a:chOff x="0" y="0"/>
              <a:chExt cx="9144000" cy="6858000"/>
            </a:xfrm>
          </p:grpSpPr>
          <p:grpSp>
            <p:nvGrpSpPr>
              <p:cNvPr id="29" name="Group 4"/>
              <p:cNvGrpSpPr/>
              <p:nvPr/>
            </p:nvGrpSpPr>
            <p:grpSpPr>
              <a:xfrm>
                <a:off x="0" y="0"/>
                <a:ext cx="2514600" cy="6858000"/>
                <a:chOff x="0" y="0"/>
                <a:chExt cx="2514600" cy="6858000"/>
              </a:xfrm>
            </p:grpSpPr>
            <p:sp>
              <p:nvSpPr>
                <p:cNvPr id="41"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5"/>
              <p:cNvGrpSpPr/>
              <p:nvPr/>
            </p:nvGrpSpPr>
            <p:grpSpPr>
              <a:xfrm>
                <a:off x="422910" y="0"/>
                <a:ext cx="2514600" cy="6858000"/>
                <a:chOff x="0" y="0"/>
                <a:chExt cx="2514600" cy="6858000"/>
              </a:xfrm>
            </p:grpSpPr>
            <p:sp>
              <p:nvSpPr>
                <p:cNvPr id="38"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9"/>
              <p:cNvGrpSpPr/>
              <p:nvPr/>
            </p:nvGrpSpPr>
            <p:grpSpPr>
              <a:xfrm rot="10800000">
                <a:off x="6629400" y="0"/>
                <a:ext cx="2514600" cy="6858000"/>
                <a:chOff x="0" y="0"/>
                <a:chExt cx="2514600" cy="6858000"/>
              </a:xfrm>
            </p:grpSpPr>
            <p:sp>
              <p:nvSpPr>
                <p:cNvPr id="35" name="Rectangle 77"/>
                <p:cNvSpPr/>
                <p:nvPr/>
              </p:nvSpPr>
              <p:spPr>
                <a:xfrm>
                  <a:off x="755576" y="0"/>
                  <a:ext cx="175902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80"/>
                <p:cNvSpPr/>
                <p:nvPr/>
              </p:nvSpPr>
              <p:spPr>
                <a:xfrm>
                  <a:off x="228600" y="0"/>
                  <a:ext cx="52697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47"/>
            <p:cNvSpPr/>
            <p:nvPr/>
          </p:nvSpPr>
          <p:spPr>
            <a:xfrm>
              <a:off x="-11875" y="3834494"/>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Hexagon 52"/>
            <p:cNvSpPr/>
            <p:nvPr/>
          </p:nvSpPr>
          <p:spPr>
            <a:xfrm flipH="1">
              <a:off x="2620374" y="2271778"/>
              <a:ext cx="1601400" cy="1388236"/>
            </a:xfrm>
            <a:prstGeom prst="hexagon">
              <a:avLst>
                <a:gd name="adj" fmla="val 28544"/>
                <a:gd name="vf" fmla="val 115470"/>
              </a:avLst>
            </a:prstGeom>
            <a:blipFill>
              <a:blip r:embed="rId2" cstate="print"/>
              <a:stretch>
                <a:fillRect/>
              </a:stretch>
            </a:bli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54"/>
            <p:cNvSpPr/>
            <p:nvPr/>
          </p:nvSpPr>
          <p:spPr>
            <a:xfrm>
              <a:off x="2610560" y="846608"/>
              <a:ext cx="1601400" cy="1388236"/>
            </a:xfrm>
            <a:prstGeom prst="hexagon">
              <a:avLst>
                <a:gd name="adj" fmla="val 28544"/>
                <a:gd name="vf" fmla="val 115470"/>
              </a:avLst>
            </a:prstGeom>
            <a:blipFill>
              <a:blip r:embed="rId3" cstate="print"/>
              <a:stretch>
                <a:fillRect/>
              </a:stretch>
            </a:bli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55"/>
            <p:cNvSpPr/>
            <p:nvPr/>
          </p:nvSpPr>
          <p:spPr>
            <a:xfrm>
              <a:off x="1354210" y="121434"/>
              <a:ext cx="1601400" cy="1388236"/>
            </a:xfrm>
            <a:prstGeom prst="hexagon">
              <a:avLst>
                <a:gd name="adj" fmla="val 28544"/>
                <a:gd name="vf" fmla="val 115470"/>
              </a:avLst>
            </a:prstGeom>
            <a:blipFill>
              <a:blip r:embed="rId4" cstate="print"/>
              <a:stretch>
                <a:fillRect/>
              </a:stretch>
            </a:bli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59"/>
            <p:cNvSpPr/>
            <p:nvPr/>
          </p:nvSpPr>
          <p:spPr>
            <a:xfrm>
              <a:off x="1351831" y="1553657"/>
              <a:ext cx="1601400" cy="1388236"/>
            </a:xfrm>
            <a:prstGeom prst="hexagon">
              <a:avLst>
                <a:gd name="adj" fmla="val 28544"/>
                <a:gd name="vf" fmla="val 115470"/>
              </a:avLst>
            </a:prstGeom>
            <a:blipFill>
              <a:blip r:embed="rId5" cstate="print"/>
              <a:stretch>
                <a:fillRect/>
              </a:stretch>
            </a:bli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62"/>
            <p:cNvSpPr/>
            <p:nvPr/>
          </p:nvSpPr>
          <p:spPr>
            <a:xfrm>
              <a:off x="1354210" y="2976868"/>
              <a:ext cx="1601400" cy="1388236"/>
            </a:xfrm>
            <a:prstGeom prst="hexagon">
              <a:avLst>
                <a:gd name="adj" fmla="val 28544"/>
                <a:gd name="vf" fmla="val 115470"/>
              </a:avLst>
            </a:prstGeom>
            <a:blipFill>
              <a:blip r:embed="rId6" cstate="print"/>
              <a:stretch>
                <a:fillRect/>
              </a:stretch>
            </a:bli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63"/>
            <p:cNvSpPr/>
            <p:nvPr/>
          </p:nvSpPr>
          <p:spPr>
            <a:xfrm>
              <a:off x="75290" y="831618"/>
              <a:ext cx="1601400" cy="1388236"/>
            </a:xfrm>
            <a:prstGeom prst="hexagon">
              <a:avLst>
                <a:gd name="adj" fmla="val 28544"/>
                <a:gd name="vf" fmla="val 115470"/>
              </a:avLst>
            </a:prstGeom>
            <a:blipFill>
              <a:blip r:embed="rId7" cstate="print"/>
              <a:stretch>
                <a:fillRect/>
              </a:stretch>
            </a:bli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291 Rectángulo"/>
          <p:cNvSpPr/>
          <p:nvPr/>
        </p:nvSpPr>
        <p:spPr>
          <a:xfrm>
            <a:off x="0" y="4797152"/>
            <a:ext cx="9144000"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292 Rectángulo"/>
          <p:cNvSpPr/>
          <p:nvPr/>
        </p:nvSpPr>
        <p:spPr>
          <a:xfrm>
            <a:off x="-21522" y="4653136"/>
            <a:ext cx="9180000" cy="14401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293 Rectángulo"/>
          <p:cNvSpPr/>
          <p:nvPr/>
        </p:nvSpPr>
        <p:spPr>
          <a:xfrm>
            <a:off x="-8458" y="4581128"/>
            <a:ext cx="9180000" cy="114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295 CuadroTexto"/>
          <p:cNvSpPr txBox="1"/>
          <p:nvPr/>
        </p:nvSpPr>
        <p:spPr>
          <a:xfrm>
            <a:off x="4223228" y="509704"/>
            <a:ext cx="4788024" cy="2585323"/>
          </a:xfrm>
          <a:prstGeom prst="rect">
            <a:avLst/>
          </a:prstGeom>
          <a:noFill/>
        </p:spPr>
        <p:txBody>
          <a:bodyPr wrap="square" rtlCol="0">
            <a:spAutoFit/>
          </a:bodyPr>
          <a:lstStyle/>
          <a:p>
            <a:pPr algn="ctr"/>
            <a:r>
              <a:rPr lang="es-GT" sz="5400" b="1" dirty="0" smtClean="0">
                <a:solidFill>
                  <a:schemeClr val="bg1"/>
                </a:solidFill>
                <a:effectLst>
                  <a:outerShdw blurRad="38100" dist="38100" dir="2700000" algn="tl">
                    <a:srgbClr val="000000">
                      <a:alpha val="43137"/>
                    </a:srgbClr>
                  </a:outerShdw>
                </a:effectLst>
              </a:rPr>
              <a:t>Contrabando y Defraudación Aduanera</a:t>
            </a:r>
          </a:p>
        </p:txBody>
      </p:sp>
      <p:sp>
        <p:nvSpPr>
          <p:cNvPr id="48" name="296 CuadroTexto"/>
          <p:cNvSpPr txBox="1"/>
          <p:nvPr/>
        </p:nvSpPr>
        <p:spPr>
          <a:xfrm>
            <a:off x="4446016" y="3220013"/>
            <a:ext cx="4320480" cy="1077218"/>
          </a:xfrm>
          <a:prstGeom prst="rect">
            <a:avLst/>
          </a:prstGeom>
          <a:noFill/>
        </p:spPr>
        <p:txBody>
          <a:bodyPr wrap="square" rtlCol="0">
            <a:spAutoFit/>
          </a:bodyPr>
          <a:lstStyle/>
          <a:p>
            <a:pPr algn="ctr"/>
            <a:r>
              <a:rPr lang="es-GT" sz="3200" b="1" dirty="0" smtClean="0">
                <a:solidFill>
                  <a:schemeClr val="bg1"/>
                </a:solidFill>
                <a:effectLst>
                  <a:outerShdw blurRad="38100" dist="38100" dir="2700000" algn="tl">
                    <a:srgbClr val="000000">
                      <a:alpha val="43137"/>
                    </a:srgbClr>
                  </a:outerShdw>
                </a:effectLst>
              </a:rPr>
              <a:t>Análisis cualitativo para Centroamérica</a:t>
            </a:r>
          </a:p>
        </p:txBody>
      </p:sp>
      <p:sp>
        <p:nvSpPr>
          <p:cNvPr id="49" name="297 CuadroTexto"/>
          <p:cNvSpPr txBox="1"/>
          <p:nvPr/>
        </p:nvSpPr>
        <p:spPr>
          <a:xfrm>
            <a:off x="1830888" y="6002124"/>
            <a:ext cx="5491836" cy="523220"/>
          </a:xfrm>
          <a:prstGeom prst="rect">
            <a:avLst/>
          </a:prstGeom>
          <a:noFill/>
        </p:spPr>
        <p:txBody>
          <a:bodyPr wrap="square" rtlCol="0">
            <a:spAutoFit/>
          </a:bodyPr>
          <a:lstStyle/>
          <a:p>
            <a:pPr algn="ctr"/>
            <a:r>
              <a:rPr lang="es-GT" sz="2800" b="1" dirty="0" smtClean="0">
                <a:solidFill>
                  <a:schemeClr val="bg1"/>
                </a:solidFill>
                <a:effectLst>
                  <a:outerShdw blurRad="38100" dist="38100" dir="2700000" algn="tl">
                    <a:srgbClr val="000000">
                      <a:alpha val="43137"/>
                    </a:srgbClr>
                  </a:outerShdw>
                </a:effectLst>
              </a:rPr>
              <a:t>Guatemala, 15 de abril de 2015</a:t>
            </a:r>
            <a:endParaRPr lang="es-ES" sz="2800" b="1" dirty="0">
              <a:solidFill>
                <a:schemeClr val="bg1"/>
              </a:solidFill>
              <a:effectLst>
                <a:outerShdw blurRad="38100" dist="38100" dir="2700000" algn="tl">
                  <a:srgbClr val="000000">
                    <a:alpha val="43137"/>
                  </a:srgbClr>
                </a:outerShdw>
              </a:effectLst>
            </a:endParaRPr>
          </a:p>
        </p:txBody>
      </p:sp>
      <p:sp>
        <p:nvSpPr>
          <p:cNvPr id="50" name="Hexagon 63"/>
          <p:cNvSpPr/>
          <p:nvPr/>
        </p:nvSpPr>
        <p:spPr>
          <a:xfrm>
            <a:off x="92514" y="2256788"/>
            <a:ext cx="1601400" cy="1388236"/>
          </a:xfrm>
          <a:prstGeom prst="hexagon">
            <a:avLst>
              <a:gd name="adj" fmla="val 28544"/>
              <a:gd name="vf" fmla="val 115470"/>
            </a:avLst>
          </a:prstGeom>
          <a:blipFill>
            <a:blip r:embed="rId8" cstate="print"/>
            <a:stretch>
              <a:fillRect/>
            </a:stretch>
          </a:bli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2"/>
          <p:cNvSpPr>
            <a:spLocks noChangeArrowheads="1"/>
          </p:cNvSpPr>
          <p:nvPr/>
        </p:nvSpPr>
        <p:spPr bwMode="auto">
          <a:xfrm>
            <a:off x="5169138" y="5028166"/>
            <a:ext cx="540000" cy="468000"/>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 name="Rectangle 3"/>
          <p:cNvSpPr>
            <a:spLocks noChangeArrowheads="1"/>
          </p:cNvSpPr>
          <p:nvPr/>
        </p:nvSpPr>
        <p:spPr bwMode="auto">
          <a:xfrm>
            <a:off x="5760192" y="5028166"/>
            <a:ext cx="540000" cy="468000"/>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3" name="Rectangle 4"/>
          <p:cNvSpPr>
            <a:spLocks noChangeArrowheads="1"/>
          </p:cNvSpPr>
          <p:nvPr/>
        </p:nvSpPr>
        <p:spPr bwMode="auto">
          <a:xfrm>
            <a:off x="6336256" y="5028166"/>
            <a:ext cx="540000" cy="468000"/>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pic>
        <p:nvPicPr>
          <p:cNvPr id="54" name="Picture 5"/>
          <p:cNvPicPr>
            <a:picLocks noChangeAspect="1" noChangeArrowheads="1"/>
          </p:cNvPicPr>
          <p:nvPr/>
        </p:nvPicPr>
        <p:blipFill>
          <a:blip r:embed="rId9" cstate="print"/>
          <a:srcRect/>
          <a:stretch>
            <a:fillRect/>
          </a:stretch>
        </p:blipFill>
        <p:spPr bwMode="auto">
          <a:xfrm>
            <a:off x="6876256" y="4968600"/>
            <a:ext cx="2169471" cy="576571"/>
          </a:xfrm>
          <a:prstGeom prst="rect">
            <a:avLst/>
          </a:prstGeom>
          <a:noFill/>
          <a:ln w="9525">
            <a:noFill/>
            <a:miter lim="800000"/>
            <a:headEnd/>
            <a:tailEnd/>
          </a:ln>
        </p:spPr>
      </p:pic>
      <p:sp>
        <p:nvSpPr>
          <p:cNvPr id="55" name="54 Rectángulo"/>
          <p:cNvSpPr/>
          <p:nvPr/>
        </p:nvSpPr>
        <p:spPr>
          <a:xfrm>
            <a:off x="-8458" y="5703276"/>
            <a:ext cx="9180000" cy="1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6" name="59 Imagen"/>
          <p:cNvPicPr/>
          <p:nvPr/>
        </p:nvPicPr>
        <p:blipFill>
          <a:blip r:embed="rId10" cstate="print"/>
          <a:srcRect/>
          <a:stretch>
            <a:fillRect/>
          </a:stretch>
        </p:blipFill>
        <p:spPr bwMode="auto">
          <a:xfrm>
            <a:off x="179512" y="4941168"/>
            <a:ext cx="828000" cy="5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7" name="60 Imagen"/>
          <p:cNvPicPr/>
          <p:nvPr/>
        </p:nvPicPr>
        <p:blipFill>
          <a:blip r:embed="rId11" cstate="print"/>
          <a:srcRect/>
          <a:stretch>
            <a:fillRect/>
          </a:stretch>
        </p:blipFill>
        <p:spPr bwMode="auto">
          <a:xfrm>
            <a:off x="3650886" y="4941168"/>
            <a:ext cx="828000" cy="5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8" name="61 Imagen"/>
          <p:cNvPicPr/>
          <p:nvPr/>
        </p:nvPicPr>
        <p:blipFill>
          <a:blip r:embed="rId12" cstate="print"/>
          <a:srcRect l="3381" t="5747" r="3381" b="5747"/>
          <a:stretch>
            <a:fillRect/>
          </a:stretch>
        </p:blipFill>
        <p:spPr bwMode="auto">
          <a:xfrm>
            <a:off x="1907704" y="4941168"/>
            <a:ext cx="828000" cy="5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9" name="62 Imagen"/>
          <p:cNvPicPr/>
          <p:nvPr/>
        </p:nvPicPr>
        <p:blipFill>
          <a:blip r:embed="rId13" cstate="print"/>
          <a:srcRect/>
          <a:stretch>
            <a:fillRect/>
          </a:stretch>
        </p:blipFill>
        <p:spPr bwMode="auto">
          <a:xfrm>
            <a:off x="1043608" y="4941168"/>
            <a:ext cx="828000" cy="5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0" name="Picture 11"/>
          <p:cNvPicPr preferRelativeResize="0">
            <a:picLocks noChangeArrowheads="1"/>
          </p:cNvPicPr>
          <p:nvPr/>
        </p:nvPicPr>
        <p:blipFill>
          <a:blip r:embed="rId14" cstate="print"/>
          <a:stretch>
            <a:fillRect/>
          </a:stretch>
        </p:blipFill>
        <p:spPr bwMode="auto">
          <a:xfrm>
            <a:off x="2778164" y="4941168"/>
            <a:ext cx="828000" cy="5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93543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4"/>
          <p:cNvPicPr preferRelativeResize="0">
            <a:picLocks noChangeArrowheads="1"/>
          </p:cNvPicPr>
          <p:nvPr/>
        </p:nvPicPr>
        <p:blipFill>
          <a:blip r:embed="rId2"/>
          <a:srcRect/>
          <a:stretch>
            <a:fillRect/>
          </a:stretch>
        </p:blipFill>
        <p:spPr bwMode="auto">
          <a:xfrm>
            <a:off x="-32" y="1733066"/>
            <a:ext cx="3132000" cy="2196000"/>
          </a:xfrm>
          <a:prstGeom prst="rect">
            <a:avLst/>
          </a:prstGeom>
          <a:noFill/>
          <a:ln w="9525">
            <a:noFill/>
            <a:miter lim="800000"/>
            <a:headEnd/>
            <a:tailEnd/>
          </a:ln>
          <a:effectLst/>
        </p:spPr>
      </p:pic>
      <p:pic>
        <p:nvPicPr>
          <p:cNvPr id="32" name="Picture 3"/>
          <p:cNvPicPr preferRelativeResize="0">
            <a:picLocks noChangeArrowheads="1"/>
          </p:cNvPicPr>
          <p:nvPr/>
        </p:nvPicPr>
        <p:blipFill>
          <a:blip r:embed="rId3" cstate="print"/>
          <a:srcRect/>
          <a:stretch>
            <a:fillRect/>
          </a:stretch>
        </p:blipFill>
        <p:spPr bwMode="auto">
          <a:xfrm>
            <a:off x="0" y="4214818"/>
            <a:ext cx="3132000" cy="2196000"/>
          </a:xfrm>
          <a:prstGeom prst="rect">
            <a:avLst/>
          </a:prstGeom>
          <a:noFill/>
          <a:ln w="9525">
            <a:noFill/>
            <a:miter lim="800000"/>
            <a:headEnd/>
            <a:tailEnd/>
          </a:ln>
          <a:effectLst/>
        </p:spPr>
      </p:pic>
      <p:sp>
        <p:nvSpPr>
          <p:cNvPr id="2" name="1 Rectángulo"/>
          <p:cNvSpPr/>
          <p:nvPr/>
        </p:nvSpPr>
        <p:spPr>
          <a:xfrm>
            <a:off x="0" y="908720"/>
            <a:ext cx="9144000" cy="68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CuadroTexto"/>
          <p:cNvSpPr txBox="1"/>
          <p:nvPr/>
        </p:nvSpPr>
        <p:spPr>
          <a:xfrm>
            <a:off x="0" y="1023121"/>
            <a:ext cx="9144000" cy="461665"/>
          </a:xfrm>
          <a:prstGeom prst="rect">
            <a:avLst/>
          </a:prstGeom>
          <a:noFill/>
        </p:spPr>
        <p:txBody>
          <a:bodyPr wrap="square" rtlCol="0">
            <a:spAutoFit/>
          </a:bodyPr>
          <a:lstStyle/>
          <a:p>
            <a:pPr algn="ctr"/>
            <a:r>
              <a:rPr lang="es-GT" sz="2400" b="1" dirty="0" smtClean="0">
                <a:solidFill>
                  <a:schemeClr val="bg1"/>
                </a:solidFill>
              </a:rPr>
              <a:t>El dilema del Comercio Ilícito de Mercancías          </a:t>
            </a:r>
            <a:r>
              <a:rPr lang="es-GT" sz="2400" b="1" dirty="0" smtClean="0">
                <a:solidFill>
                  <a:srgbClr val="FFC000"/>
                </a:solidFill>
              </a:rPr>
              <a:t>“</a:t>
            </a:r>
            <a:r>
              <a:rPr lang="es-GT" sz="2400" b="1" dirty="0" smtClean="0">
                <a:solidFill>
                  <a:schemeClr val="bg1"/>
                </a:solidFill>
              </a:rPr>
              <a:t>COMPETITIVIDAD</a:t>
            </a:r>
            <a:r>
              <a:rPr lang="es-GT" sz="2400" b="1" dirty="0" smtClean="0">
                <a:solidFill>
                  <a:srgbClr val="FFC000"/>
                </a:solidFill>
              </a:rPr>
              <a:t>”</a:t>
            </a:r>
            <a:endParaRPr lang="es-ES" sz="2400" b="1" dirty="0">
              <a:solidFill>
                <a:srgbClr val="FFC000"/>
              </a:solidFill>
            </a:endParaRPr>
          </a:p>
        </p:txBody>
      </p:sp>
      <p:cxnSp>
        <p:nvCxnSpPr>
          <p:cNvPr id="4" name="3 Conector recto de flecha"/>
          <p:cNvCxnSpPr/>
          <p:nvPr/>
        </p:nvCxnSpPr>
        <p:spPr>
          <a:xfrm>
            <a:off x="5861396" y="1256712"/>
            <a:ext cx="468000" cy="0"/>
          </a:xfrm>
          <a:prstGeom prst="straightConnector1">
            <a:avLst/>
          </a:prstGeom>
          <a:ln w="28575">
            <a:solidFill>
              <a:schemeClr val="accent2"/>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7" name="6 Rectángulo redondeado"/>
          <p:cNvSpPr/>
          <p:nvPr/>
        </p:nvSpPr>
        <p:spPr>
          <a:xfrm>
            <a:off x="2483769" y="2600832"/>
            <a:ext cx="2952328" cy="576064"/>
          </a:xfrm>
          <a:prstGeom prst="roundRect">
            <a:avLst>
              <a:gd name="adj" fmla="val 34882"/>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GT" sz="1600" b="1" dirty="0" smtClean="0"/>
              <a:t>¿Grandes Defraudadores?</a:t>
            </a:r>
            <a:endParaRPr lang="es-ES" sz="1600" b="1" dirty="0"/>
          </a:p>
        </p:txBody>
      </p:sp>
      <p:sp>
        <p:nvSpPr>
          <p:cNvPr id="8" name="7 Rectángulo redondeado"/>
          <p:cNvSpPr/>
          <p:nvPr/>
        </p:nvSpPr>
        <p:spPr>
          <a:xfrm>
            <a:off x="2483769" y="3752960"/>
            <a:ext cx="2952328" cy="576064"/>
          </a:xfrm>
          <a:prstGeom prst="roundRect">
            <a:avLst>
              <a:gd name="adj" fmla="val 34882"/>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GT" sz="1600" b="1" dirty="0" smtClean="0"/>
              <a:t>    ¿Tema cultural e histórico?</a:t>
            </a:r>
            <a:endParaRPr lang="es-ES" sz="1600" b="1" dirty="0"/>
          </a:p>
        </p:txBody>
      </p:sp>
      <p:sp>
        <p:nvSpPr>
          <p:cNvPr id="9" name="8 Rectángulo redondeado"/>
          <p:cNvSpPr/>
          <p:nvPr/>
        </p:nvSpPr>
        <p:spPr>
          <a:xfrm>
            <a:off x="2483769" y="4905088"/>
            <a:ext cx="2952328" cy="576064"/>
          </a:xfrm>
          <a:prstGeom prst="roundRect">
            <a:avLst>
              <a:gd name="adj" fmla="val 34882"/>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GT" sz="1600" b="1" dirty="0" smtClean="0"/>
              <a:t> ¿Ingreso de forma ILÍCITA?</a:t>
            </a:r>
            <a:endParaRPr lang="es-ES" sz="1600" b="1" dirty="0"/>
          </a:p>
        </p:txBody>
      </p:sp>
      <p:sp>
        <p:nvSpPr>
          <p:cNvPr id="10" name="9 Elipse"/>
          <p:cNvSpPr/>
          <p:nvPr/>
        </p:nvSpPr>
        <p:spPr>
          <a:xfrm>
            <a:off x="2195736" y="2600832"/>
            <a:ext cx="576064" cy="576064"/>
          </a:xfrm>
          <a:prstGeom prst="ellipse">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400" b="1" dirty="0" smtClean="0">
                <a:solidFill>
                  <a:schemeClr val="bg1"/>
                </a:solidFill>
                <a:effectLst>
                  <a:outerShdw blurRad="38100" dist="38100" dir="2700000" algn="tl">
                    <a:srgbClr val="000000">
                      <a:alpha val="43137"/>
                    </a:srgbClr>
                  </a:outerShdw>
                </a:effectLst>
              </a:rPr>
              <a:t>3</a:t>
            </a:r>
            <a:endParaRPr lang="es-ES" sz="2400" b="1" dirty="0">
              <a:solidFill>
                <a:schemeClr val="bg1"/>
              </a:solidFill>
              <a:effectLst>
                <a:outerShdw blurRad="38100" dist="38100" dir="2700000" algn="tl">
                  <a:srgbClr val="000000">
                    <a:alpha val="43137"/>
                  </a:srgbClr>
                </a:outerShdw>
              </a:effectLst>
            </a:endParaRPr>
          </a:p>
        </p:txBody>
      </p:sp>
      <p:sp>
        <p:nvSpPr>
          <p:cNvPr id="11" name="10 Elipse"/>
          <p:cNvSpPr/>
          <p:nvPr/>
        </p:nvSpPr>
        <p:spPr>
          <a:xfrm>
            <a:off x="2195736" y="3752960"/>
            <a:ext cx="576064" cy="576064"/>
          </a:xfrm>
          <a:prstGeom prst="ellipse">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400" b="1" dirty="0" smtClean="0">
                <a:effectLst>
                  <a:outerShdw blurRad="38100" dist="38100" dir="2700000" algn="tl">
                    <a:srgbClr val="000000">
                      <a:alpha val="43137"/>
                    </a:srgbClr>
                  </a:outerShdw>
                </a:effectLst>
              </a:rPr>
              <a:t>2</a:t>
            </a:r>
            <a:endParaRPr lang="es-ES" sz="2400" b="1" dirty="0">
              <a:effectLst>
                <a:outerShdw blurRad="38100" dist="38100" dir="2700000" algn="tl">
                  <a:srgbClr val="000000">
                    <a:alpha val="43137"/>
                  </a:srgbClr>
                </a:outerShdw>
              </a:effectLst>
            </a:endParaRPr>
          </a:p>
        </p:txBody>
      </p:sp>
      <p:sp>
        <p:nvSpPr>
          <p:cNvPr id="12" name="11 Elipse"/>
          <p:cNvSpPr/>
          <p:nvPr/>
        </p:nvSpPr>
        <p:spPr>
          <a:xfrm>
            <a:off x="2195736" y="4920078"/>
            <a:ext cx="576064" cy="576064"/>
          </a:xfrm>
          <a:prstGeom prst="ellipse">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400" b="1" dirty="0" smtClean="0">
                <a:solidFill>
                  <a:schemeClr val="bg1"/>
                </a:solidFill>
                <a:effectLst>
                  <a:outerShdw blurRad="38100" dist="38100" dir="2700000" algn="tl">
                    <a:srgbClr val="000000">
                      <a:alpha val="43137"/>
                    </a:srgbClr>
                  </a:outerShdw>
                </a:effectLst>
              </a:rPr>
              <a:t>1</a:t>
            </a:r>
            <a:endParaRPr lang="es-ES" sz="2400" b="1" dirty="0">
              <a:solidFill>
                <a:schemeClr val="bg1"/>
              </a:solidFill>
              <a:effectLst>
                <a:outerShdw blurRad="38100" dist="38100" dir="2700000" algn="tl">
                  <a:srgbClr val="000000">
                    <a:alpha val="43137"/>
                  </a:srgbClr>
                </a:outerShdw>
              </a:effectLst>
            </a:endParaRPr>
          </a:p>
        </p:txBody>
      </p:sp>
      <p:sp>
        <p:nvSpPr>
          <p:cNvPr id="13" name="12 Rectángulo redondeado"/>
          <p:cNvSpPr/>
          <p:nvPr/>
        </p:nvSpPr>
        <p:spPr>
          <a:xfrm>
            <a:off x="5868144" y="1880752"/>
            <a:ext cx="1224000"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400" b="1" dirty="0" smtClean="0">
                <a:solidFill>
                  <a:schemeClr val="tx1"/>
                </a:solidFill>
              </a:rPr>
              <a:t>¿Acuerdo con Agentes Aduaneros?</a:t>
            </a:r>
            <a:endParaRPr lang="es-ES" sz="1400" b="1" dirty="0">
              <a:solidFill>
                <a:schemeClr val="tx1"/>
              </a:solidFill>
            </a:endParaRPr>
          </a:p>
        </p:txBody>
      </p:sp>
      <p:sp>
        <p:nvSpPr>
          <p:cNvPr id="14" name="13 Rectángulo redondeado"/>
          <p:cNvSpPr/>
          <p:nvPr/>
        </p:nvSpPr>
        <p:spPr>
          <a:xfrm>
            <a:off x="5868144" y="2786876"/>
            <a:ext cx="1224000"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400" b="1" dirty="0" smtClean="0">
                <a:solidFill>
                  <a:schemeClr val="tx1"/>
                </a:solidFill>
              </a:rPr>
              <a:t>¿Falta de Supervisión y Control?</a:t>
            </a:r>
            <a:endParaRPr lang="es-ES" sz="1400" b="1" dirty="0">
              <a:solidFill>
                <a:schemeClr val="tx1"/>
              </a:solidFill>
            </a:endParaRPr>
          </a:p>
        </p:txBody>
      </p:sp>
      <p:sp>
        <p:nvSpPr>
          <p:cNvPr id="15" name="14 Rectángulo redondeado"/>
          <p:cNvSpPr/>
          <p:nvPr/>
        </p:nvSpPr>
        <p:spPr>
          <a:xfrm>
            <a:off x="5868144" y="3680952"/>
            <a:ext cx="1224000"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400" b="1" dirty="0" smtClean="0">
                <a:solidFill>
                  <a:schemeClr val="tx1"/>
                </a:solidFill>
              </a:rPr>
              <a:t>¿Perjuicios a Empresarios y Gobierno?</a:t>
            </a:r>
            <a:endParaRPr lang="es-ES" sz="1400" b="1" dirty="0">
              <a:solidFill>
                <a:schemeClr val="tx1"/>
              </a:solidFill>
            </a:endParaRPr>
          </a:p>
        </p:txBody>
      </p:sp>
      <p:cxnSp>
        <p:nvCxnSpPr>
          <p:cNvPr id="16" name="15 Conector recto de flecha"/>
          <p:cNvCxnSpPr>
            <a:stCxn id="7" idx="3"/>
            <a:endCxn id="13" idx="1"/>
          </p:cNvCxnSpPr>
          <p:nvPr/>
        </p:nvCxnSpPr>
        <p:spPr>
          <a:xfrm flipV="1">
            <a:off x="5436096" y="2240792"/>
            <a:ext cx="360000" cy="648072"/>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a:stCxn id="7" idx="3"/>
            <a:endCxn id="14" idx="1"/>
          </p:cNvCxnSpPr>
          <p:nvPr/>
        </p:nvCxnSpPr>
        <p:spPr>
          <a:xfrm>
            <a:off x="5436096" y="2888864"/>
            <a:ext cx="360000" cy="258052"/>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a:stCxn id="7" idx="3"/>
            <a:endCxn id="15" idx="1"/>
          </p:cNvCxnSpPr>
          <p:nvPr/>
        </p:nvCxnSpPr>
        <p:spPr>
          <a:xfrm>
            <a:off x="5436096" y="2888864"/>
            <a:ext cx="360000" cy="1152128"/>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9" name="18 CuadroTexto"/>
          <p:cNvSpPr txBox="1"/>
          <p:nvPr/>
        </p:nvSpPr>
        <p:spPr>
          <a:xfrm>
            <a:off x="7452496" y="1880752"/>
            <a:ext cx="1656000" cy="738664"/>
          </a:xfrm>
          <a:prstGeom prst="rect">
            <a:avLst/>
          </a:prstGeom>
          <a:noFill/>
        </p:spPr>
        <p:txBody>
          <a:bodyPr wrap="square" rtlCol="0">
            <a:spAutoFit/>
          </a:bodyPr>
          <a:lstStyle/>
          <a:p>
            <a:r>
              <a:rPr lang="es-GT" sz="1400" b="1" dirty="0" smtClean="0"/>
              <a:t>Corrupción:</a:t>
            </a:r>
          </a:p>
          <a:p>
            <a:r>
              <a:rPr lang="es-GT" sz="1400" dirty="0" smtClean="0"/>
              <a:t>Necesidad de más sistematización</a:t>
            </a:r>
            <a:endParaRPr lang="es-ES" sz="1400" dirty="0"/>
          </a:p>
        </p:txBody>
      </p:sp>
      <p:sp>
        <p:nvSpPr>
          <p:cNvPr id="20" name="19 CuadroTexto"/>
          <p:cNvSpPr txBox="1"/>
          <p:nvPr/>
        </p:nvSpPr>
        <p:spPr>
          <a:xfrm>
            <a:off x="7452496" y="2783283"/>
            <a:ext cx="1656000" cy="738664"/>
          </a:xfrm>
          <a:prstGeom prst="rect">
            <a:avLst/>
          </a:prstGeom>
          <a:noFill/>
        </p:spPr>
        <p:txBody>
          <a:bodyPr wrap="square" rtlCol="0">
            <a:spAutoFit/>
          </a:bodyPr>
          <a:lstStyle/>
          <a:p>
            <a:r>
              <a:rPr lang="es-GT" sz="1400" b="1" dirty="0" smtClean="0"/>
              <a:t>Des-Información:</a:t>
            </a:r>
          </a:p>
          <a:p>
            <a:r>
              <a:rPr lang="es-GT" sz="1400" dirty="0" smtClean="0"/>
              <a:t>Necesidad de un registro electrónico</a:t>
            </a:r>
            <a:endParaRPr lang="es-ES" sz="1400" dirty="0"/>
          </a:p>
        </p:txBody>
      </p:sp>
      <p:sp>
        <p:nvSpPr>
          <p:cNvPr id="21" name="20 CuadroTexto"/>
          <p:cNvSpPr txBox="1"/>
          <p:nvPr/>
        </p:nvSpPr>
        <p:spPr>
          <a:xfrm>
            <a:off x="7452496" y="3677358"/>
            <a:ext cx="1656000" cy="738664"/>
          </a:xfrm>
          <a:prstGeom prst="rect">
            <a:avLst/>
          </a:prstGeom>
          <a:noFill/>
        </p:spPr>
        <p:txBody>
          <a:bodyPr wrap="square" rtlCol="0">
            <a:spAutoFit/>
          </a:bodyPr>
          <a:lstStyle/>
          <a:p>
            <a:r>
              <a:rPr lang="es-GT" sz="1400" b="1" dirty="0" smtClean="0"/>
              <a:t>Informalidad:</a:t>
            </a:r>
          </a:p>
          <a:p>
            <a:r>
              <a:rPr lang="es-GT" sz="1400" dirty="0" smtClean="0"/>
              <a:t>Evasión fiscal y competencia ilegal</a:t>
            </a:r>
            <a:endParaRPr lang="es-ES" sz="1400" dirty="0"/>
          </a:p>
        </p:txBody>
      </p:sp>
      <p:sp>
        <p:nvSpPr>
          <p:cNvPr id="22" name="21 Cheurón"/>
          <p:cNvSpPr/>
          <p:nvPr/>
        </p:nvSpPr>
        <p:spPr>
          <a:xfrm>
            <a:off x="7194268" y="1982740"/>
            <a:ext cx="216024" cy="504056"/>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3" name="22 Cheurón"/>
          <p:cNvSpPr/>
          <p:nvPr/>
        </p:nvSpPr>
        <p:spPr>
          <a:xfrm>
            <a:off x="7206316" y="2885922"/>
            <a:ext cx="216024" cy="504056"/>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4" name="23 Cheurón"/>
          <p:cNvSpPr/>
          <p:nvPr/>
        </p:nvSpPr>
        <p:spPr>
          <a:xfrm>
            <a:off x="7206316" y="3782940"/>
            <a:ext cx="216024" cy="504056"/>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5" name="24 Rectángulo redondeado"/>
          <p:cNvSpPr/>
          <p:nvPr/>
        </p:nvSpPr>
        <p:spPr>
          <a:xfrm>
            <a:off x="4114800" y="5625168"/>
            <a:ext cx="3091516" cy="100811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500" b="1" dirty="0" smtClean="0">
                <a:solidFill>
                  <a:schemeClr val="tx1"/>
                </a:solidFill>
              </a:rPr>
              <a:t>Las mercancías que ingresan de forma ilícita a la región es muy poco probable que se re-orienten hacia un mercado formal o legal.</a:t>
            </a:r>
            <a:endParaRPr lang="es-ES" sz="1500" b="1" dirty="0">
              <a:solidFill>
                <a:schemeClr val="tx1"/>
              </a:solidFill>
            </a:endParaRPr>
          </a:p>
        </p:txBody>
      </p:sp>
      <p:cxnSp>
        <p:nvCxnSpPr>
          <p:cNvPr id="26" name="25 Conector angular"/>
          <p:cNvCxnSpPr>
            <a:endCxn id="25" idx="1"/>
          </p:cNvCxnSpPr>
          <p:nvPr/>
        </p:nvCxnSpPr>
        <p:spPr>
          <a:xfrm>
            <a:off x="3419871" y="5553160"/>
            <a:ext cx="694929" cy="576064"/>
          </a:xfrm>
          <a:prstGeom prst="bentConnector3">
            <a:avLst>
              <a:gd name="adj1" fmla="val 50000"/>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7" name="26 Rectángulo"/>
          <p:cNvSpPr/>
          <p:nvPr/>
        </p:nvSpPr>
        <p:spPr>
          <a:xfrm>
            <a:off x="7452320" y="4643446"/>
            <a:ext cx="1512168" cy="198983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b="1" dirty="0" smtClean="0"/>
              <a:t>Es necesario que se ponga atención en los efectos del Comercio Ilícito en C.A.</a:t>
            </a:r>
            <a:endParaRPr lang="es-ES" b="1" dirty="0"/>
          </a:p>
        </p:txBody>
      </p:sp>
      <p:sp>
        <p:nvSpPr>
          <p:cNvPr id="28" name="27 Rectángulo redondeado"/>
          <p:cNvSpPr/>
          <p:nvPr/>
        </p:nvSpPr>
        <p:spPr>
          <a:xfrm>
            <a:off x="35496" y="188640"/>
            <a:ext cx="9036000" cy="648072"/>
          </a:xfrm>
          <a:prstGeom prst="roundRect">
            <a:avLst>
              <a:gd name="adj" fmla="val 34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200" b="1" dirty="0" smtClean="0">
                <a:solidFill>
                  <a:srgbClr val="0070C0"/>
                </a:solidFill>
                <a:sym typeface="Wingdings 3"/>
              </a:rPr>
              <a:t>CENTROAMERICA</a:t>
            </a:r>
            <a:r>
              <a:rPr lang="es-GT" sz="2200" b="1" dirty="0" smtClean="0">
                <a:solidFill>
                  <a:schemeClr val="tx1"/>
                </a:solidFill>
                <a:sym typeface="Wingdings 3"/>
              </a:rPr>
              <a:t> pierde negocios productivos y plazas de trabajo formales</a:t>
            </a:r>
            <a:endParaRPr lang="es-ES" sz="2200" b="1" dirty="0">
              <a:solidFill>
                <a:schemeClr val="tx1"/>
              </a:solidFill>
            </a:endParaRPr>
          </a:p>
        </p:txBody>
      </p:sp>
    </p:spTree>
    <p:extLst>
      <p:ext uri="{BB962C8B-B14F-4D97-AF65-F5344CB8AC3E}">
        <p14:creationId xmlns:p14="http://schemas.microsoft.com/office/powerpoint/2010/main" val="10101387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ppt_w</p:attrName>
                                        </p:attrNameLst>
                                      </p:cBhvr>
                                      <p:tavLst>
                                        <p:tav tm="0">
                                          <p:val>
                                            <p:fltVal val="0"/>
                                          </p:val>
                                        </p:tav>
                                        <p:tav tm="100000">
                                          <p:val>
                                            <p:strVal val="#ppt_w"/>
                                          </p:val>
                                        </p:tav>
                                      </p:tavLst>
                                    </p:anim>
                                    <p:anim calcmode="lin" valueType="num">
                                      <p:cBhvr>
                                        <p:cTn id="30" dur="500" fill="hold"/>
                                        <p:tgtEl>
                                          <p:spTgt spid="27"/>
                                        </p:tgtEl>
                                        <p:attrNameLst>
                                          <p:attrName>ppt_h</p:attrName>
                                        </p:attrNameLst>
                                      </p:cBhvr>
                                      <p:tavLst>
                                        <p:tav tm="0">
                                          <p:val>
                                            <p:fltVal val="0"/>
                                          </p:val>
                                        </p:tav>
                                        <p:tav tm="100000">
                                          <p:val>
                                            <p:strVal val="#ppt_h"/>
                                          </p:val>
                                        </p:tav>
                                      </p:tavLst>
                                    </p:anim>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par>
                                <p:cTn id="51" presetID="53"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par>
                                <p:cTn id="61" presetID="53" presetClass="entr" presetSubtype="0"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par>
                                <p:cTn id="66" presetID="53" presetClass="entr" presetSubtype="0"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fltVal val="0"/>
                                          </p:val>
                                        </p:tav>
                                        <p:tav tm="100000">
                                          <p:val>
                                            <p:strVal val="#ppt_h"/>
                                          </p:val>
                                        </p:tav>
                                      </p:tavLst>
                                    </p:anim>
                                    <p:animEffect transition="in" filter="fade">
                                      <p:cBhvr>
                                        <p:cTn id="70" dur="500"/>
                                        <p:tgtEl>
                                          <p:spTgt spid="17"/>
                                        </p:tgtEl>
                                      </p:cBhvr>
                                    </p:animEffect>
                                  </p:childTnLst>
                                </p:cTn>
                              </p:par>
                              <p:par>
                                <p:cTn id="71" presetID="53" presetClass="entr" presetSubtype="0" fill="hold"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500" fill="hold"/>
                                        <p:tgtEl>
                                          <p:spTgt spid="18"/>
                                        </p:tgtEl>
                                        <p:attrNameLst>
                                          <p:attrName>ppt_w</p:attrName>
                                        </p:attrNameLst>
                                      </p:cBhvr>
                                      <p:tavLst>
                                        <p:tav tm="0">
                                          <p:val>
                                            <p:fltVal val="0"/>
                                          </p:val>
                                        </p:tav>
                                        <p:tav tm="100000">
                                          <p:val>
                                            <p:strVal val="#ppt_w"/>
                                          </p:val>
                                        </p:tav>
                                      </p:tavLst>
                                    </p:anim>
                                    <p:anim calcmode="lin" valueType="num">
                                      <p:cBhvr>
                                        <p:cTn id="74" dur="500" fill="hold"/>
                                        <p:tgtEl>
                                          <p:spTgt spid="18"/>
                                        </p:tgtEl>
                                        <p:attrNameLst>
                                          <p:attrName>ppt_h</p:attrName>
                                        </p:attrNameLst>
                                      </p:cBhvr>
                                      <p:tavLst>
                                        <p:tav tm="0">
                                          <p:val>
                                            <p:fltVal val="0"/>
                                          </p:val>
                                        </p:tav>
                                        <p:tav tm="100000">
                                          <p:val>
                                            <p:strVal val="#ppt_h"/>
                                          </p:val>
                                        </p:tav>
                                      </p:tavLst>
                                    </p:anim>
                                    <p:animEffect transition="in" filter="fade">
                                      <p:cBhvr>
                                        <p:cTn id="75" dur="500"/>
                                        <p:tgtEl>
                                          <p:spTgt spid="18"/>
                                        </p:tgtEl>
                                      </p:cBhvr>
                                    </p:animEffect>
                                  </p:childTnLst>
                                </p:cTn>
                              </p:par>
                              <p:par>
                                <p:cTn id="76" presetID="53" presetClass="entr" presetSubtype="0"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p:cTn id="78" dur="500" fill="hold"/>
                                        <p:tgtEl>
                                          <p:spTgt spid="19"/>
                                        </p:tgtEl>
                                        <p:attrNameLst>
                                          <p:attrName>ppt_w</p:attrName>
                                        </p:attrNameLst>
                                      </p:cBhvr>
                                      <p:tavLst>
                                        <p:tav tm="0">
                                          <p:val>
                                            <p:fltVal val="0"/>
                                          </p:val>
                                        </p:tav>
                                        <p:tav tm="100000">
                                          <p:val>
                                            <p:strVal val="#ppt_w"/>
                                          </p:val>
                                        </p:tav>
                                      </p:tavLst>
                                    </p:anim>
                                    <p:anim calcmode="lin" valueType="num">
                                      <p:cBhvr>
                                        <p:cTn id="79" dur="500" fill="hold"/>
                                        <p:tgtEl>
                                          <p:spTgt spid="19"/>
                                        </p:tgtEl>
                                        <p:attrNameLst>
                                          <p:attrName>ppt_h</p:attrName>
                                        </p:attrNameLst>
                                      </p:cBhvr>
                                      <p:tavLst>
                                        <p:tav tm="0">
                                          <p:val>
                                            <p:fltVal val="0"/>
                                          </p:val>
                                        </p:tav>
                                        <p:tav tm="100000">
                                          <p:val>
                                            <p:strVal val="#ppt_h"/>
                                          </p:val>
                                        </p:tav>
                                      </p:tavLst>
                                    </p:anim>
                                    <p:animEffect transition="in" filter="fade">
                                      <p:cBhvr>
                                        <p:cTn id="80" dur="500"/>
                                        <p:tgtEl>
                                          <p:spTgt spid="19"/>
                                        </p:tgtEl>
                                      </p:cBhvr>
                                    </p:animEffect>
                                  </p:childTnLst>
                                </p:cTn>
                              </p:par>
                              <p:par>
                                <p:cTn id="81" presetID="53" presetClass="entr" presetSubtype="0"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Effect transition="in" filter="fade">
                                      <p:cBhvr>
                                        <p:cTn id="85" dur="500"/>
                                        <p:tgtEl>
                                          <p:spTgt spid="20"/>
                                        </p:tgtEl>
                                      </p:cBhvr>
                                    </p:animEffect>
                                  </p:childTnLst>
                                </p:cTn>
                              </p:par>
                              <p:par>
                                <p:cTn id="86" presetID="53" presetClass="entr" presetSubtype="0" fill="hold" grpId="0" nodeType="with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p:cTn id="88" dur="500" fill="hold"/>
                                        <p:tgtEl>
                                          <p:spTgt spid="21"/>
                                        </p:tgtEl>
                                        <p:attrNameLst>
                                          <p:attrName>ppt_w</p:attrName>
                                        </p:attrNameLst>
                                      </p:cBhvr>
                                      <p:tavLst>
                                        <p:tav tm="0">
                                          <p:val>
                                            <p:fltVal val="0"/>
                                          </p:val>
                                        </p:tav>
                                        <p:tav tm="100000">
                                          <p:val>
                                            <p:strVal val="#ppt_w"/>
                                          </p:val>
                                        </p:tav>
                                      </p:tavLst>
                                    </p:anim>
                                    <p:anim calcmode="lin" valueType="num">
                                      <p:cBhvr>
                                        <p:cTn id="89" dur="500" fill="hold"/>
                                        <p:tgtEl>
                                          <p:spTgt spid="21"/>
                                        </p:tgtEl>
                                        <p:attrNameLst>
                                          <p:attrName>ppt_h</p:attrName>
                                        </p:attrNameLst>
                                      </p:cBhvr>
                                      <p:tavLst>
                                        <p:tav tm="0">
                                          <p:val>
                                            <p:fltVal val="0"/>
                                          </p:val>
                                        </p:tav>
                                        <p:tav tm="100000">
                                          <p:val>
                                            <p:strVal val="#ppt_h"/>
                                          </p:val>
                                        </p:tav>
                                      </p:tavLst>
                                    </p:anim>
                                    <p:animEffect transition="in" filter="fade">
                                      <p:cBhvr>
                                        <p:cTn id="90" dur="500"/>
                                        <p:tgtEl>
                                          <p:spTgt spid="21"/>
                                        </p:tgtEl>
                                      </p:cBhvr>
                                    </p:animEffect>
                                  </p:childTnLst>
                                </p:cTn>
                              </p:par>
                              <p:par>
                                <p:cTn id="91" presetID="53" presetClass="entr" presetSubtype="0" fill="hold" grpId="0" nodeType="with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par>
                                <p:cTn id="96" presetID="53"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 calcmode="lin" valueType="num">
                                      <p:cBhvr>
                                        <p:cTn id="98" dur="500" fill="hold"/>
                                        <p:tgtEl>
                                          <p:spTgt spid="23"/>
                                        </p:tgtEl>
                                        <p:attrNameLst>
                                          <p:attrName>ppt_w</p:attrName>
                                        </p:attrNameLst>
                                      </p:cBhvr>
                                      <p:tavLst>
                                        <p:tav tm="0">
                                          <p:val>
                                            <p:fltVal val="0"/>
                                          </p:val>
                                        </p:tav>
                                        <p:tav tm="100000">
                                          <p:val>
                                            <p:strVal val="#ppt_w"/>
                                          </p:val>
                                        </p:tav>
                                      </p:tavLst>
                                    </p:anim>
                                    <p:anim calcmode="lin" valueType="num">
                                      <p:cBhvr>
                                        <p:cTn id="99" dur="500" fill="hold"/>
                                        <p:tgtEl>
                                          <p:spTgt spid="23"/>
                                        </p:tgtEl>
                                        <p:attrNameLst>
                                          <p:attrName>ppt_h</p:attrName>
                                        </p:attrNameLst>
                                      </p:cBhvr>
                                      <p:tavLst>
                                        <p:tav tm="0">
                                          <p:val>
                                            <p:fltVal val="0"/>
                                          </p:val>
                                        </p:tav>
                                        <p:tav tm="100000">
                                          <p:val>
                                            <p:strVal val="#ppt_h"/>
                                          </p:val>
                                        </p:tav>
                                      </p:tavLst>
                                    </p:anim>
                                    <p:animEffect transition="in" filter="fade">
                                      <p:cBhvr>
                                        <p:cTn id="100" dur="500"/>
                                        <p:tgtEl>
                                          <p:spTgt spid="23"/>
                                        </p:tgtEl>
                                      </p:cBhvr>
                                    </p:animEffect>
                                  </p:childTnLst>
                                </p:cTn>
                              </p:par>
                              <p:par>
                                <p:cTn id="101" presetID="53" presetClass="entr" presetSubtype="0" fill="hold" grpId="0" nodeType="with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p:cTn id="103" dur="500" fill="hold"/>
                                        <p:tgtEl>
                                          <p:spTgt spid="24"/>
                                        </p:tgtEl>
                                        <p:attrNameLst>
                                          <p:attrName>ppt_w</p:attrName>
                                        </p:attrNameLst>
                                      </p:cBhvr>
                                      <p:tavLst>
                                        <p:tav tm="0">
                                          <p:val>
                                            <p:fltVal val="0"/>
                                          </p:val>
                                        </p:tav>
                                        <p:tav tm="100000">
                                          <p:val>
                                            <p:strVal val="#ppt_w"/>
                                          </p:val>
                                        </p:tav>
                                      </p:tavLst>
                                    </p:anim>
                                    <p:anim calcmode="lin" valueType="num">
                                      <p:cBhvr>
                                        <p:cTn id="104" dur="500" fill="hold"/>
                                        <p:tgtEl>
                                          <p:spTgt spid="24"/>
                                        </p:tgtEl>
                                        <p:attrNameLst>
                                          <p:attrName>ppt_h</p:attrName>
                                        </p:attrNameLst>
                                      </p:cBhvr>
                                      <p:tavLst>
                                        <p:tav tm="0">
                                          <p:val>
                                            <p:fltVal val="0"/>
                                          </p:val>
                                        </p:tav>
                                        <p:tav tm="100000">
                                          <p:val>
                                            <p:strVal val="#ppt_h"/>
                                          </p:val>
                                        </p:tav>
                                      </p:tavLst>
                                    </p:anim>
                                    <p:animEffect transition="in" filter="fade">
                                      <p:cBhvr>
                                        <p:cTn id="105" dur="500"/>
                                        <p:tgtEl>
                                          <p:spTgt spid="24"/>
                                        </p:tgtEl>
                                      </p:cBhvr>
                                    </p:animEffect>
                                  </p:childTnLst>
                                </p:cTn>
                              </p:par>
                              <p:par>
                                <p:cTn id="106" presetID="53" presetClass="entr" presetSubtype="0" fill="hold" grpId="0" nodeType="withEffect">
                                  <p:stCondLst>
                                    <p:cond delay="0"/>
                                  </p:stCondLst>
                                  <p:childTnLst>
                                    <p:set>
                                      <p:cBhvr>
                                        <p:cTn id="107" dur="1" fill="hold">
                                          <p:stCondLst>
                                            <p:cond delay="0"/>
                                          </p:stCondLst>
                                        </p:cTn>
                                        <p:tgtEl>
                                          <p:spTgt spid="7"/>
                                        </p:tgtEl>
                                        <p:attrNameLst>
                                          <p:attrName>style.visibility</p:attrName>
                                        </p:attrNameLst>
                                      </p:cBhvr>
                                      <p:to>
                                        <p:strVal val="visible"/>
                                      </p:to>
                                    </p:set>
                                    <p:anim calcmode="lin" valueType="num">
                                      <p:cBhvr>
                                        <p:cTn id="108" dur="500" fill="hold"/>
                                        <p:tgtEl>
                                          <p:spTgt spid="7"/>
                                        </p:tgtEl>
                                        <p:attrNameLst>
                                          <p:attrName>ppt_w</p:attrName>
                                        </p:attrNameLst>
                                      </p:cBhvr>
                                      <p:tavLst>
                                        <p:tav tm="0">
                                          <p:val>
                                            <p:fltVal val="0"/>
                                          </p:val>
                                        </p:tav>
                                        <p:tav tm="100000">
                                          <p:val>
                                            <p:strVal val="#ppt_w"/>
                                          </p:val>
                                        </p:tav>
                                      </p:tavLst>
                                    </p:anim>
                                    <p:anim calcmode="lin" valueType="num">
                                      <p:cBhvr>
                                        <p:cTn id="109" dur="500" fill="hold"/>
                                        <p:tgtEl>
                                          <p:spTgt spid="7"/>
                                        </p:tgtEl>
                                        <p:attrNameLst>
                                          <p:attrName>ppt_h</p:attrName>
                                        </p:attrNameLst>
                                      </p:cBhvr>
                                      <p:tavLst>
                                        <p:tav tm="0">
                                          <p:val>
                                            <p:fltVal val="0"/>
                                          </p:val>
                                        </p:tav>
                                        <p:tav tm="100000">
                                          <p:val>
                                            <p:strVal val="#ppt_h"/>
                                          </p:val>
                                        </p:tav>
                                      </p:tavLst>
                                    </p:anim>
                                    <p:animEffect transition="in" filter="fade">
                                      <p:cBhvr>
                                        <p:cTn id="110" dur="500"/>
                                        <p:tgtEl>
                                          <p:spTgt spid="7"/>
                                        </p:tgtEl>
                                      </p:cBhvr>
                                    </p:animEffect>
                                  </p:childTnLst>
                                </p:cTn>
                              </p:par>
                              <p:par>
                                <p:cTn id="111" presetID="53" presetClass="entr" presetSubtype="0" fill="hold" grpId="0" nodeType="withEffect">
                                  <p:stCondLst>
                                    <p:cond delay="0"/>
                                  </p:stCondLst>
                                  <p:childTnLst>
                                    <p:set>
                                      <p:cBhvr>
                                        <p:cTn id="112" dur="1" fill="hold">
                                          <p:stCondLst>
                                            <p:cond delay="0"/>
                                          </p:stCondLst>
                                        </p:cTn>
                                        <p:tgtEl>
                                          <p:spTgt spid="10"/>
                                        </p:tgtEl>
                                        <p:attrNameLst>
                                          <p:attrName>style.visibility</p:attrName>
                                        </p:attrNameLst>
                                      </p:cBhvr>
                                      <p:to>
                                        <p:strVal val="visible"/>
                                      </p:to>
                                    </p:set>
                                    <p:anim calcmode="lin" valueType="num">
                                      <p:cBhvr>
                                        <p:cTn id="113" dur="500" fill="hold"/>
                                        <p:tgtEl>
                                          <p:spTgt spid="10"/>
                                        </p:tgtEl>
                                        <p:attrNameLst>
                                          <p:attrName>ppt_w</p:attrName>
                                        </p:attrNameLst>
                                      </p:cBhvr>
                                      <p:tavLst>
                                        <p:tav tm="0">
                                          <p:val>
                                            <p:fltVal val="0"/>
                                          </p:val>
                                        </p:tav>
                                        <p:tav tm="100000">
                                          <p:val>
                                            <p:strVal val="#ppt_w"/>
                                          </p:val>
                                        </p:tav>
                                      </p:tavLst>
                                    </p:anim>
                                    <p:anim calcmode="lin" valueType="num">
                                      <p:cBhvr>
                                        <p:cTn id="114" dur="500" fill="hold"/>
                                        <p:tgtEl>
                                          <p:spTgt spid="10"/>
                                        </p:tgtEl>
                                        <p:attrNameLst>
                                          <p:attrName>ppt_h</p:attrName>
                                        </p:attrNameLst>
                                      </p:cBhvr>
                                      <p:tavLst>
                                        <p:tav tm="0">
                                          <p:val>
                                            <p:fltVal val="0"/>
                                          </p:val>
                                        </p:tav>
                                        <p:tav tm="100000">
                                          <p:val>
                                            <p:strVal val="#ppt_h"/>
                                          </p:val>
                                        </p:tav>
                                      </p:tavLst>
                                    </p:anim>
                                    <p:animEffect transition="in" filter="fade">
                                      <p:cBhvr>
                                        <p:cTn id="1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9" grpId="0"/>
      <p:bldP spid="20" grpId="0"/>
      <p:bldP spid="21" grpId="0"/>
      <p:bldP spid="22" grpId="0" animBg="1"/>
      <p:bldP spid="23" grpId="0" animBg="1"/>
      <p:bldP spid="24" grpId="0" animBg="1"/>
      <p:bldP spid="25"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484925" y="272247"/>
            <a:ext cx="510446" cy="728892"/>
          </a:xfrm>
          <a:prstGeom prst="roundRect">
            <a:avLst>
              <a:gd name="adj" fmla="val 28907"/>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3" name="Elipse 2"/>
          <p:cNvSpPr/>
          <p:nvPr/>
        </p:nvSpPr>
        <p:spPr>
          <a:xfrm>
            <a:off x="119208" y="133222"/>
            <a:ext cx="720000" cy="720000"/>
          </a:xfrm>
          <a:prstGeom prst="ellipse">
            <a:avLst/>
          </a:prstGeom>
          <a:solidFill>
            <a:srgbClr val="316CA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4000" dirty="0" smtClean="0">
                <a:sym typeface="Wingdings" panose="05000000000000000000" pitchFamily="2" charset="2"/>
              </a:rPr>
              <a:t></a:t>
            </a:r>
            <a:endParaRPr lang="es-GT" sz="4000" dirty="0"/>
          </a:p>
        </p:txBody>
      </p:sp>
      <p:sp>
        <p:nvSpPr>
          <p:cNvPr id="4" name="Rectángulo redondeado 3"/>
          <p:cNvSpPr/>
          <p:nvPr/>
        </p:nvSpPr>
        <p:spPr>
          <a:xfrm>
            <a:off x="1037783" y="275066"/>
            <a:ext cx="108000" cy="720000"/>
          </a:xfrm>
          <a:prstGeom prst="roundRect">
            <a:avLst>
              <a:gd name="adj" fmla="val 28907"/>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5" name="Rectángulo redondeado 4"/>
          <p:cNvSpPr/>
          <p:nvPr/>
        </p:nvSpPr>
        <p:spPr>
          <a:xfrm>
            <a:off x="1188195" y="279809"/>
            <a:ext cx="7821333" cy="721330"/>
          </a:xfrm>
          <a:prstGeom prst="roundRect">
            <a:avLst>
              <a:gd name="adj" fmla="val 12663"/>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600" b="1" dirty="0" smtClean="0">
                <a:latin typeface="Arial Rounded MT Bold" panose="020F0704030504030204" pitchFamily="34" charset="0"/>
              </a:rPr>
              <a:t>Comercio Ilícito: Contrabando y Defraudación</a:t>
            </a:r>
            <a:endParaRPr lang="es-GT" sz="2600" b="1" dirty="0">
              <a:latin typeface="Arial Rounded MT Bold" panose="020F070403050403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3298438789"/>
              </p:ext>
            </p:extLst>
          </p:nvPr>
        </p:nvGraphicFramePr>
        <p:xfrm>
          <a:off x="914400" y="1719728"/>
          <a:ext cx="8095129" cy="727637"/>
        </p:xfrm>
        <a:graphic>
          <a:graphicData uri="http://schemas.openxmlformats.org/drawingml/2006/table">
            <a:tbl>
              <a:tblPr firstRow="1" bandRow="1">
                <a:tableStyleId>{5C22544A-7EE6-4342-B048-85BDC9FD1C3A}</a:tableStyleId>
              </a:tblPr>
              <a:tblGrid>
                <a:gridCol w="1156447"/>
                <a:gridCol w="1156447"/>
                <a:gridCol w="1156447"/>
                <a:gridCol w="1156447"/>
                <a:gridCol w="1156447"/>
                <a:gridCol w="1156447"/>
                <a:gridCol w="1156447"/>
              </a:tblGrid>
              <a:tr h="727637">
                <a:tc>
                  <a:txBody>
                    <a:bodyPr/>
                    <a:lstStyle/>
                    <a:p>
                      <a:pPr algn="ctr"/>
                      <a:r>
                        <a:rPr lang="es-GT" dirty="0" smtClean="0"/>
                        <a:t>Comercio Ilícito</a:t>
                      </a:r>
                      <a:endParaRPr lang="es-GT"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2060"/>
                    </a:solidFill>
                  </a:tcPr>
                </a:tc>
                <a:tc>
                  <a:txBody>
                    <a:bodyPr/>
                    <a:lstStyle/>
                    <a:p>
                      <a:pPr algn="ctr"/>
                      <a:r>
                        <a:rPr lang="es-GT" dirty="0" smtClean="0"/>
                        <a:t>Tráfico de Drogas</a:t>
                      </a:r>
                      <a:endParaRPr lang="es-GT"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GT" dirty="0" smtClean="0"/>
                        <a:t>Tráfico de Armas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2060"/>
                    </a:solidFill>
                  </a:tcPr>
                </a:tc>
                <a:tc>
                  <a:txBody>
                    <a:bodyPr/>
                    <a:lstStyle/>
                    <a:p>
                      <a:pPr algn="ctr"/>
                      <a:r>
                        <a:rPr lang="es-GT" dirty="0" smtClean="0"/>
                        <a:t>Trata de Personas</a:t>
                      </a:r>
                      <a:endParaRPr lang="es-GT"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2060"/>
                    </a:solidFill>
                  </a:tcPr>
                </a:tc>
                <a:tc>
                  <a:txBody>
                    <a:bodyPr/>
                    <a:lstStyle/>
                    <a:p>
                      <a:pPr algn="ctr"/>
                      <a:r>
                        <a:rPr lang="es-GT" dirty="0" err="1" smtClean="0"/>
                        <a:t>Falsifi-cación</a:t>
                      </a:r>
                      <a:endParaRPr lang="es-GT"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2060"/>
                    </a:solidFill>
                  </a:tcPr>
                </a:tc>
                <a:tc>
                  <a:txBody>
                    <a:bodyPr/>
                    <a:lstStyle/>
                    <a:p>
                      <a:pPr algn="ctr"/>
                      <a:r>
                        <a:rPr lang="es-GT" dirty="0" smtClean="0"/>
                        <a:t>Piratería</a:t>
                      </a:r>
                      <a:endParaRPr lang="es-GT"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2060"/>
                    </a:solidFill>
                  </a:tcPr>
                </a:tc>
                <a:tc>
                  <a:txBody>
                    <a:bodyPr/>
                    <a:lstStyle/>
                    <a:p>
                      <a:pPr algn="ctr"/>
                      <a:r>
                        <a:rPr lang="es-GT" dirty="0" smtClean="0"/>
                        <a:t>Lavado de Dinero</a:t>
                      </a:r>
                      <a:endParaRPr lang="es-GT"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2060"/>
                    </a:solidFill>
                  </a:tcPr>
                </a:tc>
              </a:tr>
            </a:tbl>
          </a:graphicData>
        </a:graphic>
      </p:graphicFrame>
      <p:cxnSp>
        <p:nvCxnSpPr>
          <p:cNvPr id="10" name="Conector angular 9"/>
          <p:cNvCxnSpPr/>
          <p:nvPr/>
        </p:nvCxnSpPr>
        <p:spPr>
          <a:xfrm>
            <a:off x="121024" y="1277470"/>
            <a:ext cx="726434" cy="466464"/>
          </a:xfrm>
          <a:prstGeom prst="bentConnector3">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 name="CuadroTexto 10"/>
          <p:cNvSpPr txBox="1"/>
          <p:nvPr/>
        </p:nvSpPr>
        <p:spPr>
          <a:xfrm>
            <a:off x="847459" y="1277470"/>
            <a:ext cx="8162070" cy="369332"/>
          </a:xfrm>
          <a:prstGeom prst="rect">
            <a:avLst/>
          </a:prstGeom>
          <a:noFill/>
        </p:spPr>
        <p:txBody>
          <a:bodyPr wrap="square" rtlCol="0">
            <a:spAutoFit/>
          </a:bodyPr>
          <a:lstStyle/>
          <a:p>
            <a:r>
              <a:rPr lang="es-GT" b="1" dirty="0" smtClean="0"/>
              <a:t>El </a:t>
            </a:r>
            <a:r>
              <a:rPr lang="es-GT" b="1" dirty="0" smtClean="0">
                <a:solidFill>
                  <a:srgbClr val="0070C0"/>
                </a:solidFill>
              </a:rPr>
              <a:t>Comercio Ilícito </a:t>
            </a:r>
            <a:r>
              <a:rPr lang="es-GT" b="1" dirty="0" smtClean="0"/>
              <a:t>es tan sólo uno de los delitos que afectan el mundo globalizado…</a:t>
            </a:r>
            <a:endParaRPr lang="es-GT" b="1" dirty="0"/>
          </a:p>
        </p:txBody>
      </p:sp>
      <p:sp>
        <p:nvSpPr>
          <p:cNvPr id="12" name="CuadroTexto 11"/>
          <p:cNvSpPr txBox="1"/>
          <p:nvPr/>
        </p:nvSpPr>
        <p:spPr>
          <a:xfrm>
            <a:off x="268940" y="2837329"/>
            <a:ext cx="8740587" cy="1969770"/>
          </a:xfrm>
          <a:prstGeom prst="rect">
            <a:avLst/>
          </a:prstGeom>
          <a:noFill/>
        </p:spPr>
        <p:txBody>
          <a:bodyPr wrap="square" rtlCol="0">
            <a:spAutoFit/>
          </a:bodyPr>
          <a:lstStyle/>
          <a:p>
            <a:r>
              <a:rPr lang="es-GT" sz="2400" b="1" dirty="0" smtClean="0">
                <a:solidFill>
                  <a:srgbClr val="0070C0"/>
                </a:solidFill>
              </a:rPr>
              <a:t>¿Qué son el Contrabando y la Defraudación Aduanera?</a:t>
            </a:r>
          </a:p>
          <a:p>
            <a:endParaRPr lang="es-GT" sz="800" b="1" dirty="0" smtClean="0">
              <a:solidFill>
                <a:srgbClr val="0070C0"/>
              </a:solidFill>
            </a:endParaRPr>
          </a:p>
          <a:p>
            <a:pPr marL="174625" indent="-174625" algn="just">
              <a:buClr>
                <a:schemeClr val="accent2"/>
              </a:buClr>
              <a:buFont typeface="Calibri" panose="020F0502020204030204" pitchFamily="34" charset="0"/>
              <a:buChar char="•"/>
            </a:pPr>
            <a:r>
              <a:rPr lang="es-GT" b="1" dirty="0" smtClean="0"/>
              <a:t>El </a:t>
            </a:r>
            <a:r>
              <a:rPr lang="es-GT" b="1" dirty="0" smtClean="0">
                <a:solidFill>
                  <a:srgbClr val="0070C0"/>
                </a:solidFill>
              </a:rPr>
              <a:t>CONTRABANDO</a:t>
            </a:r>
            <a:r>
              <a:rPr lang="es-GT" b="1" dirty="0" smtClean="0"/>
              <a:t> es una acción que pretende evitar el control de la autoridad durante operaciones de importación y exportación y que provoca como resultado, un perjuicio económico para la hacienda pública o pone en riesgo al país, por evadir, entre otros, los controles sanitarios. El contrabando se asocia con aquellos productos o artículos que no pagan impuestos. Es por lo tanto, una forma de evadir el pago de impuestos.</a:t>
            </a:r>
          </a:p>
        </p:txBody>
      </p:sp>
      <p:sp>
        <p:nvSpPr>
          <p:cNvPr id="13" name="CuadroTexto 12"/>
          <p:cNvSpPr txBox="1"/>
          <p:nvPr/>
        </p:nvSpPr>
        <p:spPr>
          <a:xfrm>
            <a:off x="268940" y="4927832"/>
            <a:ext cx="8740587" cy="1477328"/>
          </a:xfrm>
          <a:prstGeom prst="rect">
            <a:avLst/>
          </a:prstGeom>
          <a:noFill/>
        </p:spPr>
        <p:txBody>
          <a:bodyPr wrap="square" rtlCol="0">
            <a:spAutoFit/>
          </a:bodyPr>
          <a:lstStyle/>
          <a:p>
            <a:pPr marL="174625" indent="-174625" algn="just">
              <a:buClr>
                <a:schemeClr val="accent2"/>
              </a:buClr>
              <a:buFont typeface="Calibri" panose="020F0502020204030204" pitchFamily="34" charset="0"/>
              <a:buChar char="•"/>
            </a:pPr>
            <a:r>
              <a:rPr lang="es-GT" b="1" dirty="0" smtClean="0"/>
              <a:t>En la </a:t>
            </a:r>
            <a:r>
              <a:rPr lang="es-GT" b="1" dirty="0" smtClean="0">
                <a:solidFill>
                  <a:srgbClr val="0070C0"/>
                </a:solidFill>
              </a:rPr>
              <a:t>DEFRAUDACIÓN</a:t>
            </a:r>
            <a:r>
              <a:rPr lang="es-GT" b="1" dirty="0" smtClean="0"/>
              <a:t>, el delito aduanero por antonomasia, no sólo concurren conductas evasoras de impuestos, sino se evidencia una red de corrupción que contamina de manera no focalizada sino global a todos los estamentos involucrados y a muchos de sus actores. Si bien defraudación y contrabando no son sinónimos, comparten un convivir simultáneo, el uno alimenta al otro y el otro encuentra en aquel su vía de escape.</a:t>
            </a:r>
          </a:p>
        </p:txBody>
      </p:sp>
    </p:spTree>
    <p:extLst>
      <p:ext uri="{BB962C8B-B14F-4D97-AF65-F5344CB8AC3E}">
        <p14:creationId xmlns:p14="http://schemas.microsoft.com/office/powerpoint/2010/main" val="3605437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0 CuadroTexto"/>
          <p:cNvSpPr txBox="1"/>
          <p:nvPr/>
        </p:nvSpPr>
        <p:spPr>
          <a:xfrm>
            <a:off x="244262" y="214290"/>
            <a:ext cx="8643998" cy="923330"/>
          </a:xfrm>
          <a:prstGeom prst="rect">
            <a:avLst/>
          </a:prstGeom>
          <a:noFill/>
        </p:spPr>
        <p:txBody>
          <a:bodyPr wrap="square" rtlCol="0">
            <a:spAutoFit/>
          </a:bodyPr>
          <a:lstStyle/>
          <a:p>
            <a:pPr marL="269875" indent="-269875" algn="just">
              <a:buClr>
                <a:schemeClr val="accent2"/>
              </a:buClr>
              <a:buFont typeface="Wingdings 3" pitchFamily="18" charset="2"/>
              <a:buChar char=""/>
            </a:pPr>
            <a:r>
              <a:rPr lang="es-ES" dirty="0"/>
              <a:t>De acuerdo a la </a:t>
            </a:r>
            <a:r>
              <a:rPr lang="es-ES" b="1" dirty="0"/>
              <a:t>Organización Mundial de </a:t>
            </a:r>
            <a:r>
              <a:rPr lang="es-ES" b="1" dirty="0" smtClean="0"/>
              <a:t>Aduanas (OMA)</a:t>
            </a:r>
            <a:r>
              <a:rPr lang="es-ES" dirty="0" smtClean="0"/>
              <a:t>, </a:t>
            </a:r>
            <a:r>
              <a:rPr lang="es-ES" dirty="0"/>
              <a:t>existen </a:t>
            </a:r>
            <a:r>
              <a:rPr lang="es-ES" b="1" dirty="0">
                <a:solidFill>
                  <a:srgbClr val="0070C0"/>
                </a:solidFill>
              </a:rPr>
              <a:t>seis </a:t>
            </a:r>
            <a:r>
              <a:rPr lang="es-ES" b="1" dirty="0" smtClean="0">
                <a:solidFill>
                  <a:srgbClr val="0070C0"/>
                </a:solidFill>
              </a:rPr>
              <a:t>clasificaciones </a:t>
            </a:r>
            <a:r>
              <a:rPr lang="es-ES" b="1" dirty="0">
                <a:solidFill>
                  <a:srgbClr val="0070C0"/>
                </a:solidFill>
              </a:rPr>
              <a:t>de </a:t>
            </a:r>
            <a:r>
              <a:rPr lang="es-ES" b="1" dirty="0" smtClean="0">
                <a:solidFill>
                  <a:srgbClr val="0070C0"/>
                </a:solidFill>
              </a:rPr>
              <a:t>comercio ilícito</a:t>
            </a:r>
            <a:r>
              <a:rPr lang="es-ES" dirty="0" smtClean="0"/>
              <a:t>, </a:t>
            </a:r>
            <a:r>
              <a:rPr lang="es-ES" dirty="0"/>
              <a:t>variando según la forma como se introducen las mercancías al </a:t>
            </a:r>
            <a:r>
              <a:rPr lang="es-ES" dirty="0" smtClean="0"/>
              <a:t>país, tanto a través del Contrabando como de la Defraudación Aduanera.</a:t>
            </a:r>
            <a:endParaRPr lang="es-GT" dirty="0"/>
          </a:p>
        </p:txBody>
      </p:sp>
      <p:sp>
        <p:nvSpPr>
          <p:cNvPr id="3" name="2 Rectángulo"/>
          <p:cNvSpPr/>
          <p:nvPr/>
        </p:nvSpPr>
        <p:spPr>
          <a:xfrm>
            <a:off x="214282" y="1285860"/>
            <a:ext cx="714380" cy="55721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 name="23 Triángulo rectángulo"/>
          <p:cNvSpPr/>
          <p:nvPr/>
        </p:nvSpPr>
        <p:spPr>
          <a:xfrm flipH="1">
            <a:off x="172824" y="1259392"/>
            <a:ext cx="792000" cy="720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5" name="24 Triángulo rectángulo"/>
          <p:cNvSpPr/>
          <p:nvPr/>
        </p:nvSpPr>
        <p:spPr>
          <a:xfrm flipH="1">
            <a:off x="172824" y="2188086"/>
            <a:ext cx="792000" cy="720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25 Triángulo rectángulo"/>
          <p:cNvSpPr/>
          <p:nvPr/>
        </p:nvSpPr>
        <p:spPr>
          <a:xfrm flipH="1">
            <a:off x="172824" y="3116780"/>
            <a:ext cx="792000" cy="720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7" name="26 Triángulo rectángulo"/>
          <p:cNvSpPr/>
          <p:nvPr/>
        </p:nvSpPr>
        <p:spPr>
          <a:xfrm flipH="1">
            <a:off x="172824" y="4045474"/>
            <a:ext cx="792000" cy="720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8" name="27 Triángulo rectángulo"/>
          <p:cNvSpPr/>
          <p:nvPr/>
        </p:nvSpPr>
        <p:spPr>
          <a:xfrm flipH="1">
            <a:off x="172824" y="4974168"/>
            <a:ext cx="792000" cy="720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9" name="28 Triángulo rectángulo"/>
          <p:cNvSpPr/>
          <p:nvPr/>
        </p:nvSpPr>
        <p:spPr>
          <a:xfrm flipH="1">
            <a:off x="172824" y="5902862"/>
            <a:ext cx="792000" cy="720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0" name="4 Triángulo rectángulo"/>
          <p:cNvSpPr/>
          <p:nvPr/>
        </p:nvSpPr>
        <p:spPr>
          <a:xfrm flipH="1">
            <a:off x="285720" y="1428736"/>
            <a:ext cx="571504" cy="500066"/>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1" name="5 Rectángulo"/>
          <p:cNvSpPr/>
          <p:nvPr/>
        </p:nvSpPr>
        <p:spPr>
          <a:xfrm>
            <a:off x="857224" y="1428736"/>
            <a:ext cx="285752" cy="5000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2" name="6 Triángulo isósceles"/>
          <p:cNvSpPr/>
          <p:nvPr/>
        </p:nvSpPr>
        <p:spPr>
          <a:xfrm rot="5400000">
            <a:off x="1071538" y="1357298"/>
            <a:ext cx="785818" cy="64294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3" name="7 Triángulo rectángulo"/>
          <p:cNvSpPr/>
          <p:nvPr/>
        </p:nvSpPr>
        <p:spPr>
          <a:xfrm flipH="1">
            <a:off x="285720" y="2357430"/>
            <a:ext cx="571504" cy="500066"/>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4" name="8 Rectángulo"/>
          <p:cNvSpPr/>
          <p:nvPr/>
        </p:nvSpPr>
        <p:spPr>
          <a:xfrm>
            <a:off x="857224" y="2357430"/>
            <a:ext cx="285752" cy="5000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5" name="9 Triángulo isósceles"/>
          <p:cNvSpPr/>
          <p:nvPr/>
        </p:nvSpPr>
        <p:spPr>
          <a:xfrm rot="5400000">
            <a:off x="1071538" y="2285992"/>
            <a:ext cx="785818" cy="64294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6" name="10 Triángulo rectángulo"/>
          <p:cNvSpPr/>
          <p:nvPr/>
        </p:nvSpPr>
        <p:spPr>
          <a:xfrm flipH="1">
            <a:off x="285720" y="3286124"/>
            <a:ext cx="571504" cy="500066"/>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7" name="11 Rectángulo"/>
          <p:cNvSpPr/>
          <p:nvPr/>
        </p:nvSpPr>
        <p:spPr>
          <a:xfrm>
            <a:off x="857224" y="3286124"/>
            <a:ext cx="285752" cy="5000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8" name="12 Triángulo isósceles"/>
          <p:cNvSpPr/>
          <p:nvPr/>
        </p:nvSpPr>
        <p:spPr>
          <a:xfrm rot="5400000">
            <a:off x="1071538" y="3214686"/>
            <a:ext cx="785818" cy="64294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9" name="13 Triángulo rectángulo"/>
          <p:cNvSpPr/>
          <p:nvPr/>
        </p:nvSpPr>
        <p:spPr>
          <a:xfrm flipH="1">
            <a:off x="285720" y="4214818"/>
            <a:ext cx="571504" cy="500066"/>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0" name="14 Rectángulo"/>
          <p:cNvSpPr/>
          <p:nvPr/>
        </p:nvSpPr>
        <p:spPr>
          <a:xfrm>
            <a:off x="857224" y="4214818"/>
            <a:ext cx="285752" cy="5000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1" name="15 Triángulo isósceles"/>
          <p:cNvSpPr/>
          <p:nvPr/>
        </p:nvSpPr>
        <p:spPr>
          <a:xfrm rot="5400000">
            <a:off x="1071538" y="4143380"/>
            <a:ext cx="785818" cy="64294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2" name="16 Triángulo rectángulo"/>
          <p:cNvSpPr/>
          <p:nvPr/>
        </p:nvSpPr>
        <p:spPr>
          <a:xfrm flipH="1">
            <a:off x="285720" y="5143512"/>
            <a:ext cx="571504" cy="500066"/>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3" name="17 Rectángulo"/>
          <p:cNvSpPr/>
          <p:nvPr/>
        </p:nvSpPr>
        <p:spPr>
          <a:xfrm>
            <a:off x="857224" y="5143512"/>
            <a:ext cx="285752" cy="5000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4" name="18 Triángulo isósceles"/>
          <p:cNvSpPr/>
          <p:nvPr/>
        </p:nvSpPr>
        <p:spPr>
          <a:xfrm rot="5400000">
            <a:off x="1071538" y="5072074"/>
            <a:ext cx="785818" cy="64294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5" name="19 Triángulo rectángulo"/>
          <p:cNvSpPr/>
          <p:nvPr/>
        </p:nvSpPr>
        <p:spPr>
          <a:xfrm flipH="1">
            <a:off x="285720" y="6072206"/>
            <a:ext cx="571504" cy="500066"/>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6" name="20 Rectángulo"/>
          <p:cNvSpPr/>
          <p:nvPr/>
        </p:nvSpPr>
        <p:spPr>
          <a:xfrm>
            <a:off x="857224" y="6072206"/>
            <a:ext cx="285752" cy="5000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7" name="21 Triángulo isósceles"/>
          <p:cNvSpPr/>
          <p:nvPr/>
        </p:nvSpPr>
        <p:spPr>
          <a:xfrm rot="5400000">
            <a:off x="1071538" y="6000768"/>
            <a:ext cx="785818" cy="64294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8" name="30 Elipse"/>
          <p:cNvSpPr/>
          <p:nvPr/>
        </p:nvSpPr>
        <p:spPr>
          <a:xfrm>
            <a:off x="985110" y="1458716"/>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9" name="29 CuadroTexto"/>
          <p:cNvSpPr txBox="1"/>
          <p:nvPr/>
        </p:nvSpPr>
        <p:spPr>
          <a:xfrm>
            <a:off x="843777" y="1473706"/>
            <a:ext cx="714380" cy="430887"/>
          </a:xfrm>
          <a:prstGeom prst="rect">
            <a:avLst/>
          </a:prstGeom>
          <a:noFill/>
        </p:spPr>
        <p:txBody>
          <a:bodyPr wrap="square" rtlCol="0">
            <a:spAutoFit/>
          </a:bodyPr>
          <a:lstStyle/>
          <a:p>
            <a:pPr algn="ctr"/>
            <a:r>
              <a:rPr lang="es-GT" sz="2200" b="1" dirty="0" smtClean="0">
                <a:solidFill>
                  <a:srgbClr val="0070C0"/>
                </a:solidFill>
              </a:rPr>
              <a:t>❶</a:t>
            </a:r>
            <a:endParaRPr lang="es-GT" sz="2200" b="1" dirty="0">
              <a:solidFill>
                <a:srgbClr val="0070C0"/>
              </a:solidFill>
            </a:endParaRPr>
          </a:p>
        </p:txBody>
      </p:sp>
      <p:sp>
        <p:nvSpPr>
          <p:cNvPr id="30" name="31 Elipse"/>
          <p:cNvSpPr/>
          <p:nvPr/>
        </p:nvSpPr>
        <p:spPr>
          <a:xfrm>
            <a:off x="985110" y="2381639"/>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31" name="32 CuadroTexto"/>
          <p:cNvSpPr txBox="1"/>
          <p:nvPr/>
        </p:nvSpPr>
        <p:spPr>
          <a:xfrm>
            <a:off x="843777" y="2396629"/>
            <a:ext cx="714380" cy="430887"/>
          </a:xfrm>
          <a:prstGeom prst="rect">
            <a:avLst/>
          </a:prstGeom>
          <a:noFill/>
        </p:spPr>
        <p:txBody>
          <a:bodyPr wrap="square" rtlCol="0">
            <a:spAutoFit/>
          </a:bodyPr>
          <a:lstStyle/>
          <a:p>
            <a:pPr algn="ctr"/>
            <a:r>
              <a:rPr lang="es-GT" sz="2200" b="1" dirty="0" smtClean="0">
                <a:solidFill>
                  <a:srgbClr val="0070C0"/>
                </a:solidFill>
              </a:rPr>
              <a:t>❷</a:t>
            </a:r>
            <a:endParaRPr lang="es-GT" sz="2200" b="1" dirty="0">
              <a:solidFill>
                <a:srgbClr val="0070C0"/>
              </a:solidFill>
            </a:endParaRPr>
          </a:p>
        </p:txBody>
      </p:sp>
      <p:sp>
        <p:nvSpPr>
          <p:cNvPr id="32" name="33 Elipse"/>
          <p:cNvSpPr/>
          <p:nvPr/>
        </p:nvSpPr>
        <p:spPr>
          <a:xfrm>
            <a:off x="985110" y="3310333"/>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33" name="34 CuadroTexto"/>
          <p:cNvSpPr txBox="1"/>
          <p:nvPr/>
        </p:nvSpPr>
        <p:spPr>
          <a:xfrm>
            <a:off x="843777" y="3325323"/>
            <a:ext cx="714380" cy="430887"/>
          </a:xfrm>
          <a:prstGeom prst="rect">
            <a:avLst/>
          </a:prstGeom>
          <a:noFill/>
        </p:spPr>
        <p:txBody>
          <a:bodyPr wrap="square" rtlCol="0">
            <a:spAutoFit/>
          </a:bodyPr>
          <a:lstStyle/>
          <a:p>
            <a:pPr algn="ctr"/>
            <a:r>
              <a:rPr lang="es-GT" sz="2200" b="1" dirty="0" smtClean="0">
                <a:solidFill>
                  <a:srgbClr val="0070C0"/>
                </a:solidFill>
              </a:rPr>
              <a:t>❸</a:t>
            </a:r>
            <a:endParaRPr lang="es-GT" sz="2200" b="1" dirty="0">
              <a:solidFill>
                <a:srgbClr val="0070C0"/>
              </a:solidFill>
            </a:endParaRPr>
          </a:p>
        </p:txBody>
      </p:sp>
      <p:sp>
        <p:nvSpPr>
          <p:cNvPr id="34" name="35 Elipse"/>
          <p:cNvSpPr/>
          <p:nvPr/>
        </p:nvSpPr>
        <p:spPr>
          <a:xfrm>
            <a:off x="985110" y="4254017"/>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35" name="36 CuadroTexto"/>
          <p:cNvSpPr txBox="1"/>
          <p:nvPr/>
        </p:nvSpPr>
        <p:spPr>
          <a:xfrm>
            <a:off x="843777" y="4269007"/>
            <a:ext cx="714380" cy="430887"/>
          </a:xfrm>
          <a:prstGeom prst="rect">
            <a:avLst/>
          </a:prstGeom>
          <a:noFill/>
        </p:spPr>
        <p:txBody>
          <a:bodyPr wrap="square" rtlCol="0">
            <a:spAutoFit/>
          </a:bodyPr>
          <a:lstStyle/>
          <a:p>
            <a:pPr algn="ctr"/>
            <a:r>
              <a:rPr lang="es-GT" sz="2200" b="1" dirty="0" smtClean="0">
                <a:solidFill>
                  <a:srgbClr val="0070C0"/>
                </a:solidFill>
              </a:rPr>
              <a:t>❹</a:t>
            </a:r>
            <a:endParaRPr lang="es-GT" sz="2200" b="1" dirty="0">
              <a:solidFill>
                <a:srgbClr val="0070C0"/>
              </a:solidFill>
            </a:endParaRPr>
          </a:p>
        </p:txBody>
      </p:sp>
      <p:sp>
        <p:nvSpPr>
          <p:cNvPr id="36" name="37 Elipse"/>
          <p:cNvSpPr/>
          <p:nvPr/>
        </p:nvSpPr>
        <p:spPr>
          <a:xfrm>
            <a:off x="985110" y="5167721"/>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37" name="38 CuadroTexto"/>
          <p:cNvSpPr txBox="1"/>
          <p:nvPr/>
        </p:nvSpPr>
        <p:spPr>
          <a:xfrm>
            <a:off x="843777" y="5182711"/>
            <a:ext cx="714380" cy="430887"/>
          </a:xfrm>
          <a:prstGeom prst="rect">
            <a:avLst/>
          </a:prstGeom>
          <a:noFill/>
        </p:spPr>
        <p:txBody>
          <a:bodyPr wrap="square" rtlCol="0">
            <a:spAutoFit/>
          </a:bodyPr>
          <a:lstStyle/>
          <a:p>
            <a:pPr algn="ctr"/>
            <a:r>
              <a:rPr lang="es-GT" sz="2200" b="1" dirty="0" smtClean="0">
                <a:solidFill>
                  <a:srgbClr val="0070C0"/>
                </a:solidFill>
              </a:rPr>
              <a:t>❺</a:t>
            </a:r>
            <a:endParaRPr lang="es-GT" sz="2200" b="1" dirty="0">
              <a:solidFill>
                <a:srgbClr val="0070C0"/>
              </a:solidFill>
            </a:endParaRPr>
          </a:p>
        </p:txBody>
      </p:sp>
      <p:sp>
        <p:nvSpPr>
          <p:cNvPr id="38" name="39 Elipse"/>
          <p:cNvSpPr/>
          <p:nvPr/>
        </p:nvSpPr>
        <p:spPr>
          <a:xfrm>
            <a:off x="985110" y="6102186"/>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39" name="40 CuadroTexto"/>
          <p:cNvSpPr txBox="1"/>
          <p:nvPr/>
        </p:nvSpPr>
        <p:spPr>
          <a:xfrm>
            <a:off x="843777" y="6117176"/>
            <a:ext cx="714380" cy="430887"/>
          </a:xfrm>
          <a:prstGeom prst="rect">
            <a:avLst/>
          </a:prstGeom>
          <a:noFill/>
        </p:spPr>
        <p:txBody>
          <a:bodyPr wrap="square" rtlCol="0">
            <a:spAutoFit/>
          </a:bodyPr>
          <a:lstStyle/>
          <a:p>
            <a:pPr algn="ctr"/>
            <a:r>
              <a:rPr lang="es-GT" sz="2200" b="1" dirty="0" smtClean="0">
                <a:solidFill>
                  <a:srgbClr val="0070C0"/>
                </a:solidFill>
              </a:rPr>
              <a:t>❻</a:t>
            </a:r>
            <a:endParaRPr lang="es-GT" sz="2200" b="1" dirty="0">
              <a:solidFill>
                <a:srgbClr val="0070C0"/>
              </a:solidFill>
            </a:endParaRPr>
          </a:p>
        </p:txBody>
      </p:sp>
      <p:sp>
        <p:nvSpPr>
          <p:cNvPr id="40" name="41 CuadroTexto"/>
          <p:cNvSpPr txBox="1"/>
          <p:nvPr/>
        </p:nvSpPr>
        <p:spPr>
          <a:xfrm>
            <a:off x="1857356" y="1353909"/>
            <a:ext cx="7000924" cy="646331"/>
          </a:xfrm>
          <a:prstGeom prst="rect">
            <a:avLst/>
          </a:prstGeom>
          <a:solidFill>
            <a:schemeClr val="accent5">
              <a:lumMod val="20000"/>
              <a:lumOff val="80000"/>
            </a:schemeClr>
          </a:solidFill>
        </p:spPr>
        <p:txBody>
          <a:bodyPr wrap="square" rtlCol="0">
            <a:spAutoFit/>
          </a:bodyPr>
          <a:lstStyle/>
          <a:p>
            <a:pPr lvl="0" algn="just"/>
            <a:r>
              <a:rPr lang="es-ES" b="1" dirty="0" smtClean="0"/>
              <a:t>Cuando las mercancías son camufladas en el equipaje y el cuerpo de las personas que regularmente atraviesan la frontera debido a su vivienda.</a:t>
            </a:r>
            <a:endParaRPr lang="es-GT" b="1" dirty="0"/>
          </a:p>
        </p:txBody>
      </p:sp>
      <p:sp>
        <p:nvSpPr>
          <p:cNvPr id="41" name="42 CuadroTexto"/>
          <p:cNvSpPr txBox="1"/>
          <p:nvPr/>
        </p:nvSpPr>
        <p:spPr>
          <a:xfrm>
            <a:off x="1857356" y="2282603"/>
            <a:ext cx="7000924" cy="646331"/>
          </a:xfrm>
          <a:prstGeom prst="rect">
            <a:avLst/>
          </a:prstGeom>
          <a:solidFill>
            <a:schemeClr val="accent5">
              <a:lumMod val="20000"/>
              <a:lumOff val="80000"/>
            </a:schemeClr>
          </a:solidFill>
        </p:spPr>
        <p:txBody>
          <a:bodyPr wrap="square" rtlCol="0">
            <a:spAutoFit/>
          </a:bodyPr>
          <a:lstStyle/>
          <a:p>
            <a:pPr lvl="0" algn="just"/>
            <a:r>
              <a:rPr lang="es-GT" b="1" dirty="0" smtClean="0"/>
              <a:t>Cuando las mercancías son camufladas en el interior de vehículos que pasan por el control aduanero debidamente identificados.</a:t>
            </a:r>
            <a:endParaRPr lang="es-GT" b="1" dirty="0"/>
          </a:p>
        </p:txBody>
      </p:sp>
      <p:sp>
        <p:nvSpPr>
          <p:cNvPr id="42" name="43 CuadroTexto"/>
          <p:cNvSpPr txBox="1"/>
          <p:nvPr/>
        </p:nvSpPr>
        <p:spPr>
          <a:xfrm>
            <a:off x="1857356" y="3211297"/>
            <a:ext cx="7000924" cy="646331"/>
          </a:xfrm>
          <a:prstGeom prst="rect">
            <a:avLst/>
          </a:prstGeom>
          <a:solidFill>
            <a:schemeClr val="accent5">
              <a:lumMod val="20000"/>
              <a:lumOff val="80000"/>
            </a:schemeClr>
          </a:solidFill>
        </p:spPr>
        <p:txBody>
          <a:bodyPr wrap="square" rtlCol="0">
            <a:spAutoFit/>
          </a:bodyPr>
          <a:lstStyle/>
          <a:p>
            <a:pPr lvl="0" algn="just"/>
            <a:r>
              <a:rPr lang="es-GT" b="1" dirty="0" smtClean="0"/>
              <a:t>Cuando se utiliza la adulteración de un documento aduanero de forma dolosa, con o sin la participación de las autoridades aduaneras.</a:t>
            </a:r>
            <a:endParaRPr lang="es-GT" b="1" dirty="0"/>
          </a:p>
        </p:txBody>
      </p:sp>
      <p:sp>
        <p:nvSpPr>
          <p:cNvPr id="43" name="44 CuadroTexto"/>
          <p:cNvSpPr txBox="1"/>
          <p:nvPr/>
        </p:nvSpPr>
        <p:spPr>
          <a:xfrm>
            <a:off x="1857356" y="4125001"/>
            <a:ext cx="7000924" cy="646331"/>
          </a:xfrm>
          <a:prstGeom prst="rect">
            <a:avLst/>
          </a:prstGeom>
          <a:solidFill>
            <a:schemeClr val="accent5">
              <a:lumMod val="20000"/>
              <a:lumOff val="80000"/>
            </a:schemeClr>
          </a:solidFill>
        </p:spPr>
        <p:txBody>
          <a:bodyPr wrap="square" rtlCol="0">
            <a:spAutoFit/>
          </a:bodyPr>
          <a:lstStyle/>
          <a:p>
            <a:pPr lvl="0" algn="just"/>
            <a:r>
              <a:rPr lang="es-GT" b="1" dirty="0" smtClean="0"/>
              <a:t>Cuando se utilizan convoyes o camiones de carga pesada cubriendo las mercancías ilegales con la carga regular del medio de transporte.</a:t>
            </a:r>
            <a:endParaRPr lang="es-GT" b="1" dirty="0"/>
          </a:p>
        </p:txBody>
      </p:sp>
      <p:sp>
        <p:nvSpPr>
          <p:cNvPr id="44" name="45 CuadroTexto"/>
          <p:cNvSpPr txBox="1"/>
          <p:nvPr/>
        </p:nvSpPr>
        <p:spPr>
          <a:xfrm>
            <a:off x="1857356" y="5068685"/>
            <a:ext cx="7000924" cy="646331"/>
          </a:xfrm>
          <a:prstGeom prst="rect">
            <a:avLst/>
          </a:prstGeom>
          <a:solidFill>
            <a:schemeClr val="accent5">
              <a:lumMod val="20000"/>
              <a:lumOff val="80000"/>
            </a:schemeClr>
          </a:solidFill>
        </p:spPr>
        <p:txBody>
          <a:bodyPr wrap="square" rtlCol="0">
            <a:spAutoFit/>
          </a:bodyPr>
          <a:lstStyle/>
          <a:p>
            <a:pPr lvl="0" algn="just"/>
            <a:r>
              <a:rPr lang="es-GT" b="1" dirty="0" smtClean="0"/>
              <a:t>Cuando se utilizan vías alternas como puntos ciegos en las fronteras o la incursión irregular en el territorio por vía aérea o marítima.</a:t>
            </a:r>
            <a:endParaRPr lang="es-GT" b="1" dirty="0"/>
          </a:p>
        </p:txBody>
      </p:sp>
      <p:sp>
        <p:nvSpPr>
          <p:cNvPr id="45" name="46 CuadroTexto"/>
          <p:cNvSpPr txBox="1"/>
          <p:nvPr/>
        </p:nvSpPr>
        <p:spPr>
          <a:xfrm>
            <a:off x="1857356" y="5997379"/>
            <a:ext cx="7000924" cy="646331"/>
          </a:xfrm>
          <a:prstGeom prst="rect">
            <a:avLst/>
          </a:prstGeom>
          <a:solidFill>
            <a:schemeClr val="accent5">
              <a:lumMod val="20000"/>
              <a:lumOff val="80000"/>
            </a:schemeClr>
          </a:solidFill>
        </p:spPr>
        <p:txBody>
          <a:bodyPr wrap="square" rtlCol="0">
            <a:spAutoFit/>
          </a:bodyPr>
          <a:lstStyle/>
          <a:p>
            <a:pPr lvl="0" algn="just"/>
            <a:r>
              <a:rPr lang="es-ES" b="1" dirty="0" smtClean="0"/>
              <a:t>Cuando el tráfico se realiza como posesión de personas particulares que tienen como origen zonas francas libres de restricción.</a:t>
            </a:r>
            <a:endParaRPr lang="es-GT" b="1" dirty="0"/>
          </a:p>
        </p:txBody>
      </p:sp>
    </p:spTree>
    <p:extLst>
      <p:ext uri="{BB962C8B-B14F-4D97-AF65-F5344CB8AC3E}">
        <p14:creationId xmlns:p14="http://schemas.microsoft.com/office/powerpoint/2010/main" val="110278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lide(fromLeft)">
                                      <p:cBhvr>
                                        <p:cTn id="10" dur="500"/>
                                        <p:tgtEl>
                                          <p:spTgt spid="10"/>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slide(fromLeft)">
                                      <p:cBhvr>
                                        <p:cTn id="13" dur="500"/>
                                        <p:tgtEl>
                                          <p:spTgt spid="11"/>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slide(fromLeft)">
                                      <p:cBhvr>
                                        <p:cTn id="16" dur="500"/>
                                        <p:tgtEl>
                                          <p:spTgt spid="12"/>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slide(fromLeft)">
                                      <p:cBhvr>
                                        <p:cTn id="19" dur="500"/>
                                        <p:tgtEl>
                                          <p:spTgt spid="28"/>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slide(fromLeft)">
                                      <p:cBhvr>
                                        <p:cTn id="22" dur="500"/>
                                        <p:tgtEl>
                                          <p:spTgt spid="29"/>
                                        </p:tgtEl>
                                      </p:cBhvr>
                                    </p:animEffect>
                                  </p:childTnLst>
                                </p:cTn>
                              </p:par>
                              <p:par>
                                <p:cTn id="23" presetID="12" presetClass="entr" presetSubtype="8"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slide(fromLeft)">
                                      <p:cBhvr>
                                        <p:cTn id="25" dur="500"/>
                                        <p:tgtEl>
                                          <p:spTgt spid="40"/>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up)">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slide(fromLeft)">
                                      <p:cBhvr>
                                        <p:cTn id="33" dur="500"/>
                                        <p:tgtEl>
                                          <p:spTgt spid="5"/>
                                        </p:tgtEl>
                                      </p:cBhvr>
                                    </p:animEffect>
                                  </p:childTnLst>
                                </p:cTn>
                              </p:par>
                              <p:par>
                                <p:cTn id="34" presetID="12" presetClass="entr" presetSubtype="8"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slide(fromLeft)">
                                      <p:cBhvr>
                                        <p:cTn id="36" dur="500"/>
                                        <p:tgtEl>
                                          <p:spTgt spid="13"/>
                                        </p:tgtEl>
                                      </p:cBhvr>
                                    </p:animEffect>
                                  </p:childTnLst>
                                </p:cTn>
                              </p:par>
                              <p:par>
                                <p:cTn id="37" presetID="12" presetClass="entr" presetSubtype="8"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slide(fromLeft)">
                                      <p:cBhvr>
                                        <p:cTn id="39" dur="500"/>
                                        <p:tgtEl>
                                          <p:spTgt spid="14"/>
                                        </p:tgtEl>
                                      </p:cBhvr>
                                    </p:animEffect>
                                  </p:childTnLst>
                                </p:cTn>
                              </p:par>
                              <p:par>
                                <p:cTn id="40" presetID="12" presetClass="entr" presetSubtype="8"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lide(fromLeft)">
                                      <p:cBhvr>
                                        <p:cTn id="42" dur="500"/>
                                        <p:tgtEl>
                                          <p:spTgt spid="15"/>
                                        </p:tgtEl>
                                      </p:cBhvr>
                                    </p:animEffect>
                                  </p:childTnLst>
                                </p:cTn>
                              </p:par>
                              <p:par>
                                <p:cTn id="43" presetID="12" presetClass="entr" presetSubtype="8"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slide(fromLeft)">
                                      <p:cBhvr>
                                        <p:cTn id="45" dur="500"/>
                                        <p:tgtEl>
                                          <p:spTgt spid="30"/>
                                        </p:tgtEl>
                                      </p:cBhvr>
                                    </p:animEffect>
                                  </p:childTnLst>
                                </p:cTn>
                              </p:par>
                              <p:par>
                                <p:cTn id="46" presetID="12" presetClass="entr" presetSubtype="8"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slide(fromLeft)">
                                      <p:cBhvr>
                                        <p:cTn id="48" dur="500"/>
                                        <p:tgtEl>
                                          <p:spTgt spid="31"/>
                                        </p:tgtEl>
                                      </p:cBhvr>
                                    </p:animEffect>
                                  </p:childTnLst>
                                </p:cTn>
                              </p:par>
                              <p:par>
                                <p:cTn id="49" presetID="12" presetClass="entr" presetSubtype="8"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slide(fromLeft)">
                                      <p:cBhvr>
                                        <p:cTn id="51" dur="500"/>
                                        <p:tgtEl>
                                          <p:spTgt spid="41"/>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8"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slide(fromLeft)">
                                      <p:cBhvr>
                                        <p:cTn id="56" dur="500"/>
                                        <p:tgtEl>
                                          <p:spTgt spid="6"/>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slide(fromLeft)">
                                      <p:cBhvr>
                                        <p:cTn id="59" dur="500"/>
                                        <p:tgtEl>
                                          <p:spTgt spid="16"/>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slide(fromLeft)">
                                      <p:cBhvr>
                                        <p:cTn id="62" dur="500"/>
                                        <p:tgtEl>
                                          <p:spTgt spid="17"/>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slide(fromLeft)">
                                      <p:cBhvr>
                                        <p:cTn id="65" dur="500"/>
                                        <p:tgtEl>
                                          <p:spTgt spid="18"/>
                                        </p:tgtEl>
                                      </p:cBhvr>
                                    </p:animEffect>
                                  </p:childTnLst>
                                </p:cTn>
                              </p:par>
                              <p:par>
                                <p:cTn id="66" presetID="12" presetClass="entr" presetSubtype="8"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slide(fromLeft)">
                                      <p:cBhvr>
                                        <p:cTn id="68" dur="500"/>
                                        <p:tgtEl>
                                          <p:spTgt spid="32"/>
                                        </p:tgtEl>
                                      </p:cBhvr>
                                    </p:animEffect>
                                  </p:childTnLst>
                                </p:cTn>
                              </p:par>
                              <p:par>
                                <p:cTn id="69" presetID="12" presetClass="entr" presetSubtype="8"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slide(fromLeft)">
                                      <p:cBhvr>
                                        <p:cTn id="71" dur="500"/>
                                        <p:tgtEl>
                                          <p:spTgt spid="33"/>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slide(fromLeft)">
                                      <p:cBhvr>
                                        <p:cTn id="74" dur="500"/>
                                        <p:tgtEl>
                                          <p:spTgt spid="42"/>
                                        </p:tgtEl>
                                      </p:cBhvr>
                                    </p:animEffect>
                                  </p:childTnLst>
                                </p:cTn>
                              </p:par>
                            </p:childTnLst>
                          </p:cTn>
                        </p:par>
                      </p:childTnLst>
                    </p:cTn>
                  </p:par>
                  <p:par>
                    <p:cTn id="75" fill="hold">
                      <p:stCondLst>
                        <p:cond delay="indefinite"/>
                      </p:stCondLst>
                      <p:childTnLst>
                        <p:par>
                          <p:cTn id="76" fill="hold">
                            <p:stCondLst>
                              <p:cond delay="0"/>
                            </p:stCondLst>
                            <p:childTnLst>
                              <p:par>
                                <p:cTn id="77" presetID="12" presetClass="entr" presetSubtype="8"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slide(fromLeft)">
                                      <p:cBhvr>
                                        <p:cTn id="79" dur="500"/>
                                        <p:tgtEl>
                                          <p:spTgt spid="7"/>
                                        </p:tgtEl>
                                      </p:cBhvr>
                                    </p:animEffect>
                                  </p:childTnLst>
                                </p:cTn>
                              </p:par>
                              <p:par>
                                <p:cTn id="80" presetID="12" presetClass="entr" presetSubtype="8"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slide(fromLeft)">
                                      <p:cBhvr>
                                        <p:cTn id="82" dur="500"/>
                                        <p:tgtEl>
                                          <p:spTgt spid="19"/>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slide(fromLeft)">
                                      <p:cBhvr>
                                        <p:cTn id="85" dur="500"/>
                                        <p:tgtEl>
                                          <p:spTgt spid="20"/>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slide(fromLeft)">
                                      <p:cBhvr>
                                        <p:cTn id="88" dur="500"/>
                                        <p:tgtEl>
                                          <p:spTgt spid="21"/>
                                        </p:tgtEl>
                                      </p:cBhvr>
                                    </p:animEffect>
                                  </p:childTnLst>
                                </p:cTn>
                              </p:par>
                              <p:par>
                                <p:cTn id="89" presetID="12" presetClass="entr" presetSubtype="8"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slide(fromLeft)">
                                      <p:cBhvr>
                                        <p:cTn id="91" dur="500"/>
                                        <p:tgtEl>
                                          <p:spTgt spid="34"/>
                                        </p:tgtEl>
                                      </p:cBhvr>
                                    </p:animEffect>
                                  </p:childTnLst>
                                </p:cTn>
                              </p:par>
                              <p:par>
                                <p:cTn id="92" presetID="12" presetClass="entr" presetSubtype="8" fill="hold" grpId="0" nodeType="with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slide(fromLeft)">
                                      <p:cBhvr>
                                        <p:cTn id="94" dur="500"/>
                                        <p:tgtEl>
                                          <p:spTgt spid="35"/>
                                        </p:tgtEl>
                                      </p:cBhvr>
                                    </p:animEffect>
                                  </p:childTnLst>
                                </p:cTn>
                              </p:par>
                              <p:par>
                                <p:cTn id="95" presetID="12" presetClass="entr" presetSubtype="8"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slide(fromLeft)">
                                      <p:cBhvr>
                                        <p:cTn id="97" dur="500"/>
                                        <p:tgtEl>
                                          <p:spTgt spid="43"/>
                                        </p:tgtEl>
                                      </p:cBhvr>
                                    </p:animEffect>
                                  </p:childTnLst>
                                </p:cTn>
                              </p:par>
                            </p:childTnLst>
                          </p:cTn>
                        </p:par>
                      </p:childTnLst>
                    </p:cTn>
                  </p:par>
                  <p:par>
                    <p:cTn id="98" fill="hold">
                      <p:stCondLst>
                        <p:cond delay="indefinite"/>
                      </p:stCondLst>
                      <p:childTnLst>
                        <p:par>
                          <p:cTn id="99" fill="hold">
                            <p:stCondLst>
                              <p:cond delay="0"/>
                            </p:stCondLst>
                            <p:childTnLst>
                              <p:par>
                                <p:cTn id="100" presetID="12" presetClass="entr" presetSubtype="8" fill="hold" grpId="0" nodeType="clickEffect">
                                  <p:stCondLst>
                                    <p:cond delay="0"/>
                                  </p:stCondLst>
                                  <p:childTnLst>
                                    <p:set>
                                      <p:cBhvr>
                                        <p:cTn id="101" dur="1" fill="hold">
                                          <p:stCondLst>
                                            <p:cond delay="0"/>
                                          </p:stCondLst>
                                        </p:cTn>
                                        <p:tgtEl>
                                          <p:spTgt spid="8"/>
                                        </p:tgtEl>
                                        <p:attrNameLst>
                                          <p:attrName>style.visibility</p:attrName>
                                        </p:attrNameLst>
                                      </p:cBhvr>
                                      <p:to>
                                        <p:strVal val="visible"/>
                                      </p:to>
                                    </p:set>
                                    <p:animEffect transition="in" filter="slide(fromLeft)">
                                      <p:cBhvr>
                                        <p:cTn id="102" dur="500"/>
                                        <p:tgtEl>
                                          <p:spTgt spid="8"/>
                                        </p:tgtEl>
                                      </p:cBhvr>
                                    </p:animEffect>
                                  </p:childTnLst>
                                </p:cTn>
                              </p:par>
                              <p:par>
                                <p:cTn id="103" presetID="12" presetClass="entr" presetSubtype="8" fill="hold" grpId="0" nodeType="with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slide(fromLeft)">
                                      <p:cBhvr>
                                        <p:cTn id="105" dur="500"/>
                                        <p:tgtEl>
                                          <p:spTgt spid="22"/>
                                        </p:tgtEl>
                                      </p:cBhvr>
                                    </p:animEffect>
                                  </p:childTnLst>
                                </p:cTn>
                              </p:par>
                              <p:par>
                                <p:cTn id="106" presetID="12" presetClass="entr" presetSubtype="8" fill="hold" grpId="0" nodeType="with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slide(fromLeft)">
                                      <p:cBhvr>
                                        <p:cTn id="108" dur="500"/>
                                        <p:tgtEl>
                                          <p:spTgt spid="23"/>
                                        </p:tgtEl>
                                      </p:cBhvr>
                                    </p:animEffect>
                                  </p:childTnLst>
                                </p:cTn>
                              </p:par>
                              <p:par>
                                <p:cTn id="109" presetID="12" presetClass="entr" presetSubtype="8" fill="hold" grpId="0" nodeType="with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slide(fromLeft)">
                                      <p:cBhvr>
                                        <p:cTn id="111" dur="500"/>
                                        <p:tgtEl>
                                          <p:spTgt spid="24"/>
                                        </p:tgtEl>
                                      </p:cBhvr>
                                    </p:animEffect>
                                  </p:childTnLst>
                                </p:cTn>
                              </p:par>
                              <p:par>
                                <p:cTn id="112" presetID="12" presetClass="entr" presetSubtype="8" fill="hold" grpId="0" nodeType="withEffect">
                                  <p:stCondLst>
                                    <p:cond delay="0"/>
                                  </p:stCondLst>
                                  <p:childTnLst>
                                    <p:set>
                                      <p:cBhvr>
                                        <p:cTn id="113" dur="1" fill="hold">
                                          <p:stCondLst>
                                            <p:cond delay="0"/>
                                          </p:stCondLst>
                                        </p:cTn>
                                        <p:tgtEl>
                                          <p:spTgt spid="36"/>
                                        </p:tgtEl>
                                        <p:attrNameLst>
                                          <p:attrName>style.visibility</p:attrName>
                                        </p:attrNameLst>
                                      </p:cBhvr>
                                      <p:to>
                                        <p:strVal val="visible"/>
                                      </p:to>
                                    </p:set>
                                    <p:animEffect transition="in" filter="slide(fromLeft)">
                                      <p:cBhvr>
                                        <p:cTn id="114" dur="500"/>
                                        <p:tgtEl>
                                          <p:spTgt spid="36"/>
                                        </p:tgtEl>
                                      </p:cBhvr>
                                    </p:animEffect>
                                  </p:childTnLst>
                                </p:cTn>
                              </p:par>
                              <p:par>
                                <p:cTn id="115" presetID="12" presetClass="entr" presetSubtype="8" fill="hold" grpId="0" nodeType="with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slide(fromLeft)">
                                      <p:cBhvr>
                                        <p:cTn id="117" dur="500"/>
                                        <p:tgtEl>
                                          <p:spTgt spid="37"/>
                                        </p:tgtEl>
                                      </p:cBhvr>
                                    </p:animEffect>
                                  </p:childTnLst>
                                </p:cTn>
                              </p:par>
                              <p:par>
                                <p:cTn id="118" presetID="12" presetClass="entr" presetSubtype="8" fill="hold" grpId="0" nodeType="withEffect">
                                  <p:stCondLst>
                                    <p:cond delay="0"/>
                                  </p:stCondLst>
                                  <p:childTnLst>
                                    <p:set>
                                      <p:cBhvr>
                                        <p:cTn id="119" dur="1" fill="hold">
                                          <p:stCondLst>
                                            <p:cond delay="0"/>
                                          </p:stCondLst>
                                        </p:cTn>
                                        <p:tgtEl>
                                          <p:spTgt spid="44"/>
                                        </p:tgtEl>
                                        <p:attrNameLst>
                                          <p:attrName>style.visibility</p:attrName>
                                        </p:attrNameLst>
                                      </p:cBhvr>
                                      <p:to>
                                        <p:strVal val="visible"/>
                                      </p:to>
                                    </p:set>
                                    <p:animEffect transition="in" filter="slide(fromLeft)">
                                      <p:cBhvr>
                                        <p:cTn id="120" dur="500"/>
                                        <p:tgtEl>
                                          <p:spTgt spid="44"/>
                                        </p:tgtEl>
                                      </p:cBhvr>
                                    </p:animEffect>
                                  </p:childTnLst>
                                </p:cTn>
                              </p:par>
                            </p:childTnLst>
                          </p:cTn>
                        </p:par>
                      </p:childTnLst>
                    </p:cTn>
                  </p:par>
                  <p:par>
                    <p:cTn id="121" fill="hold">
                      <p:stCondLst>
                        <p:cond delay="indefinite"/>
                      </p:stCondLst>
                      <p:childTnLst>
                        <p:par>
                          <p:cTn id="122" fill="hold">
                            <p:stCondLst>
                              <p:cond delay="0"/>
                            </p:stCondLst>
                            <p:childTnLst>
                              <p:par>
                                <p:cTn id="123" presetID="12" presetClass="entr" presetSubtype="8" fill="hold" grpId="0" nodeType="clickEffect">
                                  <p:stCondLst>
                                    <p:cond delay="0"/>
                                  </p:stCondLst>
                                  <p:childTnLst>
                                    <p:set>
                                      <p:cBhvr>
                                        <p:cTn id="124" dur="1" fill="hold">
                                          <p:stCondLst>
                                            <p:cond delay="0"/>
                                          </p:stCondLst>
                                        </p:cTn>
                                        <p:tgtEl>
                                          <p:spTgt spid="9"/>
                                        </p:tgtEl>
                                        <p:attrNameLst>
                                          <p:attrName>style.visibility</p:attrName>
                                        </p:attrNameLst>
                                      </p:cBhvr>
                                      <p:to>
                                        <p:strVal val="visible"/>
                                      </p:to>
                                    </p:set>
                                    <p:animEffect transition="in" filter="slide(fromLeft)">
                                      <p:cBhvr>
                                        <p:cTn id="125" dur="500"/>
                                        <p:tgtEl>
                                          <p:spTgt spid="9"/>
                                        </p:tgtEl>
                                      </p:cBhvr>
                                    </p:animEffect>
                                  </p:childTnLst>
                                </p:cTn>
                              </p:par>
                              <p:par>
                                <p:cTn id="126" presetID="12" presetClass="entr" presetSubtype="8" fill="hold" grpId="0" nodeType="withEffect">
                                  <p:stCondLst>
                                    <p:cond delay="0"/>
                                  </p:stCondLst>
                                  <p:childTnLst>
                                    <p:set>
                                      <p:cBhvr>
                                        <p:cTn id="127" dur="1" fill="hold">
                                          <p:stCondLst>
                                            <p:cond delay="0"/>
                                          </p:stCondLst>
                                        </p:cTn>
                                        <p:tgtEl>
                                          <p:spTgt spid="25"/>
                                        </p:tgtEl>
                                        <p:attrNameLst>
                                          <p:attrName>style.visibility</p:attrName>
                                        </p:attrNameLst>
                                      </p:cBhvr>
                                      <p:to>
                                        <p:strVal val="visible"/>
                                      </p:to>
                                    </p:set>
                                    <p:animEffect transition="in" filter="slide(fromLeft)">
                                      <p:cBhvr>
                                        <p:cTn id="128" dur="500"/>
                                        <p:tgtEl>
                                          <p:spTgt spid="25"/>
                                        </p:tgtEl>
                                      </p:cBhvr>
                                    </p:animEffect>
                                  </p:childTnLst>
                                </p:cTn>
                              </p:par>
                              <p:par>
                                <p:cTn id="129" presetID="12" presetClass="entr" presetSubtype="8" fill="hold" grpId="0" nodeType="with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slide(fromLeft)">
                                      <p:cBhvr>
                                        <p:cTn id="131" dur="500"/>
                                        <p:tgtEl>
                                          <p:spTgt spid="26"/>
                                        </p:tgtEl>
                                      </p:cBhvr>
                                    </p:animEffect>
                                  </p:childTnLst>
                                </p:cTn>
                              </p:par>
                              <p:par>
                                <p:cTn id="132" presetID="12" presetClass="entr" presetSubtype="8" fill="hold" grpId="0" nodeType="withEffect">
                                  <p:stCondLst>
                                    <p:cond delay="0"/>
                                  </p:stCondLst>
                                  <p:childTnLst>
                                    <p:set>
                                      <p:cBhvr>
                                        <p:cTn id="133" dur="1" fill="hold">
                                          <p:stCondLst>
                                            <p:cond delay="0"/>
                                          </p:stCondLst>
                                        </p:cTn>
                                        <p:tgtEl>
                                          <p:spTgt spid="27"/>
                                        </p:tgtEl>
                                        <p:attrNameLst>
                                          <p:attrName>style.visibility</p:attrName>
                                        </p:attrNameLst>
                                      </p:cBhvr>
                                      <p:to>
                                        <p:strVal val="visible"/>
                                      </p:to>
                                    </p:set>
                                    <p:animEffect transition="in" filter="slide(fromLeft)">
                                      <p:cBhvr>
                                        <p:cTn id="134" dur="500"/>
                                        <p:tgtEl>
                                          <p:spTgt spid="27"/>
                                        </p:tgtEl>
                                      </p:cBhvr>
                                    </p:animEffect>
                                  </p:childTnLst>
                                </p:cTn>
                              </p:par>
                              <p:par>
                                <p:cTn id="135" presetID="12" presetClass="entr" presetSubtype="8" fill="hold" grpId="0" nodeType="withEffect">
                                  <p:stCondLst>
                                    <p:cond delay="0"/>
                                  </p:stCondLst>
                                  <p:childTnLst>
                                    <p:set>
                                      <p:cBhvr>
                                        <p:cTn id="136" dur="1" fill="hold">
                                          <p:stCondLst>
                                            <p:cond delay="0"/>
                                          </p:stCondLst>
                                        </p:cTn>
                                        <p:tgtEl>
                                          <p:spTgt spid="38"/>
                                        </p:tgtEl>
                                        <p:attrNameLst>
                                          <p:attrName>style.visibility</p:attrName>
                                        </p:attrNameLst>
                                      </p:cBhvr>
                                      <p:to>
                                        <p:strVal val="visible"/>
                                      </p:to>
                                    </p:set>
                                    <p:animEffect transition="in" filter="slide(fromLeft)">
                                      <p:cBhvr>
                                        <p:cTn id="137" dur="500"/>
                                        <p:tgtEl>
                                          <p:spTgt spid="38"/>
                                        </p:tgtEl>
                                      </p:cBhvr>
                                    </p:animEffect>
                                  </p:childTnLst>
                                </p:cTn>
                              </p:par>
                              <p:par>
                                <p:cTn id="138" presetID="12" presetClass="entr" presetSubtype="8" fill="hold" grpId="0" nodeType="withEffect">
                                  <p:stCondLst>
                                    <p:cond delay="0"/>
                                  </p:stCondLst>
                                  <p:childTnLst>
                                    <p:set>
                                      <p:cBhvr>
                                        <p:cTn id="139" dur="1" fill="hold">
                                          <p:stCondLst>
                                            <p:cond delay="0"/>
                                          </p:stCondLst>
                                        </p:cTn>
                                        <p:tgtEl>
                                          <p:spTgt spid="39"/>
                                        </p:tgtEl>
                                        <p:attrNameLst>
                                          <p:attrName>style.visibility</p:attrName>
                                        </p:attrNameLst>
                                      </p:cBhvr>
                                      <p:to>
                                        <p:strVal val="visible"/>
                                      </p:to>
                                    </p:set>
                                    <p:animEffect transition="in" filter="slide(fromLeft)">
                                      <p:cBhvr>
                                        <p:cTn id="140" dur="500"/>
                                        <p:tgtEl>
                                          <p:spTgt spid="39"/>
                                        </p:tgtEl>
                                      </p:cBhvr>
                                    </p:animEffect>
                                  </p:childTnLst>
                                </p:cTn>
                              </p:par>
                              <p:par>
                                <p:cTn id="141" presetID="12" presetClass="entr" presetSubtype="8"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Effect transition="in" filter="slide(fromLeft)">
                                      <p:cBhvr>
                                        <p:cTn id="14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p:bldP spid="30" grpId="0" animBg="1"/>
      <p:bldP spid="31" grpId="0"/>
      <p:bldP spid="32" grpId="0" animBg="1"/>
      <p:bldP spid="33" grpId="0"/>
      <p:bldP spid="34" grpId="0" animBg="1"/>
      <p:bldP spid="35" grpId="0"/>
      <p:bldP spid="36" grpId="0" animBg="1"/>
      <p:bldP spid="37" grpId="0"/>
      <p:bldP spid="38" grpId="0" animBg="1"/>
      <p:bldP spid="39" grpId="0"/>
      <p:bldP spid="40" grpId="0" animBg="1"/>
      <p:bldP spid="41" grpId="0" animBg="1"/>
      <p:bldP spid="42" grpId="0" animBg="1"/>
      <p:bldP spid="43" grpId="0" animBg="1"/>
      <p:bldP spid="44" grpId="0" animBg="1"/>
      <p:bldP spid="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484925" y="272247"/>
            <a:ext cx="510446" cy="728892"/>
          </a:xfrm>
          <a:prstGeom prst="roundRect">
            <a:avLst>
              <a:gd name="adj" fmla="val 28907"/>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3" name="Elipse 2"/>
          <p:cNvSpPr/>
          <p:nvPr/>
        </p:nvSpPr>
        <p:spPr>
          <a:xfrm>
            <a:off x="119208" y="133222"/>
            <a:ext cx="720000" cy="720000"/>
          </a:xfrm>
          <a:prstGeom prst="ellipse">
            <a:avLst/>
          </a:prstGeom>
          <a:solidFill>
            <a:srgbClr val="316CA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4000" dirty="0" smtClean="0">
                <a:sym typeface="Wingdings" panose="05000000000000000000" pitchFamily="2" charset="2"/>
              </a:rPr>
              <a:t></a:t>
            </a:r>
            <a:endParaRPr lang="es-GT" sz="4000" dirty="0"/>
          </a:p>
        </p:txBody>
      </p:sp>
      <p:sp>
        <p:nvSpPr>
          <p:cNvPr id="4" name="Rectángulo redondeado 3"/>
          <p:cNvSpPr/>
          <p:nvPr/>
        </p:nvSpPr>
        <p:spPr>
          <a:xfrm>
            <a:off x="1037783" y="275066"/>
            <a:ext cx="108000" cy="720000"/>
          </a:xfrm>
          <a:prstGeom prst="roundRect">
            <a:avLst>
              <a:gd name="adj" fmla="val 28907"/>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5" name="Rectángulo redondeado 4"/>
          <p:cNvSpPr/>
          <p:nvPr/>
        </p:nvSpPr>
        <p:spPr>
          <a:xfrm>
            <a:off x="1188195" y="279809"/>
            <a:ext cx="7821333" cy="721330"/>
          </a:xfrm>
          <a:prstGeom prst="roundRect">
            <a:avLst>
              <a:gd name="adj" fmla="val 12663"/>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600" b="1" dirty="0" err="1" smtClean="0">
                <a:latin typeface="Arial Rounded MT Bold" panose="020F0704030504030204" pitchFamily="34" charset="0"/>
              </a:rPr>
              <a:t>Doing</a:t>
            </a:r>
            <a:r>
              <a:rPr lang="es-GT" sz="2600" b="1" dirty="0" smtClean="0">
                <a:latin typeface="Arial Rounded MT Bold" panose="020F0704030504030204" pitchFamily="34" charset="0"/>
              </a:rPr>
              <a:t> Business: Comercio Transfronterizo</a:t>
            </a:r>
            <a:endParaRPr lang="es-GT" sz="2600" b="1" dirty="0">
              <a:latin typeface="Arial Rounded MT Bold" panose="020F0704030504030204" pitchFamily="34" charset="0"/>
            </a:endParaRPr>
          </a:p>
        </p:txBody>
      </p:sp>
      <p:sp>
        <p:nvSpPr>
          <p:cNvPr id="12" name="2 CuadroTexto"/>
          <p:cNvSpPr txBox="1"/>
          <p:nvPr/>
        </p:nvSpPr>
        <p:spPr>
          <a:xfrm>
            <a:off x="119208" y="1193952"/>
            <a:ext cx="8890320" cy="1200329"/>
          </a:xfrm>
          <a:prstGeom prst="rect">
            <a:avLst/>
          </a:prstGeom>
          <a:noFill/>
        </p:spPr>
        <p:txBody>
          <a:bodyPr wrap="square" rtlCol="0">
            <a:spAutoFit/>
          </a:bodyPr>
          <a:lstStyle/>
          <a:p>
            <a:pPr marL="269875" indent="-269875" algn="just">
              <a:buClr>
                <a:schemeClr val="accent2"/>
              </a:buClr>
              <a:buFont typeface="Wingdings 3" pitchFamily="18" charset="2"/>
              <a:buChar char=""/>
            </a:pPr>
            <a:r>
              <a:rPr lang="es-GT" b="1" dirty="0"/>
              <a:t>Son registrados el tiempo y costo necesarios para completar </a:t>
            </a:r>
            <a:r>
              <a:rPr lang="es-GT" b="1" dirty="0">
                <a:solidFill>
                  <a:srgbClr val="0070C0"/>
                </a:solidFill>
              </a:rPr>
              <a:t>4 fases predeterminadas para la exportación e importación de mercancías</a:t>
            </a:r>
            <a:r>
              <a:rPr lang="es-GT" b="1" dirty="0"/>
              <a:t>: preparación de documentación; aprobación de la aduana y otras inspecciones; transporte terrestre y manejo; y manejo en puerto y terminal (el tiempo y costo del transporte marítimo no son </a:t>
            </a:r>
            <a:r>
              <a:rPr lang="es-GT" b="1" dirty="0" smtClean="0"/>
              <a:t>registrados).</a:t>
            </a:r>
            <a:endParaRPr lang="es-GT" b="1" dirty="0"/>
          </a:p>
        </p:txBody>
      </p:sp>
      <p:graphicFrame>
        <p:nvGraphicFramePr>
          <p:cNvPr id="13" name="Tabla 12"/>
          <p:cNvGraphicFramePr>
            <a:graphicFrameLocks noGrp="1"/>
          </p:cNvGraphicFramePr>
          <p:nvPr>
            <p:extLst>
              <p:ext uri="{D42A27DB-BD31-4B8C-83A1-F6EECF244321}">
                <p14:modId xmlns:p14="http://schemas.microsoft.com/office/powerpoint/2010/main" val="884240630"/>
              </p:ext>
            </p:extLst>
          </p:nvPr>
        </p:nvGraphicFramePr>
        <p:xfrm>
          <a:off x="273423" y="2634129"/>
          <a:ext cx="8736108" cy="3934987"/>
        </p:xfrm>
        <a:graphic>
          <a:graphicData uri="http://schemas.openxmlformats.org/drawingml/2006/table">
            <a:tbl>
              <a:tblPr firstRow="1" bandRow="1">
                <a:tableStyleId>{5C22544A-7EE6-4342-B048-85BDC9FD1C3A}</a:tableStyleId>
              </a:tblPr>
              <a:tblGrid>
                <a:gridCol w="2644589"/>
                <a:gridCol w="961465"/>
                <a:gridCol w="961465"/>
                <a:gridCol w="961465"/>
                <a:gridCol w="961465"/>
                <a:gridCol w="961465"/>
                <a:gridCol w="1284194"/>
              </a:tblGrid>
              <a:tr h="309397">
                <a:tc>
                  <a:txBody>
                    <a:bodyPr/>
                    <a:lstStyle/>
                    <a:p>
                      <a:endParaRPr lang="es-GT" sz="1400" dirty="0"/>
                    </a:p>
                  </a:txBody>
                  <a:tcPr>
                    <a:noFill/>
                  </a:tcPr>
                </a:tc>
                <a:tc>
                  <a:txBody>
                    <a:bodyPr/>
                    <a:lstStyle/>
                    <a:p>
                      <a:pPr algn="ctr"/>
                      <a:r>
                        <a:rPr lang="es-GT" sz="1400" dirty="0" smtClean="0"/>
                        <a:t>GUA</a:t>
                      </a:r>
                      <a:endParaRPr lang="es-GT" sz="1400" dirty="0"/>
                    </a:p>
                  </a:txBody>
                  <a:tcPr anchor="ctr">
                    <a:solidFill>
                      <a:srgbClr val="0070C0"/>
                    </a:solidFill>
                  </a:tcPr>
                </a:tc>
                <a:tc>
                  <a:txBody>
                    <a:bodyPr/>
                    <a:lstStyle/>
                    <a:p>
                      <a:pPr algn="ctr"/>
                      <a:r>
                        <a:rPr lang="es-GT" sz="1400" dirty="0" smtClean="0"/>
                        <a:t>ESA</a:t>
                      </a:r>
                      <a:endParaRPr lang="es-GT" sz="1400" dirty="0"/>
                    </a:p>
                  </a:txBody>
                  <a:tcPr anchor="ctr">
                    <a:solidFill>
                      <a:srgbClr val="0070C0"/>
                    </a:solidFill>
                  </a:tcPr>
                </a:tc>
                <a:tc>
                  <a:txBody>
                    <a:bodyPr/>
                    <a:lstStyle/>
                    <a:p>
                      <a:pPr algn="ctr"/>
                      <a:r>
                        <a:rPr lang="es-GT" sz="1400" dirty="0" smtClean="0"/>
                        <a:t>HON</a:t>
                      </a:r>
                      <a:endParaRPr lang="es-GT" sz="1400" dirty="0"/>
                    </a:p>
                  </a:txBody>
                  <a:tcPr anchor="ctr">
                    <a:solidFill>
                      <a:srgbClr val="0070C0"/>
                    </a:solidFill>
                  </a:tcPr>
                </a:tc>
                <a:tc>
                  <a:txBody>
                    <a:bodyPr/>
                    <a:lstStyle/>
                    <a:p>
                      <a:pPr algn="ctr"/>
                      <a:r>
                        <a:rPr lang="es-GT" sz="1400" dirty="0" smtClean="0"/>
                        <a:t>NIC</a:t>
                      </a:r>
                      <a:endParaRPr lang="es-GT" sz="1400" dirty="0"/>
                    </a:p>
                  </a:txBody>
                  <a:tcPr anchor="ctr">
                    <a:solidFill>
                      <a:srgbClr val="0070C0"/>
                    </a:solidFill>
                  </a:tcPr>
                </a:tc>
                <a:tc>
                  <a:txBody>
                    <a:bodyPr/>
                    <a:lstStyle/>
                    <a:p>
                      <a:pPr algn="ctr"/>
                      <a:r>
                        <a:rPr lang="es-GT" sz="1400" dirty="0" smtClean="0"/>
                        <a:t>CR</a:t>
                      </a:r>
                      <a:endParaRPr lang="es-GT" sz="1400" dirty="0"/>
                    </a:p>
                  </a:txBody>
                  <a:tcPr anchor="ctr">
                    <a:lnR w="76200" cap="flat" cmpd="sng" algn="ctr">
                      <a:solidFill>
                        <a:schemeClr val="bg1"/>
                      </a:solidFill>
                      <a:prstDash val="solid"/>
                      <a:round/>
                      <a:headEnd type="none" w="med" len="med"/>
                      <a:tailEnd type="none" w="med" len="med"/>
                    </a:lnR>
                    <a:solidFill>
                      <a:srgbClr val="0070C0"/>
                    </a:solidFill>
                  </a:tcPr>
                </a:tc>
                <a:tc>
                  <a:txBody>
                    <a:bodyPr/>
                    <a:lstStyle/>
                    <a:p>
                      <a:pPr algn="ctr"/>
                      <a:r>
                        <a:rPr lang="es-GT" sz="1400" dirty="0" smtClean="0"/>
                        <a:t>LATAM</a:t>
                      </a:r>
                      <a:endParaRPr lang="es-GT" sz="1400" dirty="0"/>
                    </a:p>
                  </a:txBody>
                  <a:tcPr anchor="ctr">
                    <a:lnL w="76200" cap="flat" cmpd="sng" algn="ctr">
                      <a:solidFill>
                        <a:schemeClr val="bg1"/>
                      </a:solidFill>
                      <a:prstDash val="solid"/>
                      <a:round/>
                      <a:headEnd type="none" w="med" len="med"/>
                      <a:tailEnd type="none" w="med" len="med"/>
                    </a:lnL>
                    <a:solidFill>
                      <a:srgbClr val="002060"/>
                    </a:solidFill>
                  </a:tcPr>
                </a:tc>
              </a:tr>
              <a:tr h="404790">
                <a:tc>
                  <a:txBody>
                    <a:bodyPr/>
                    <a:lstStyle/>
                    <a:p>
                      <a:endParaRPr lang="es-GT" sz="1400" dirty="0"/>
                    </a:p>
                  </a:txBody>
                  <a:tcPr>
                    <a:noFill/>
                  </a:tcPr>
                </a:tc>
                <a:tc>
                  <a:txBody>
                    <a:bodyPr/>
                    <a:lstStyle/>
                    <a:p>
                      <a:pPr algn="ctr"/>
                      <a:endParaRPr lang="es-GT" sz="1400" dirty="0"/>
                    </a:p>
                  </a:txBody>
                  <a:tcPr anchor="ctr">
                    <a:noFill/>
                  </a:tcPr>
                </a:tc>
                <a:tc>
                  <a:txBody>
                    <a:bodyPr/>
                    <a:lstStyle/>
                    <a:p>
                      <a:pPr algn="ctr"/>
                      <a:endParaRPr lang="es-GT" sz="1400" dirty="0"/>
                    </a:p>
                  </a:txBody>
                  <a:tcPr anchor="ctr">
                    <a:noFill/>
                  </a:tcPr>
                </a:tc>
                <a:tc>
                  <a:txBody>
                    <a:bodyPr/>
                    <a:lstStyle/>
                    <a:p>
                      <a:pPr algn="ctr"/>
                      <a:endParaRPr lang="es-GT" sz="1400" dirty="0"/>
                    </a:p>
                  </a:txBody>
                  <a:tcPr anchor="ctr">
                    <a:noFill/>
                  </a:tcPr>
                </a:tc>
                <a:tc>
                  <a:txBody>
                    <a:bodyPr/>
                    <a:lstStyle/>
                    <a:p>
                      <a:pPr algn="ctr"/>
                      <a:endParaRPr lang="es-GT" sz="1400" dirty="0"/>
                    </a:p>
                  </a:txBody>
                  <a:tcPr anchor="ctr">
                    <a:noFill/>
                  </a:tcPr>
                </a:tc>
                <a:tc>
                  <a:txBody>
                    <a:bodyPr/>
                    <a:lstStyle/>
                    <a:p>
                      <a:pPr algn="ctr"/>
                      <a:endParaRPr lang="es-GT" sz="1400" dirty="0"/>
                    </a:p>
                  </a:txBody>
                  <a:tcPr anchor="ctr">
                    <a:lnR w="76200" cap="flat" cmpd="sng" algn="ctr">
                      <a:solidFill>
                        <a:schemeClr val="bg1"/>
                      </a:solidFill>
                      <a:prstDash val="solid"/>
                      <a:round/>
                      <a:headEnd type="none" w="med" len="med"/>
                      <a:tailEnd type="none" w="med" len="med"/>
                    </a:lnR>
                    <a:noFill/>
                  </a:tcPr>
                </a:tc>
                <a:tc>
                  <a:txBody>
                    <a:bodyPr/>
                    <a:lstStyle/>
                    <a:p>
                      <a:pPr algn="ctr"/>
                      <a:endParaRPr lang="es-GT" sz="1400" b="1" dirty="0"/>
                    </a:p>
                  </a:txBody>
                  <a:tcPr anchor="ctr">
                    <a:lnL w="76200" cap="flat" cmpd="sng" algn="ctr">
                      <a:solidFill>
                        <a:schemeClr val="bg1"/>
                      </a:solidFill>
                      <a:prstDash val="solid"/>
                      <a:round/>
                      <a:headEnd type="none" w="med" len="med"/>
                      <a:tailEnd type="none" w="med" len="med"/>
                    </a:lnL>
                    <a:noFill/>
                  </a:tcPr>
                </a:tc>
              </a:tr>
              <a:tr h="396000">
                <a:tc>
                  <a:txBody>
                    <a:bodyPr/>
                    <a:lstStyle/>
                    <a:p>
                      <a:pPr algn="l"/>
                      <a:r>
                        <a:rPr lang="es-GT" sz="1400" b="1" dirty="0" smtClean="0">
                          <a:solidFill>
                            <a:schemeClr val="accent2"/>
                          </a:solidFill>
                          <a:latin typeface="Calibri" panose="020F0502020204030204" pitchFamily="34" charset="0"/>
                        </a:rPr>
                        <a:t>•</a:t>
                      </a:r>
                      <a:r>
                        <a:rPr lang="es-GT" sz="1400" b="1" dirty="0" smtClean="0">
                          <a:solidFill>
                            <a:srgbClr val="0070C0"/>
                          </a:solidFill>
                          <a:latin typeface="Calibri" panose="020F0502020204030204" pitchFamily="34" charset="0"/>
                        </a:rPr>
                        <a:t> Rank Comercio Transfronterizo</a:t>
                      </a:r>
                      <a:endParaRPr lang="es-GT" sz="1400" b="1" dirty="0">
                        <a:solidFill>
                          <a:srgbClr val="0070C0"/>
                        </a:solidFill>
                      </a:endParaRPr>
                    </a:p>
                  </a:txBody>
                  <a:tcPr anchor="ctr">
                    <a:lnB w="38100" cap="flat" cmpd="sng" algn="ctr">
                      <a:solidFill>
                        <a:schemeClr val="bg1"/>
                      </a:solidFill>
                      <a:prstDash val="solid"/>
                      <a:round/>
                      <a:headEnd type="none" w="med" len="med"/>
                      <a:tailEnd type="none" w="med" len="med"/>
                    </a:lnB>
                    <a:noFill/>
                  </a:tcPr>
                </a:tc>
                <a:tc>
                  <a:txBody>
                    <a:bodyPr/>
                    <a:lstStyle/>
                    <a:p>
                      <a:pPr algn="ctr" fontAlgn="b"/>
                      <a:r>
                        <a:rPr lang="es-GT" sz="1800" b="1" i="0" u="none" strike="noStrike" dirty="0" smtClean="0">
                          <a:solidFill>
                            <a:srgbClr val="000000"/>
                          </a:solidFill>
                          <a:effectLst/>
                          <a:latin typeface="Calibri" panose="020F0502020204030204" pitchFamily="34" charset="0"/>
                        </a:rPr>
                        <a:t>102</a:t>
                      </a:r>
                      <a:endParaRPr lang="es-GT" sz="1800" b="1" i="0" u="none" strike="noStrike" dirty="0">
                        <a:solidFill>
                          <a:srgbClr val="000000"/>
                        </a:solidFill>
                        <a:effectLst/>
                        <a:latin typeface="Calibri" panose="020F0502020204030204" pitchFamily="34" charset="0"/>
                      </a:endParaRPr>
                    </a:p>
                  </a:txBody>
                  <a:tcPr marL="9525" marR="9525" marT="9525" marB="0" anchor="ctr">
                    <a:lnB w="38100" cap="flat" cmpd="sng" algn="ctr">
                      <a:solidFill>
                        <a:schemeClr val="bg1"/>
                      </a:solidFill>
                      <a:prstDash val="solid"/>
                      <a:round/>
                      <a:headEnd type="none" w="med" len="med"/>
                      <a:tailEnd type="none" w="med" len="med"/>
                    </a:lnB>
                  </a:tcPr>
                </a:tc>
                <a:tc>
                  <a:txBody>
                    <a:bodyPr/>
                    <a:lstStyle/>
                    <a:p>
                      <a:pPr algn="ctr" fontAlgn="b"/>
                      <a:r>
                        <a:rPr lang="es-GT" sz="1800" b="1" i="0" u="none" strike="noStrike" dirty="0" smtClean="0">
                          <a:solidFill>
                            <a:srgbClr val="000000"/>
                          </a:solidFill>
                          <a:effectLst/>
                          <a:latin typeface="Calibri" panose="020F0502020204030204" pitchFamily="34" charset="0"/>
                        </a:rPr>
                        <a:t>73</a:t>
                      </a:r>
                      <a:endParaRPr lang="es-GT" sz="1800" b="1" i="0" u="none" strike="noStrike" dirty="0">
                        <a:solidFill>
                          <a:srgbClr val="000000"/>
                        </a:solidFill>
                        <a:effectLst/>
                        <a:latin typeface="Calibri" panose="020F0502020204030204" pitchFamily="34" charset="0"/>
                      </a:endParaRPr>
                    </a:p>
                  </a:txBody>
                  <a:tcPr marL="9525" marR="9525" marT="9525" marB="0" anchor="ctr">
                    <a:lnB w="38100" cap="flat" cmpd="sng" algn="ctr">
                      <a:solidFill>
                        <a:schemeClr val="bg1"/>
                      </a:solidFill>
                      <a:prstDash val="solid"/>
                      <a:round/>
                      <a:headEnd type="none" w="med" len="med"/>
                      <a:tailEnd type="none" w="med" len="med"/>
                    </a:lnB>
                  </a:tcPr>
                </a:tc>
                <a:tc>
                  <a:txBody>
                    <a:bodyPr/>
                    <a:lstStyle/>
                    <a:p>
                      <a:pPr algn="ctr" fontAlgn="b"/>
                      <a:r>
                        <a:rPr lang="es-GT" sz="1800" b="1" i="0" u="none" strike="noStrike" dirty="0" smtClean="0">
                          <a:solidFill>
                            <a:srgbClr val="000000"/>
                          </a:solidFill>
                          <a:effectLst/>
                          <a:latin typeface="Calibri" panose="020F0502020204030204" pitchFamily="34" charset="0"/>
                        </a:rPr>
                        <a:t>70</a:t>
                      </a:r>
                      <a:endParaRPr lang="es-GT" sz="1800" b="1" i="0" u="none" strike="noStrike" dirty="0">
                        <a:solidFill>
                          <a:srgbClr val="000000"/>
                        </a:solidFill>
                        <a:effectLst/>
                        <a:latin typeface="Calibri" panose="020F0502020204030204" pitchFamily="34" charset="0"/>
                      </a:endParaRPr>
                    </a:p>
                  </a:txBody>
                  <a:tcPr marL="9525" marR="9525" marT="9525" marB="0" anchor="ctr">
                    <a:lnB w="38100" cap="flat" cmpd="sng" algn="ctr">
                      <a:solidFill>
                        <a:schemeClr val="bg1"/>
                      </a:solidFill>
                      <a:prstDash val="solid"/>
                      <a:round/>
                      <a:headEnd type="none" w="med" len="med"/>
                      <a:tailEnd type="none" w="med" len="med"/>
                    </a:lnB>
                  </a:tcPr>
                </a:tc>
                <a:tc>
                  <a:txBody>
                    <a:bodyPr/>
                    <a:lstStyle/>
                    <a:p>
                      <a:pPr algn="ctr" fontAlgn="b"/>
                      <a:r>
                        <a:rPr lang="es-GT" sz="1800" b="1" i="0" u="none" strike="noStrike" dirty="0" smtClean="0">
                          <a:solidFill>
                            <a:srgbClr val="000000"/>
                          </a:solidFill>
                          <a:effectLst/>
                          <a:latin typeface="Calibri" panose="020F0502020204030204" pitchFamily="34" charset="0"/>
                        </a:rPr>
                        <a:t>74</a:t>
                      </a:r>
                      <a:endParaRPr lang="es-GT" sz="1800" b="1" i="0" u="none" strike="noStrike" dirty="0">
                        <a:solidFill>
                          <a:srgbClr val="000000"/>
                        </a:solidFill>
                        <a:effectLst/>
                        <a:latin typeface="Calibri" panose="020F0502020204030204" pitchFamily="34" charset="0"/>
                      </a:endParaRPr>
                    </a:p>
                  </a:txBody>
                  <a:tcPr marL="9525" marR="9525" marT="9525" marB="0" anchor="ctr">
                    <a:lnB w="38100" cap="flat" cmpd="sng" algn="ctr">
                      <a:solidFill>
                        <a:schemeClr val="bg1"/>
                      </a:solidFill>
                      <a:prstDash val="solid"/>
                      <a:round/>
                      <a:headEnd type="none" w="med" len="med"/>
                      <a:tailEnd type="none" w="med" len="med"/>
                    </a:lnB>
                  </a:tcPr>
                </a:tc>
                <a:tc>
                  <a:txBody>
                    <a:bodyPr/>
                    <a:lstStyle/>
                    <a:p>
                      <a:pPr algn="ctr" fontAlgn="b"/>
                      <a:r>
                        <a:rPr lang="es-GT" sz="1800" b="1" i="0" u="none" strike="noStrike" dirty="0" smtClean="0">
                          <a:solidFill>
                            <a:srgbClr val="000000"/>
                          </a:solidFill>
                          <a:effectLst/>
                          <a:latin typeface="Calibri" panose="020F0502020204030204" pitchFamily="34" charset="0"/>
                        </a:rPr>
                        <a:t>47</a:t>
                      </a:r>
                      <a:endParaRPr lang="es-GT" sz="1800" b="1" i="0" u="none" strike="noStrike" dirty="0">
                        <a:solidFill>
                          <a:srgbClr val="000000"/>
                        </a:solidFill>
                        <a:effectLst/>
                        <a:latin typeface="Calibri" panose="020F0502020204030204" pitchFamily="34" charset="0"/>
                      </a:endParaRPr>
                    </a:p>
                  </a:txBody>
                  <a:tcPr marL="9525" marR="9525" marT="9525" marB="0" anchor="ctr">
                    <a:lnR w="762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fontAlgn="b"/>
                      <a:endParaRPr lang="es-GT" sz="1400" b="0" i="0" u="none" strike="noStrike" dirty="0">
                        <a:solidFill>
                          <a:srgbClr val="000000"/>
                        </a:solidFill>
                        <a:effectLst/>
                        <a:latin typeface="Calibri" panose="020F0502020204030204" pitchFamily="34" charset="0"/>
                      </a:endParaRPr>
                    </a:p>
                  </a:txBody>
                  <a:tcPr marL="9525" marR="9525" marT="9525" marB="0" anchor="ctr">
                    <a:lnL w="762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noFill/>
                  </a:tcP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GT" sz="1400" b="1" dirty="0" smtClean="0">
                          <a:solidFill>
                            <a:schemeClr val="accent2"/>
                          </a:solidFill>
                          <a:latin typeface="Calibri" panose="020F0502020204030204" pitchFamily="34" charset="0"/>
                        </a:rPr>
                        <a:t>•</a:t>
                      </a:r>
                      <a:r>
                        <a:rPr lang="es-GT" sz="1400" b="1" dirty="0" smtClean="0">
                          <a:solidFill>
                            <a:srgbClr val="0070C0"/>
                          </a:solidFill>
                          <a:latin typeface="Calibri" panose="020F0502020204030204" pitchFamily="34" charset="0"/>
                        </a:rPr>
                        <a:t> DTF</a:t>
                      </a:r>
                      <a:r>
                        <a:rPr lang="es-GT" sz="1400" b="1" baseline="0" dirty="0" smtClean="0">
                          <a:solidFill>
                            <a:srgbClr val="0070C0"/>
                          </a:solidFill>
                          <a:latin typeface="Calibri" panose="020F0502020204030204" pitchFamily="34" charset="0"/>
                        </a:rPr>
                        <a:t> (puntos sobre 100)</a:t>
                      </a:r>
                      <a:endParaRPr lang="es-GT" sz="1400" b="1" dirty="0" smtClean="0">
                        <a:solidFill>
                          <a:srgbClr val="0070C0"/>
                        </a:solidFill>
                      </a:endParaRP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fontAlgn="b"/>
                      <a:r>
                        <a:rPr lang="es-GT" sz="1400" b="1" i="0" u="none" strike="noStrike" dirty="0" smtClean="0">
                          <a:solidFill>
                            <a:srgbClr val="000000"/>
                          </a:solidFill>
                          <a:effectLst/>
                          <a:latin typeface="Calibri" panose="020F0502020204030204" pitchFamily="34" charset="0"/>
                        </a:rPr>
                        <a:t>70.10</a:t>
                      </a:r>
                      <a:endParaRPr lang="es-GT" sz="1400" b="1" i="0" u="none" strike="noStrike" dirty="0">
                        <a:solidFill>
                          <a:srgbClr val="000000"/>
                        </a:solidFill>
                        <a:effectLst/>
                        <a:latin typeface="Calibri" panose="020F0502020204030204" pitchFamily="34" charset="0"/>
                      </a:endParaRPr>
                    </a:p>
                  </a:txBody>
                  <a:tcPr marL="9525" marR="9525" marT="9525" marB="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fontAlgn="b"/>
                      <a:r>
                        <a:rPr lang="es-GT" sz="1400" b="1" i="0" u="none" strike="noStrike" dirty="0" smtClean="0">
                          <a:solidFill>
                            <a:srgbClr val="000000"/>
                          </a:solidFill>
                          <a:effectLst/>
                          <a:latin typeface="Calibri" panose="020F0502020204030204" pitchFamily="34" charset="0"/>
                        </a:rPr>
                        <a:t>76.01</a:t>
                      </a:r>
                      <a:endParaRPr lang="es-GT" sz="1400" b="1" i="0" u="none" strike="noStrike" dirty="0">
                        <a:solidFill>
                          <a:srgbClr val="000000"/>
                        </a:solidFill>
                        <a:effectLst/>
                        <a:latin typeface="Calibri" panose="020F0502020204030204" pitchFamily="34" charset="0"/>
                      </a:endParaRPr>
                    </a:p>
                  </a:txBody>
                  <a:tcPr marL="9525" marR="9525" marT="9525" marB="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fontAlgn="b"/>
                      <a:r>
                        <a:rPr lang="es-GT" sz="1400" b="1" i="0" u="none" strike="noStrike" dirty="0" smtClean="0">
                          <a:solidFill>
                            <a:srgbClr val="000000"/>
                          </a:solidFill>
                          <a:effectLst/>
                          <a:latin typeface="Calibri" panose="020F0502020204030204" pitchFamily="34" charset="0"/>
                        </a:rPr>
                        <a:t>76.50</a:t>
                      </a:r>
                      <a:endParaRPr lang="es-GT" sz="1400" b="1" i="0" u="none" strike="noStrike" dirty="0">
                        <a:solidFill>
                          <a:srgbClr val="000000"/>
                        </a:solidFill>
                        <a:effectLst/>
                        <a:latin typeface="Calibri" panose="020F0502020204030204" pitchFamily="34" charset="0"/>
                      </a:endParaRPr>
                    </a:p>
                  </a:txBody>
                  <a:tcPr marL="9525" marR="9525" marT="9525" marB="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fontAlgn="b"/>
                      <a:r>
                        <a:rPr lang="es-GT" sz="1400" b="1" i="0" u="none" strike="noStrike" dirty="0" smtClean="0">
                          <a:solidFill>
                            <a:srgbClr val="000000"/>
                          </a:solidFill>
                          <a:effectLst/>
                          <a:latin typeface="Calibri" panose="020F0502020204030204" pitchFamily="34" charset="0"/>
                        </a:rPr>
                        <a:t>75.84</a:t>
                      </a:r>
                      <a:endParaRPr lang="es-GT" sz="1400" b="1" i="0" u="none" strike="noStrike" dirty="0">
                        <a:solidFill>
                          <a:srgbClr val="000000"/>
                        </a:solidFill>
                        <a:effectLst/>
                        <a:latin typeface="Calibri" panose="020F0502020204030204" pitchFamily="34" charset="0"/>
                      </a:endParaRPr>
                    </a:p>
                  </a:txBody>
                  <a:tcPr marL="9525" marR="9525" marT="9525" marB="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fontAlgn="b"/>
                      <a:r>
                        <a:rPr lang="es-GT" sz="1400" b="1" i="0" u="none" strike="noStrike" dirty="0" smtClean="0">
                          <a:solidFill>
                            <a:srgbClr val="000000"/>
                          </a:solidFill>
                          <a:effectLst/>
                          <a:latin typeface="Calibri" panose="020F0502020204030204" pitchFamily="34" charset="0"/>
                        </a:rPr>
                        <a:t>80.84</a:t>
                      </a:r>
                      <a:endParaRPr lang="es-GT" sz="1400" b="1" i="0" u="none" strike="noStrike" dirty="0">
                        <a:solidFill>
                          <a:srgbClr val="000000"/>
                        </a:solidFill>
                        <a:effectLst/>
                        <a:latin typeface="Calibri" panose="020F0502020204030204" pitchFamily="34" charset="0"/>
                      </a:endParaRPr>
                    </a:p>
                  </a:txBody>
                  <a:tcPr marL="9525" marR="9525" marT="9525" marB="0" anchor="ctr">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fontAlgn="b"/>
                      <a:r>
                        <a:rPr lang="es-GT" sz="1400" b="1" i="0" u="none" strike="noStrike" dirty="0" smtClean="0">
                          <a:solidFill>
                            <a:srgbClr val="000000"/>
                          </a:solidFill>
                          <a:effectLst/>
                          <a:latin typeface="Calibri" panose="020F0502020204030204" pitchFamily="34" charset="0"/>
                        </a:rPr>
                        <a:t>72.47</a:t>
                      </a:r>
                      <a:endParaRPr lang="es-GT" sz="1400" b="1" i="0" u="none" strike="noStrike" dirty="0">
                        <a:solidFill>
                          <a:srgbClr val="000000"/>
                        </a:solidFill>
                        <a:effectLst/>
                        <a:latin typeface="Calibri" panose="020F0502020204030204" pitchFamily="34" charset="0"/>
                      </a:endParaRPr>
                    </a:p>
                  </a:txBody>
                  <a:tcPr marL="9525" marR="9525" marT="9525" marB="0" anchor="ctr">
                    <a:lnL w="762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r>
              <a:tr h="18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GT" sz="100" b="1" dirty="0" smtClean="0">
                        <a:solidFill>
                          <a:srgbClr val="0070C0"/>
                        </a:solidFill>
                      </a:endParaRPr>
                    </a:p>
                  </a:txBody>
                  <a:tcPr>
                    <a:lnT w="38100" cap="flat" cmpd="sng" algn="ctr">
                      <a:solidFill>
                        <a:schemeClr val="bg1"/>
                      </a:solidFill>
                      <a:prstDash val="solid"/>
                      <a:round/>
                      <a:headEnd type="none" w="med" len="med"/>
                      <a:tailEnd type="none" w="med" len="med"/>
                    </a:lnT>
                    <a:noFill/>
                  </a:tcPr>
                </a:tc>
                <a:tc>
                  <a:txBody>
                    <a:bodyPr/>
                    <a:lstStyle/>
                    <a:p>
                      <a:pPr algn="ctr" fontAlgn="b"/>
                      <a:endParaRPr lang="es-GT" sz="100" b="1" i="0" u="none" strike="noStrike" dirty="0">
                        <a:solidFill>
                          <a:srgbClr val="000000"/>
                        </a:solidFill>
                        <a:effectLst/>
                        <a:latin typeface="Calibri" panose="020F0502020204030204" pitchFamily="34" charset="0"/>
                      </a:endParaRPr>
                    </a:p>
                  </a:txBody>
                  <a:tcPr marL="9525" marR="9525" marT="9525" marB="0" anchor="ctr">
                    <a:lnT w="38100" cap="flat" cmpd="sng" algn="ctr">
                      <a:solidFill>
                        <a:schemeClr val="bg1"/>
                      </a:solidFill>
                      <a:prstDash val="solid"/>
                      <a:round/>
                      <a:headEnd type="none" w="med" len="med"/>
                      <a:tailEnd type="none" w="med" len="med"/>
                    </a:lnT>
                    <a:noFill/>
                  </a:tcPr>
                </a:tc>
                <a:tc>
                  <a:txBody>
                    <a:bodyPr/>
                    <a:lstStyle/>
                    <a:p>
                      <a:pPr algn="ctr" fontAlgn="b"/>
                      <a:endParaRPr lang="es-GT" sz="100" b="1" i="0" u="none" strike="noStrike" dirty="0">
                        <a:solidFill>
                          <a:srgbClr val="000000"/>
                        </a:solidFill>
                        <a:effectLst/>
                        <a:latin typeface="Calibri" panose="020F0502020204030204" pitchFamily="34" charset="0"/>
                      </a:endParaRPr>
                    </a:p>
                  </a:txBody>
                  <a:tcPr marL="9525" marR="9525" marT="9525" marB="0" anchor="ctr">
                    <a:lnT w="38100" cap="flat" cmpd="sng" algn="ctr">
                      <a:solidFill>
                        <a:schemeClr val="bg1"/>
                      </a:solidFill>
                      <a:prstDash val="solid"/>
                      <a:round/>
                      <a:headEnd type="none" w="med" len="med"/>
                      <a:tailEnd type="none" w="med" len="med"/>
                    </a:lnT>
                    <a:noFill/>
                  </a:tcPr>
                </a:tc>
                <a:tc>
                  <a:txBody>
                    <a:bodyPr/>
                    <a:lstStyle/>
                    <a:p>
                      <a:pPr algn="ctr" fontAlgn="b"/>
                      <a:endParaRPr lang="es-GT" sz="100" b="1" i="0" u="none" strike="noStrike" dirty="0">
                        <a:solidFill>
                          <a:srgbClr val="000000"/>
                        </a:solidFill>
                        <a:effectLst/>
                        <a:latin typeface="Calibri" panose="020F0502020204030204" pitchFamily="34" charset="0"/>
                      </a:endParaRPr>
                    </a:p>
                  </a:txBody>
                  <a:tcPr marL="9525" marR="9525" marT="9525" marB="0" anchor="ctr">
                    <a:lnT w="38100" cap="flat" cmpd="sng" algn="ctr">
                      <a:solidFill>
                        <a:schemeClr val="bg1"/>
                      </a:solidFill>
                      <a:prstDash val="solid"/>
                      <a:round/>
                      <a:headEnd type="none" w="med" len="med"/>
                      <a:tailEnd type="none" w="med" len="med"/>
                    </a:lnT>
                    <a:noFill/>
                  </a:tcPr>
                </a:tc>
                <a:tc>
                  <a:txBody>
                    <a:bodyPr/>
                    <a:lstStyle/>
                    <a:p>
                      <a:pPr algn="ctr" fontAlgn="b"/>
                      <a:endParaRPr lang="es-GT" sz="100" b="1" i="0" u="none" strike="noStrike" dirty="0">
                        <a:solidFill>
                          <a:srgbClr val="000000"/>
                        </a:solidFill>
                        <a:effectLst/>
                        <a:latin typeface="Calibri" panose="020F0502020204030204" pitchFamily="34" charset="0"/>
                      </a:endParaRPr>
                    </a:p>
                  </a:txBody>
                  <a:tcPr marL="9525" marR="9525" marT="9525" marB="0" anchor="ctr">
                    <a:lnT w="38100" cap="flat" cmpd="sng" algn="ctr">
                      <a:solidFill>
                        <a:schemeClr val="bg1"/>
                      </a:solidFill>
                      <a:prstDash val="solid"/>
                      <a:round/>
                      <a:headEnd type="none" w="med" len="med"/>
                      <a:tailEnd type="none" w="med" len="med"/>
                    </a:lnT>
                    <a:noFill/>
                  </a:tcPr>
                </a:tc>
                <a:tc>
                  <a:txBody>
                    <a:bodyPr/>
                    <a:lstStyle/>
                    <a:p>
                      <a:pPr algn="ctr" fontAlgn="b"/>
                      <a:endParaRPr lang="es-GT" sz="100" b="1" i="0" u="none" strike="noStrike" dirty="0">
                        <a:solidFill>
                          <a:srgbClr val="000000"/>
                        </a:solidFill>
                        <a:effectLst/>
                        <a:latin typeface="Calibri" panose="020F0502020204030204" pitchFamily="34" charset="0"/>
                      </a:endParaRPr>
                    </a:p>
                  </a:txBody>
                  <a:tcPr marL="9525" marR="9525" marT="9525" marB="0" anchor="ctr">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noFill/>
                  </a:tcPr>
                </a:tc>
                <a:tc>
                  <a:txBody>
                    <a:bodyPr/>
                    <a:lstStyle/>
                    <a:p>
                      <a:pPr algn="ctr" fontAlgn="b"/>
                      <a:endParaRPr lang="es-GT" sz="100" b="1" i="0" u="none" strike="noStrike" dirty="0">
                        <a:solidFill>
                          <a:srgbClr val="000000"/>
                        </a:solidFill>
                        <a:effectLst/>
                        <a:latin typeface="Calibri" panose="020F0502020204030204" pitchFamily="34" charset="0"/>
                      </a:endParaRPr>
                    </a:p>
                  </a:txBody>
                  <a:tcPr marL="9525" marR="9525" marT="9525" marB="0" anchor="ctr">
                    <a:lnL w="762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noFill/>
                  </a:tcPr>
                </a:tc>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GT" sz="1400" b="1" dirty="0" smtClean="0">
                          <a:solidFill>
                            <a:schemeClr val="accent2"/>
                          </a:solidFill>
                          <a:latin typeface="Calibri" panose="020F0502020204030204" pitchFamily="34" charset="0"/>
                        </a:rPr>
                        <a:t>•</a:t>
                      </a:r>
                      <a:r>
                        <a:rPr lang="es-GT" sz="1400" b="1" dirty="0" smtClean="0">
                          <a:solidFill>
                            <a:srgbClr val="0070C0"/>
                          </a:solidFill>
                          <a:latin typeface="Calibri" panose="020F0502020204030204" pitchFamily="34" charset="0"/>
                        </a:rPr>
                        <a:t> Documentos para Exportar</a:t>
                      </a:r>
                      <a:endParaRPr lang="es-GT" sz="1400" b="1" dirty="0" smtClean="0">
                        <a:solidFill>
                          <a:srgbClr val="0070C0"/>
                        </a:solidFill>
                      </a:endParaRPr>
                    </a:p>
                  </a:txBody>
                  <a:tcPr>
                    <a:noFill/>
                  </a:tcPr>
                </a:tc>
                <a:tc>
                  <a:txBody>
                    <a:bodyPr/>
                    <a:lstStyle/>
                    <a:p>
                      <a:pPr algn="ctr" fontAlgn="b"/>
                      <a:r>
                        <a:rPr lang="es-GT" sz="1400" b="1" i="0" u="none" strike="noStrike" dirty="0" smtClean="0">
                          <a:solidFill>
                            <a:srgbClr val="000000"/>
                          </a:solidFill>
                          <a:effectLst/>
                          <a:latin typeface="Calibri" panose="020F0502020204030204" pitchFamily="34" charset="0"/>
                        </a:rPr>
                        <a:t>8</a:t>
                      </a:r>
                      <a:endParaRPr lang="es-GT" sz="1400" b="1"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s-GT" sz="1400" b="1" i="0" u="none" strike="noStrike" dirty="0" smtClean="0">
                          <a:solidFill>
                            <a:srgbClr val="000000"/>
                          </a:solidFill>
                          <a:effectLst/>
                          <a:latin typeface="Calibri" panose="020F0502020204030204" pitchFamily="34" charset="0"/>
                        </a:rPr>
                        <a:t>7</a:t>
                      </a:r>
                      <a:endParaRPr lang="es-GT" sz="1400" b="1"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s-GT" sz="1400" b="1" i="0" u="none" strike="noStrike" dirty="0" smtClean="0">
                          <a:solidFill>
                            <a:srgbClr val="000000"/>
                          </a:solidFill>
                          <a:effectLst/>
                          <a:latin typeface="Calibri" panose="020F0502020204030204" pitchFamily="34" charset="0"/>
                        </a:rPr>
                        <a:t>5</a:t>
                      </a:r>
                      <a:endParaRPr lang="es-GT" sz="1400" b="1"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s-GT" sz="1400" b="1" i="0" u="none" strike="noStrike" dirty="0" smtClean="0">
                          <a:solidFill>
                            <a:srgbClr val="000000"/>
                          </a:solidFill>
                          <a:effectLst/>
                          <a:latin typeface="Calibri" panose="020F0502020204030204" pitchFamily="34" charset="0"/>
                        </a:rPr>
                        <a:t>5</a:t>
                      </a:r>
                      <a:endParaRPr lang="es-GT" sz="1400" b="1"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s-GT" sz="1400" b="1" i="0" u="none" strike="noStrike" dirty="0" smtClean="0">
                          <a:solidFill>
                            <a:srgbClr val="000000"/>
                          </a:solidFill>
                          <a:effectLst/>
                          <a:latin typeface="Calibri" panose="020F0502020204030204" pitchFamily="34" charset="0"/>
                        </a:rPr>
                        <a:t>5</a:t>
                      </a:r>
                      <a:endParaRPr lang="es-GT" sz="1400" b="1" i="0" u="none" strike="noStrike" dirty="0">
                        <a:solidFill>
                          <a:srgbClr val="000000"/>
                        </a:solidFill>
                        <a:effectLst/>
                        <a:latin typeface="Calibri" panose="020F0502020204030204" pitchFamily="34" charset="0"/>
                      </a:endParaRPr>
                    </a:p>
                  </a:txBody>
                  <a:tcPr marL="9525" marR="9525" marT="9525" marB="0" anchor="ctr">
                    <a:lnR w="762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fontAlgn="b"/>
                      <a:r>
                        <a:rPr lang="es-GT" sz="1400" b="1" i="0" u="none" strike="noStrike" dirty="0" smtClean="0">
                          <a:solidFill>
                            <a:srgbClr val="000000"/>
                          </a:solidFill>
                          <a:effectLst/>
                          <a:latin typeface="Calibri" panose="020F0502020204030204" pitchFamily="34" charset="0"/>
                        </a:rPr>
                        <a:t>5.7</a:t>
                      </a:r>
                      <a:endParaRPr lang="es-GT" sz="1400" b="1" i="0" u="none" strike="noStrike" dirty="0">
                        <a:solidFill>
                          <a:srgbClr val="000000"/>
                        </a:solidFill>
                        <a:effectLst/>
                        <a:latin typeface="Calibri" panose="020F0502020204030204" pitchFamily="34" charset="0"/>
                      </a:endParaRPr>
                    </a:p>
                  </a:txBody>
                  <a:tcPr marL="9525" marR="9525" marT="9525" marB="0" anchor="ctr">
                    <a:lnL w="76200" cap="flat" cmpd="sng" algn="ctr">
                      <a:solidFill>
                        <a:schemeClr val="bg1"/>
                      </a:solidFill>
                      <a:prstDash val="solid"/>
                      <a:round/>
                      <a:headEnd type="none" w="med" len="med"/>
                      <a:tailEnd type="none" w="med" len="med"/>
                    </a:lnL>
                    <a:solidFill>
                      <a:schemeClr val="bg1">
                        <a:lumMod val="95000"/>
                      </a:schemeClr>
                    </a:solidFill>
                  </a:tcPr>
                </a:tc>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GT" sz="1400" b="1" dirty="0" smtClean="0">
                          <a:solidFill>
                            <a:schemeClr val="accent2"/>
                          </a:solidFill>
                          <a:latin typeface="Calibri" panose="020F0502020204030204" pitchFamily="34" charset="0"/>
                        </a:rPr>
                        <a:t>•</a:t>
                      </a:r>
                      <a:r>
                        <a:rPr lang="es-GT" sz="1400" b="1" dirty="0" smtClean="0">
                          <a:solidFill>
                            <a:srgbClr val="0070C0"/>
                          </a:solidFill>
                          <a:latin typeface="Calibri" panose="020F0502020204030204" pitchFamily="34" charset="0"/>
                        </a:rPr>
                        <a:t> Tiempo para Exportar (días)</a:t>
                      </a:r>
                      <a:endParaRPr lang="es-GT" sz="1400" b="1" dirty="0" smtClean="0">
                        <a:solidFill>
                          <a:srgbClr val="0070C0"/>
                        </a:solidFill>
                      </a:endParaRPr>
                    </a:p>
                  </a:txBody>
                  <a:tcPr>
                    <a:noFill/>
                  </a:tcPr>
                </a:tc>
                <a:tc>
                  <a:txBody>
                    <a:bodyPr/>
                    <a:lstStyle/>
                    <a:p>
                      <a:pPr algn="ctr" fontAlgn="b"/>
                      <a:r>
                        <a:rPr lang="es-GT" sz="1400" b="1" i="0" u="none" strike="noStrike" dirty="0" smtClean="0">
                          <a:solidFill>
                            <a:srgbClr val="000000"/>
                          </a:solidFill>
                          <a:effectLst/>
                          <a:latin typeface="Calibri" panose="020F0502020204030204" pitchFamily="34" charset="0"/>
                        </a:rPr>
                        <a:t>17</a:t>
                      </a:r>
                      <a:endParaRPr lang="es-GT" sz="1400" b="1"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s-GT" sz="1400" b="1" i="0" u="none" strike="noStrike" dirty="0" smtClean="0">
                          <a:solidFill>
                            <a:srgbClr val="000000"/>
                          </a:solidFill>
                          <a:effectLst/>
                          <a:latin typeface="Calibri" panose="020F0502020204030204" pitchFamily="34" charset="0"/>
                        </a:rPr>
                        <a:t>13</a:t>
                      </a:r>
                      <a:endParaRPr lang="es-GT" sz="1400" b="1"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s-GT" sz="1400" b="1" i="0" u="none" strike="noStrike" dirty="0" smtClean="0">
                          <a:solidFill>
                            <a:srgbClr val="000000"/>
                          </a:solidFill>
                          <a:effectLst/>
                          <a:latin typeface="Calibri" panose="020F0502020204030204" pitchFamily="34" charset="0"/>
                        </a:rPr>
                        <a:t>12</a:t>
                      </a:r>
                      <a:endParaRPr lang="es-GT" sz="1400" b="1"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s-GT" sz="1400" b="1" i="0" u="none" strike="noStrike" dirty="0" smtClean="0">
                          <a:solidFill>
                            <a:srgbClr val="000000"/>
                          </a:solidFill>
                          <a:effectLst/>
                          <a:latin typeface="Calibri" panose="020F0502020204030204" pitchFamily="34" charset="0"/>
                        </a:rPr>
                        <a:t>21</a:t>
                      </a:r>
                      <a:endParaRPr lang="es-GT" sz="1400" b="1"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s-GT" sz="1400" b="1" i="0" u="none" strike="noStrike" dirty="0" smtClean="0">
                          <a:solidFill>
                            <a:srgbClr val="000000"/>
                          </a:solidFill>
                          <a:effectLst/>
                          <a:latin typeface="Calibri" panose="020F0502020204030204" pitchFamily="34" charset="0"/>
                        </a:rPr>
                        <a:t>14</a:t>
                      </a:r>
                      <a:endParaRPr lang="es-GT" sz="1400" b="1" i="0" u="none" strike="noStrike" dirty="0">
                        <a:solidFill>
                          <a:srgbClr val="000000"/>
                        </a:solidFill>
                        <a:effectLst/>
                        <a:latin typeface="Calibri" panose="020F0502020204030204" pitchFamily="34" charset="0"/>
                      </a:endParaRPr>
                    </a:p>
                  </a:txBody>
                  <a:tcPr marL="9525" marR="9525" marT="9525" marB="0" anchor="ctr">
                    <a:lnR w="76200" cap="flat" cmpd="sng" algn="ctr">
                      <a:solidFill>
                        <a:schemeClr val="bg1"/>
                      </a:solidFill>
                      <a:prstDash val="solid"/>
                      <a:round/>
                      <a:headEnd type="none" w="med" len="med"/>
                      <a:tailEnd type="none" w="med" len="med"/>
                    </a:lnR>
                    <a:noFill/>
                  </a:tcPr>
                </a:tc>
                <a:tc>
                  <a:txBody>
                    <a:bodyPr/>
                    <a:lstStyle/>
                    <a:p>
                      <a:pPr algn="ctr" fontAlgn="b"/>
                      <a:r>
                        <a:rPr lang="es-GT" sz="1400" b="1" i="0" u="none" strike="noStrike" dirty="0" smtClean="0">
                          <a:solidFill>
                            <a:srgbClr val="000000"/>
                          </a:solidFill>
                          <a:effectLst/>
                          <a:latin typeface="Calibri" panose="020F0502020204030204" pitchFamily="34" charset="0"/>
                        </a:rPr>
                        <a:t>16.8</a:t>
                      </a:r>
                      <a:endParaRPr lang="es-GT" sz="1400" b="1" i="0" u="none" strike="noStrike" dirty="0">
                        <a:solidFill>
                          <a:srgbClr val="000000"/>
                        </a:solidFill>
                        <a:effectLst/>
                        <a:latin typeface="Calibri" panose="020F0502020204030204" pitchFamily="34" charset="0"/>
                      </a:endParaRPr>
                    </a:p>
                  </a:txBody>
                  <a:tcPr marL="9525" marR="9525" marT="9525" marB="0" anchor="ctr">
                    <a:lnL w="76200" cap="flat" cmpd="sng" algn="ctr">
                      <a:solidFill>
                        <a:schemeClr val="bg1"/>
                      </a:solidFill>
                      <a:prstDash val="solid"/>
                      <a:round/>
                      <a:headEnd type="none" w="med" len="med"/>
                      <a:tailEnd type="none" w="med" len="med"/>
                    </a:lnL>
                    <a:noFill/>
                  </a:tcPr>
                </a:tc>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GT" sz="1400" b="1" dirty="0" smtClean="0">
                          <a:solidFill>
                            <a:schemeClr val="accent2"/>
                          </a:solidFill>
                          <a:latin typeface="Calibri" panose="020F0502020204030204" pitchFamily="34" charset="0"/>
                        </a:rPr>
                        <a:t>•</a:t>
                      </a:r>
                      <a:r>
                        <a:rPr lang="es-GT" sz="1400" b="1" dirty="0" smtClean="0">
                          <a:solidFill>
                            <a:srgbClr val="0070C0"/>
                          </a:solidFill>
                          <a:latin typeface="Calibri" panose="020F0502020204030204" pitchFamily="34" charset="0"/>
                        </a:rPr>
                        <a:t> Costo</a:t>
                      </a:r>
                      <a:r>
                        <a:rPr lang="es-GT" sz="1400" b="1" baseline="0" dirty="0" smtClean="0">
                          <a:solidFill>
                            <a:srgbClr val="0070C0"/>
                          </a:solidFill>
                          <a:latin typeface="Calibri" panose="020F0502020204030204" pitchFamily="34" charset="0"/>
                        </a:rPr>
                        <a:t> de Exportación </a:t>
                      </a:r>
                      <a:endParaRPr lang="es-GT" sz="1400" b="1" dirty="0" smtClean="0">
                        <a:solidFill>
                          <a:srgbClr val="0070C0"/>
                        </a:solidFill>
                      </a:endParaRPr>
                    </a:p>
                  </a:txBody>
                  <a:tcPr>
                    <a:noFill/>
                  </a:tcPr>
                </a:tc>
                <a:tc>
                  <a:txBody>
                    <a:bodyPr/>
                    <a:lstStyle/>
                    <a:p>
                      <a:pPr algn="ctr" fontAlgn="b"/>
                      <a:r>
                        <a:rPr lang="es-GT" sz="1400" b="1" i="0" u="none" strike="noStrike" dirty="0" smtClean="0">
                          <a:solidFill>
                            <a:srgbClr val="000000"/>
                          </a:solidFill>
                          <a:effectLst/>
                          <a:latin typeface="Calibri" panose="020F0502020204030204" pitchFamily="34" charset="0"/>
                        </a:rPr>
                        <a:t>$ 1,355</a:t>
                      </a:r>
                      <a:endParaRPr lang="es-GT" sz="1400" b="1"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s-GT" sz="1400" b="1" i="0" u="none" strike="noStrike" dirty="0" smtClean="0">
                          <a:solidFill>
                            <a:srgbClr val="000000"/>
                          </a:solidFill>
                          <a:effectLst/>
                          <a:latin typeface="Calibri" panose="020F0502020204030204" pitchFamily="34" charset="0"/>
                        </a:rPr>
                        <a:t>$ 1,045</a:t>
                      </a:r>
                      <a:endParaRPr lang="es-GT" sz="1400" b="1"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s-GT" sz="1400" b="1" i="0" u="none" strike="noStrike" dirty="0" smtClean="0">
                          <a:solidFill>
                            <a:srgbClr val="000000"/>
                          </a:solidFill>
                          <a:effectLst/>
                          <a:latin typeface="Calibri" panose="020F0502020204030204" pitchFamily="34" charset="0"/>
                        </a:rPr>
                        <a:t>$ 1,450</a:t>
                      </a:r>
                      <a:endParaRPr lang="es-GT" sz="1400" b="1"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s-GT" sz="1400" b="1" i="0" u="none" strike="noStrike" dirty="0" smtClean="0">
                          <a:solidFill>
                            <a:srgbClr val="000000"/>
                          </a:solidFill>
                          <a:effectLst/>
                          <a:latin typeface="Calibri" panose="020F0502020204030204" pitchFamily="34" charset="0"/>
                        </a:rPr>
                        <a:t>$ 1,140</a:t>
                      </a:r>
                      <a:endParaRPr lang="es-GT" sz="1400" b="1"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s-GT" sz="1400" b="1" i="0" u="none" strike="noStrike" dirty="0" smtClean="0">
                          <a:solidFill>
                            <a:srgbClr val="000000"/>
                          </a:solidFill>
                          <a:effectLst/>
                          <a:latin typeface="Calibri" panose="020F0502020204030204" pitchFamily="34" charset="0"/>
                        </a:rPr>
                        <a:t>$ 1,020</a:t>
                      </a:r>
                      <a:endParaRPr lang="es-GT" sz="1400" b="1" i="0" u="none" strike="noStrike" dirty="0">
                        <a:solidFill>
                          <a:srgbClr val="000000"/>
                        </a:solidFill>
                        <a:effectLst/>
                        <a:latin typeface="Calibri" panose="020F0502020204030204" pitchFamily="34" charset="0"/>
                      </a:endParaRPr>
                    </a:p>
                  </a:txBody>
                  <a:tcPr marL="9525" marR="9525" marT="9525" marB="0" anchor="ctr">
                    <a:lnR w="762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fontAlgn="b"/>
                      <a:r>
                        <a:rPr lang="es-GT" sz="1400" b="1" i="0" u="none" strike="noStrike" dirty="0" smtClean="0">
                          <a:solidFill>
                            <a:srgbClr val="000000"/>
                          </a:solidFill>
                          <a:effectLst/>
                          <a:latin typeface="Calibri" panose="020F0502020204030204" pitchFamily="34" charset="0"/>
                        </a:rPr>
                        <a:t>$ 1,299</a:t>
                      </a:r>
                      <a:endParaRPr lang="es-GT" sz="1400" b="1" i="0" u="none" strike="noStrike" dirty="0">
                        <a:solidFill>
                          <a:srgbClr val="000000"/>
                        </a:solidFill>
                        <a:effectLst/>
                        <a:latin typeface="Calibri" panose="020F0502020204030204" pitchFamily="34" charset="0"/>
                      </a:endParaRPr>
                    </a:p>
                  </a:txBody>
                  <a:tcPr marL="9525" marR="9525" marT="9525" marB="0" anchor="ctr">
                    <a:lnL w="76200" cap="flat" cmpd="sng" algn="ctr">
                      <a:solidFill>
                        <a:schemeClr val="bg1"/>
                      </a:solidFill>
                      <a:prstDash val="solid"/>
                      <a:round/>
                      <a:headEnd type="none" w="med" len="med"/>
                      <a:tailEnd type="none" w="med" len="med"/>
                    </a:lnL>
                    <a:solidFill>
                      <a:schemeClr val="bg1">
                        <a:lumMod val="95000"/>
                      </a:schemeClr>
                    </a:solidFill>
                  </a:tcPr>
                </a:tc>
              </a:tr>
              <a:tr h="18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GT" sz="100" b="1" dirty="0" smtClean="0">
                        <a:solidFill>
                          <a:srgbClr val="0070C0"/>
                        </a:solidFill>
                      </a:endParaRPr>
                    </a:p>
                  </a:txBody>
                  <a:tcPr>
                    <a:noFill/>
                  </a:tcPr>
                </a:tc>
                <a:tc>
                  <a:txBody>
                    <a:bodyPr/>
                    <a:lstStyle/>
                    <a:p>
                      <a:pPr algn="ctr" fontAlgn="b"/>
                      <a:endParaRPr lang="es-GT" sz="100" b="1"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b"/>
                      <a:endParaRPr lang="es-GT" sz="100" b="1"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b"/>
                      <a:endParaRPr lang="es-GT" sz="100" b="1"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b"/>
                      <a:endParaRPr lang="es-GT" sz="100" b="1"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b"/>
                      <a:endParaRPr lang="es-GT" sz="100" b="1" i="0" u="none" strike="noStrike" dirty="0">
                        <a:solidFill>
                          <a:srgbClr val="000000"/>
                        </a:solidFill>
                        <a:effectLst/>
                        <a:latin typeface="Calibri" panose="020F0502020204030204" pitchFamily="34" charset="0"/>
                      </a:endParaRPr>
                    </a:p>
                  </a:txBody>
                  <a:tcPr marL="9525" marR="9525" marT="9525" marB="0" anchor="ctr">
                    <a:lnR w="76200" cap="flat" cmpd="sng" algn="ctr">
                      <a:solidFill>
                        <a:schemeClr val="bg1"/>
                      </a:solidFill>
                      <a:prstDash val="solid"/>
                      <a:round/>
                      <a:headEnd type="none" w="med" len="med"/>
                      <a:tailEnd type="none" w="med" len="med"/>
                    </a:lnR>
                    <a:noFill/>
                  </a:tcPr>
                </a:tc>
                <a:tc>
                  <a:txBody>
                    <a:bodyPr/>
                    <a:lstStyle/>
                    <a:p>
                      <a:pPr algn="ctr" fontAlgn="b"/>
                      <a:endParaRPr lang="es-GT" sz="100" b="1" i="0" u="none" strike="noStrike" dirty="0">
                        <a:solidFill>
                          <a:srgbClr val="000000"/>
                        </a:solidFill>
                        <a:effectLst/>
                        <a:latin typeface="Calibri" panose="020F0502020204030204" pitchFamily="34" charset="0"/>
                      </a:endParaRPr>
                    </a:p>
                  </a:txBody>
                  <a:tcPr marL="9525" marR="9525" marT="9525" marB="0" anchor="ctr">
                    <a:lnL w="76200" cap="flat" cmpd="sng" algn="ctr">
                      <a:solidFill>
                        <a:schemeClr val="bg1"/>
                      </a:solidFill>
                      <a:prstDash val="solid"/>
                      <a:round/>
                      <a:headEnd type="none" w="med" len="med"/>
                      <a:tailEnd type="none" w="med" len="med"/>
                    </a:lnL>
                    <a:noFill/>
                  </a:tcPr>
                </a:tc>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GT" sz="1400" b="1" dirty="0" smtClean="0">
                          <a:solidFill>
                            <a:schemeClr val="accent2"/>
                          </a:solidFill>
                          <a:latin typeface="Calibri" panose="020F0502020204030204" pitchFamily="34" charset="0"/>
                        </a:rPr>
                        <a:t>•</a:t>
                      </a:r>
                      <a:r>
                        <a:rPr lang="es-GT" sz="1400" b="1" dirty="0" smtClean="0">
                          <a:solidFill>
                            <a:srgbClr val="0070C0"/>
                          </a:solidFill>
                          <a:latin typeface="Calibri" panose="020F0502020204030204" pitchFamily="34" charset="0"/>
                        </a:rPr>
                        <a:t> Documentos para Importar</a:t>
                      </a:r>
                      <a:endParaRPr lang="es-GT" sz="1400" b="1" dirty="0" smtClean="0">
                        <a:solidFill>
                          <a:srgbClr val="0070C0"/>
                        </a:solidFill>
                      </a:endParaRPr>
                    </a:p>
                  </a:txBody>
                  <a:tcPr>
                    <a:noFill/>
                  </a:tcPr>
                </a:tc>
                <a:tc>
                  <a:txBody>
                    <a:bodyPr/>
                    <a:lstStyle/>
                    <a:p>
                      <a:pPr algn="ctr" fontAlgn="b"/>
                      <a:r>
                        <a:rPr lang="es-GT" sz="1400" b="1" i="0" u="none" strike="noStrike" dirty="0" smtClean="0">
                          <a:solidFill>
                            <a:srgbClr val="000000"/>
                          </a:solidFill>
                          <a:effectLst/>
                          <a:latin typeface="Calibri" panose="020F0502020204030204" pitchFamily="34" charset="0"/>
                        </a:rPr>
                        <a:t>6</a:t>
                      </a:r>
                      <a:endParaRPr lang="es-GT" sz="1400" b="1"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s-GT" sz="1400" b="1" i="0" u="none" strike="noStrike" dirty="0" smtClean="0">
                          <a:solidFill>
                            <a:srgbClr val="000000"/>
                          </a:solidFill>
                          <a:effectLst/>
                          <a:latin typeface="Calibri" panose="020F0502020204030204" pitchFamily="34" charset="0"/>
                        </a:rPr>
                        <a:t>7</a:t>
                      </a:r>
                      <a:endParaRPr lang="es-GT" sz="1400" b="1"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s-GT" sz="1400" b="1" i="0" u="none" strike="noStrike" dirty="0" smtClean="0">
                          <a:solidFill>
                            <a:srgbClr val="000000"/>
                          </a:solidFill>
                          <a:effectLst/>
                          <a:latin typeface="Calibri" panose="020F0502020204030204" pitchFamily="34" charset="0"/>
                        </a:rPr>
                        <a:t>6</a:t>
                      </a:r>
                      <a:endParaRPr lang="es-GT" sz="1400" b="1"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s-GT" sz="1400" b="1" i="0" u="none" strike="noStrike" dirty="0" smtClean="0">
                          <a:solidFill>
                            <a:srgbClr val="000000"/>
                          </a:solidFill>
                          <a:effectLst/>
                          <a:latin typeface="Calibri" panose="020F0502020204030204" pitchFamily="34" charset="0"/>
                        </a:rPr>
                        <a:t>5</a:t>
                      </a:r>
                      <a:endParaRPr lang="es-GT" sz="1400" b="1"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s-GT" sz="1400" b="1" i="0" u="none" strike="noStrike" dirty="0" smtClean="0">
                          <a:solidFill>
                            <a:srgbClr val="000000"/>
                          </a:solidFill>
                          <a:effectLst/>
                          <a:latin typeface="Calibri" panose="020F0502020204030204" pitchFamily="34" charset="0"/>
                        </a:rPr>
                        <a:t>5</a:t>
                      </a:r>
                      <a:endParaRPr lang="es-GT" sz="1400" b="1" i="0" u="none" strike="noStrike" dirty="0">
                        <a:solidFill>
                          <a:srgbClr val="000000"/>
                        </a:solidFill>
                        <a:effectLst/>
                        <a:latin typeface="Calibri" panose="020F0502020204030204" pitchFamily="34" charset="0"/>
                      </a:endParaRPr>
                    </a:p>
                  </a:txBody>
                  <a:tcPr marL="9525" marR="9525" marT="9525" marB="0" anchor="ctr">
                    <a:lnR w="762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fontAlgn="b"/>
                      <a:r>
                        <a:rPr lang="es-GT" sz="1400" b="1" i="0" u="none" strike="noStrike" dirty="0" smtClean="0">
                          <a:solidFill>
                            <a:srgbClr val="000000"/>
                          </a:solidFill>
                          <a:effectLst/>
                          <a:latin typeface="Calibri" panose="020F0502020204030204" pitchFamily="34" charset="0"/>
                        </a:rPr>
                        <a:t>6.8</a:t>
                      </a:r>
                      <a:endParaRPr lang="es-GT" sz="1400" b="1" i="0" u="none" strike="noStrike" dirty="0">
                        <a:solidFill>
                          <a:srgbClr val="000000"/>
                        </a:solidFill>
                        <a:effectLst/>
                        <a:latin typeface="Calibri" panose="020F0502020204030204" pitchFamily="34" charset="0"/>
                      </a:endParaRPr>
                    </a:p>
                  </a:txBody>
                  <a:tcPr marL="9525" marR="9525" marT="9525" marB="0" anchor="ctr">
                    <a:lnL w="76200" cap="flat" cmpd="sng" algn="ctr">
                      <a:solidFill>
                        <a:schemeClr val="bg1"/>
                      </a:solidFill>
                      <a:prstDash val="solid"/>
                      <a:round/>
                      <a:headEnd type="none" w="med" len="med"/>
                      <a:tailEnd type="none" w="med" len="med"/>
                    </a:lnL>
                    <a:solidFill>
                      <a:schemeClr val="bg1">
                        <a:lumMod val="95000"/>
                      </a:schemeClr>
                    </a:solidFill>
                  </a:tcPr>
                </a:tc>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GT" sz="1400" b="1" dirty="0" smtClean="0">
                          <a:solidFill>
                            <a:schemeClr val="accent2"/>
                          </a:solidFill>
                          <a:latin typeface="Calibri" panose="020F0502020204030204" pitchFamily="34" charset="0"/>
                        </a:rPr>
                        <a:t>•</a:t>
                      </a:r>
                      <a:r>
                        <a:rPr lang="es-GT" sz="1400" b="1" dirty="0" smtClean="0">
                          <a:solidFill>
                            <a:srgbClr val="0070C0"/>
                          </a:solidFill>
                          <a:latin typeface="Calibri" panose="020F0502020204030204" pitchFamily="34" charset="0"/>
                        </a:rPr>
                        <a:t> Tiempo</a:t>
                      </a:r>
                      <a:r>
                        <a:rPr lang="es-GT" sz="1400" b="1" baseline="0" dirty="0" smtClean="0">
                          <a:solidFill>
                            <a:srgbClr val="0070C0"/>
                          </a:solidFill>
                          <a:latin typeface="Calibri" panose="020F0502020204030204" pitchFamily="34" charset="0"/>
                        </a:rPr>
                        <a:t> para Importar (días)</a:t>
                      </a:r>
                      <a:endParaRPr lang="es-GT" sz="1400" b="1" dirty="0" smtClean="0">
                        <a:solidFill>
                          <a:srgbClr val="0070C0"/>
                        </a:solidFill>
                      </a:endParaRPr>
                    </a:p>
                  </a:txBody>
                  <a:tcPr>
                    <a:noFill/>
                  </a:tcPr>
                </a:tc>
                <a:tc>
                  <a:txBody>
                    <a:bodyPr/>
                    <a:lstStyle/>
                    <a:p>
                      <a:pPr algn="ctr" fontAlgn="b"/>
                      <a:r>
                        <a:rPr lang="es-GT" sz="1400" b="1" i="0" u="none" strike="noStrike" dirty="0" smtClean="0">
                          <a:solidFill>
                            <a:srgbClr val="000000"/>
                          </a:solidFill>
                          <a:effectLst/>
                          <a:latin typeface="Calibri" panose="020F0502020204030204" pitchFamily="34" charset="0"/>
                        </a:rPr>
                        <a:t>16</a:t>
                      </a:r>
                      <a:endParaRPr lang="es-GT" sz="1400" b="1"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s-GT" sz="1400" b="1" i="0" u="none" strike="noStrike" dirty="0" smtClean="0">
                          <a:solidFill>
                            <a:srgbClr val="000000"/>
                          </a:solidFill>
                          <a:effectLst/>
                          <a:latin typeface="Calibri" panose="020F0502020204030204" pitchFamily="34" charset="0"/>
                        </a:rPr>
                        <a:t>10</a:t>
                      </a:r>
                      <a:endParaRPr lang="es-GT" sz="1400" b="1"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s-GT" sz="1400" b="1" i="0" u="none" strike="noStrike" dirty="0" smtClean="0">
                          <a:solidFill>
                            <a:srgbClr val="000000"/>
                          </a:solidFill>
                          <a:effectLst/>
                          <a:latin typeface="Calibri" panose="020F0502020204030204" pitchFamily="34" charset="0"/>
                        </a:rPr>
                        <a:t>16</a:t>
                      </a:r>
                      <a:endParaRPr lang="es-GT" sz="1400" b="1"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s-GT" sz="1400" b="1" i="0" u="none" strike="noStrike" dirty="0" smtClean="0">
                          <a:solidFill>
                            <a:srgbClr val="000000"/>
                          </a:solidFill>
                          <a:effectLst/>
                          <a:latin typeface="Calibri" panose="020F0502020204030204" pitchFamily="34" charset="0"/>
                        </a:rPr>
                        <a:t>20</a:t>
                      </a:r>
                      <a:endParaRPr lang="es-GT" sz="1400" b="1"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es-GT" sz="1400" b="1" i="0" u="none" strike="noStrike" dirty="0" smtClean="0">
                          <a:solidFill>
                            <a:srgbClr val="000000"/>
                          </a:solidFill>
                          <a:effectLst/>
                          <a:latin typeface="Calibri" panose="020F0502020204030204" pitchFamily="34" charset="0"/>
                        </a:rPr>
                        <a:t>14</a:t>
                      </a:r>
                      <a:endParaRPr lang="es-GT" sz="1400" b="1" i="0" u="none" strike="noStrike" dirty="0">
                        <a:solidFill>
                          <a:srgbClr val="000000"/>
                        </a:solidFill>
                        <a:effectLst/>
                        <a:latin typeface="Calibri" panose="020F0502020204030204" pitchFamily="34" charset="0"/>
                      </a:endParaRPr>
                    </a:p>
                  </a:txBody>
                  <a:tcPr marL="9525" marR="9525" marT="9525" marB="0" anchor="ctr">
                    <a:lnR w="76200" cap="flat" cmpd="sng" algn="ctr">
                      <a:solidFill>
                        <a:schemeClr val="bg1"/>
                      </a:solidFill>
                      <a:prstDash val="solid"/>
                      <a:round/>
                      <a:headEnd type="none" w="med" len="med"/>
                      <a:tailEnd type="none" w="med" len="med"/>
                    </a:lnR>
                    <a:noFill/>
                  </a:tcPr>
                </a:tc>
                <a:tc>
                  <a:txBody>
                    <a:bodyPr/>
                    <a:lstStyle/>
                    <a:p>
                      <a:pPr algn="ctr" fontAlgn="b"/>
                      <a:r>
                        <a:rPr lang="es-GT" sz="1400" b="1" i="0" u="none" strike="noStrike" dirty="0" smtClean="0">
                          <a:solidFill>
                            <a:srgbClr val="000000"/>
                          </a:solidFill>
                          <a:effectLst/>
                          <a:latin typeface="Calibri" panose="020F0502020204030204" pitchFamily="34" charset="0"/>
                        </a:rPr>
                        <a:t>18.7</a:t>
                      </a:r>
                      <a:endParaRPr lang="es-GT" sz="1400" b="1" i="0" u="none" strike="noStrike" dirty="0">
                        <a:solidFill>
                          <a:srgbClr val="000000"/>
                        </a:solidFill>
                        <a:effectLst/>
                        <a:latin typeface="Calibri" panose="020F0502020204030204" pitchFamily="34" charset="0"/>
                      </a:endParaRPr>
                    </a:p>
                  </a:txBody>
                  <a:tcPr marL="9525" marR="9525" marT="9525" marB="0" anchor="ctr">
                    <a:lnL w="76200" cap="flat" cmpd="sng" algn="ctr">
                      <a:solidFill>
                        <a:schemeClr val="bg1"/>
                      </a:solidFill>
                      <a:prstDash val="solid"/>
                      <a:round/>
                      <a:headEnd type="none" w="med" len="med"/>
                      <a:tailEnd type="none" w="med" len="med"/>
                    </a:lnL>
                    <a:noFill/>
                  </a:tcPr>
                </a:tc>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GT" sz="1400" b="1" dirty="0" smtClean="0">
                          <a:solidFill>
                            <a:schemeClr val="accent2"/>
                          </a:solidFill>
                          <a:latin typeface="Calibri" panose="020F0502020204030204" pitchFamily="34" charset="0"/>
                        </a:rPr>
                        <a:t>•</a:t>
                      </a:r>
                      <a:r>
                        <a:rPr lang="es-GT" sz="1400" b="1" dirty="0" smtClean="0">
                          <a:solidFill>
                            <a:srgbClr val="0070C0"/>
                          </a:solidFill>
                          <a:latin typeface="Calibri" panose="020F0502020204030204" pitchFamily="34" charset="0"/>
                        </a:rPr>
                        <a:t> Costo</a:t>
                      </a:r>
                      <a:r>
                        <a:rPr lang="es-GT" sz="1400" b="1" baseline="0" dirty="0" smtClean="0">
                          <a:solidFill>
                            <a:srgbClr val="0070C0"/>
                          </a:solidFill>
                          <a:latin typeface="Calibri" panose="020F0502020204030204" pitchFamily="34" charset="0"/>
                        </a:rPr>
                        <a:t> de Importación</a:t>
                      </a:r>
                      <a:endParaRPr lang="es-GT" sz="1400" b="1" dirty="0" smtClean="0">
                        <a:solidFill>
                          <a:srgbClr val="0070C0"/>
                        </a:solidFill>
                      </a:endParaRPr>
                    </a:p>
                  </a:txBody>
                  <a:tcPr>
                    <a:noFill/>
                  </a:tcPr>
                </a:tc>
                <a:tc>
                  <a:txBody>
                    <a:bodyPr/>
                    <a:lstStyle/>
                    <a:p>
                      <a:pPr algn="ctr" fontAlgn="b"/>
                      <a:r>
                        <a:rPr lang="es-GT" sz="1400" b="1" i="0" u="none" strike="noStrike" dirty="0" smtClean="0">
                          <a:solidFill>
                            <a:srgbClr val="000000"/>
                          </a:solidFill>
                          <a:effectLst/>
                          <a:latin typeface="Calibri" panose="020F0502020204030204" pitchFamily="34" charset="0"/>
                        </a:rPr>
                        <a:t>$ 1,445</a:t>
                      </a:r>
                      <a:endParaRPr lang="es-GT" sz="1400" b="1"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s-GT" sz="1400" b="1" i="0" u="none" strike="noStrike" dirty="0" smtClean="0">
                          <a:solidFill>
                            <a:srgbClr val="000000"/>
                          </a:solidFill>
                          <a:effectLst/>
                          <a:latin typeface="Calibri" panose="020F0502020204030204" pitchFamily="34" charset="0"/>
                        </a:rPr>
                        <a:t>$ 1,035</a:t>
                      </a:r>
                      <a:endParaRPr lang="es-GT" sz="1400" b="1"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s-GT" sz="1400" b="1" i="0" u="none" strike="noStrike" dirty="0" smtClean="0">
                          <a:solidFill>
                            <a:srgbClr val="000000"/>
                          </a:solidFill>
                          <a:effectLst/>
                          <a:latin typeface="Calibri" panose="020F0502020204030204" pitchFamily="34" charset="0"/>
                        </a:rPr>
                        <a:t>$ 1,630</a:t>
                      </a:r>
                      <a:endParaRPr lang="es-GT" sz="1400" b="1"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s-GT" sz="1400" b="1" i="0" u="none" strike="noStrike" dirty="0" smtClean="0">
                          <a:solidFill>
                            <a:srgbClr val="000000"/>
                          </a:solidFill>
                          <a:effectLst/>
                          <a:latin typeface="Calibri" panose="020F0502020204030204" pitchFamily="34" charset="0"/>
                        </a:rPr>
                        <a:t>$ 1,245</a:t>
                      </a:r>
                      <a:endParaRPr lang="es-GT" sz="1400" b="1"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b"/>
                      <a:r>
                        <a:rPr lang="es-GT" sz="1400" b="1" i="0" u="none" strike="noStrike" dirty="0" smtClean="0">
                          <a:solidFill>
                            <a:srgbClr val="000000"/>
                          </a:solidFill>
                          <a:effectLst/>
                          <a:latin typeface="Calibri" panose="020F0502020204030204" pitchFamily="34" charset="0"/>
                        </a:rPr>
                        <a:t>$ 1,070</a:t>
                      </a:r>
                      <a:endParaRPr lang="es-GT" sz="1400" b="1" i="0" u="none" strike="noStrike" dirty="0">
                        <a:solidFill>
                          <a:srgbClr val="000000"/>
                        </a:solidFill>
                        <a:effectLst/>
                        <a:latin typeface="Calibri" panose="020F0502020204030204" pitchFamily="34" charset="0"/>
                      </a:endParaRPr>
                    </a:p>
                  </a:txBody>
                  <a:tcPr marL="9525" marR="9525" marT="9525" marB="0" anchor="ctr">
                    <a:lnR w="76200" cap="flat" cmpd="sng" algn="ctr">
                      <a:solidFill>
                        <a:schemeClr val="bg1"/>
                      </a:solidFill>
                      <a:prstDash val="solid"/>
                      <a:round/>
                      <a:headEnd type="none" w="med" len="med"/>
                      <a:tailEnd type="none" w="med" len="med"/>
                    </a:lnR>
                    <a:solidFill>
                      <a:schemeClr val="bg1">
                        <a:lumMod val="95000"/>
                      </a:schemeClr>
                    </a:solidFill>
                  </a:tcPr>
                </a:tc>
                <a:tc>
                  <a:txBody>
                    <a:bodyPr/>
                    <a:lstStyle/>
                    <a:p>
                      <a:pPr algn="ctr" fontAlgn="b"/>
                      <a:r>
                        <a:rPr lang="es-GT" sz="1400" b="1" i="0" u="none" strike="noStrike" dirty="0" smtClean="0">
                          <a:solidFill>
                            <a:srgbClr val="000000"/>
                          </a:solidFill>
                          <a:effectLst/>
                          <a:latin typeface="Calibri" panose="020F0502020204030204" pitchFamily="34" charset="0"/>
                        </a:rPr>
                        <a:t>$ 1,691</a:t>
                      </a:r>
                      <a:endParaRPr lang="es-GT" sz="1400" b="1" i="0" u="none" strike="noStrike" dirty="0">
                        <a:solidFill>
                          <a:srgbClr val="000000"/>
                        </a:solidFill>
                        <a:effectLst/>
                        <a:latin typeface="Calibri" panose="020F0502020204030204" pitchFamily="34" charset="0"/>
                      </a:endParaRPr>
                    </a:p>
                  </a:txBody>
                  <a:tcPr marL="9525" marR="9525" marT="9525" marB="0" anchor="ctr">
                    <a:lnL w="76200" cap="flat" cmpd="sng" algn="ctr">
                      <a:solidFill>
                        <a:schemeClr val="bg1"/>
                      </a:solidFill>
                      <a:prstDash val="solid"/>
                      <a:round/>
                      <a:headEnd type="none" w="med" len="med"/>
                      <a:tailEnd type="none" w="med" len="med"/>
                    </a:lnL>
                    <a:solidFill>
                      <a:schemeClr val="bg1">
                        <a:lumMod val="95000"/>
                      </a:schemeClr>
                    </a:solidFill>
                  </a:tcPr>
                </a:tc>
              </a:tr>
            </a:tbl>
          </a:graphicData>
        </a:graphic>
      </p:graphicFrame>
      <p:pic>
        <p:nvPicPr>
          <p:cNvPr id="14" name="Picture 3"/>
          <p:cNvPicPr preferRelativeResize="0">
            <a:picLocks noChangeArrowheads="1"/>
          </p:cNvPicPr>
          <p:nvPr/>
        </p:nvPicPr>
        <p:blipFill>
          <a:blip r:embed="rId2" cstate="print"/>
          <a:srcRect/>
          <a:stretch>
            <a:fillRect/>
          </a:stretch>
        </p:blipFill>
        <p:spPr bwMode="auto">
          <a:xfrm>
            <a:off x="7005648" y="2975620"/>
            <a:ext cx="432000" cy="288000"/>
          </a:xfrm>
          <a:prstGeom prst="rect">
            <a:avLst/>
          </a:prstGeom>
          <a:noFill/>
          <a:ln w="9525">
            <a:noFill/>
            <a:miter lim="800000"/>
            <a:headEnd/>
            <a:tailEnd/>
          </a:ln>
        </p:spPr>
      </p:pic>
      <p:pic>
        <p:nvPicPr>
          <p:cNvPr id="15" name="Picture 9"/>
          <p:cNvPicPr preferRelativeResize="0">
            <a:picLocks noChangeArrowheads="1"/>
          </p:cNvPicPr>
          <p:nvPr/>
        </p:nvPicPr>
        <p:blipFill>
          <a:blip r:embed="rId3" cstate="print"/>
          <a:srcRect/>
          <a:stretch>
            <a:fillRect/>
          </a:stretch>
        </p:blipFill>
        <p:spPr bwMode="auto">
          <a:xfrm>
            <a:off x="4132368" y="2979021"/>
            <a:ext cx="432000" cy="288000"/>
          </a:xfrm>
          <a:prstGeom prst="rect">
            <a:avLst/>
          </a:prstGeom>
          <a:noFill/>
          <a:ln w="9525">
            <a:noFill/>
            <a:miter lim="800000"/>
            <a:headEnd/>
            <a:tailEnd/>
          </a:ln>
        </p:spPr>
      </p:pic>
      <p:pic>
        <p:nvPicPr>
          <p:cNvPr id="16" name="Picture 18"/>
          <p:cNvPicPr preferRelativeResize="0">
            <a:picLocks noChangeArrowheads="1"/>
          </p:cNvPicPr>
          <p:nvPr/>
        </p:nvPicPr>
        <p:blipFill>
          <a:blip r:embed="rId4" cstate="print"/>
          <a:srcRect/>
          <a:stretch>
            <a:fillRect/>
          </a:stretch>
        </p:blipFill>
        <p:spPr bwMode="auto">
          <a:xfrm>
            <a:off x="3174608" y="2979021"/>
            <a:ext cx="432000" cy="288000"/>
          </a:xfrm>
          <a:prstGeom prst="rect">
            <a:avLst/>
          </a:prstGeom>
          <a:noFill/>
          <a:ln w="9525">
            <a:noFill/>
            <a:miter lim="800000"/>
            <a:headEnd/>
            <a:tailEnd/>
          </a:ln>
        </p:spPr>
      </p:pic>
      <p:pic>
        <p:nvPicPr>
          <p:cNvPr id="17" name="Picture 11"/>
          <p:cNvPicPr preferRelativeResize="0">
            <a:picLocks noChangeArrowheads="1"/>
          </p:cNvPicPr>
          <p:nvPr/>
        </p:nvPicPr>
        <p:blipFill>
          <a:blip r:embed="rId5" cstate="print"/>
          <a:srcRect/>
          <a:stretch>
            <a:fillRect/>
          </a:stretch>
        </p:blipFill>
        <p:spPr bwMode="auto">
          <a:xfrm>
            <a:off x="6047888" y="2975620"/>
            <a:ext cx="432000" cy="288000"/>
          </a:xfrm>
          <a:prstGeom prst="rect">
            <a:avLst/>
          </a:prstGeom>
          <a:noFill/>
          <a:ln w="9525">
            <a:noFill/>
            <a:miter lim="800000"/>
            <a:headEnd/>
            <a:tailEnd/>
          </a:ln>
        </p:spPr>
      </p:pic>
      <p:pic>
        <p:nvPicPr>
          <p:cNvPr id="18" name="Picture 13"/>
          <p:cNvPicPr preferRelativeResize="0">
            <a:picLocks noChangeArrowheads="1"/>
          </p:cNvPicPr>
          <p:nvPr/>
        </p:nvPicPr>
        <p:blipFill>
          <a:blip r:embed="rId6" cstate="print"/>
          <a:srcRect l="3381" t="5747" r="3381" b="5747"/>
          <a:stretch>
            <a:fillRect/>
          </a:stretch>
        </p:blipFill>
        <p:spPr bwMode="auto">
          <a:xfrm>
            <a:off x="5090128" y="2975620"/>
            <a:ext cx="432000" cy="288000"/>
          </a:xfrm>
          <a:prstGeom prst="rect">
            <a:avLst/>
          </a:prstGeom>
          <a:noFill/>
          <a:ln w="9525">
            <a:noFill/>
            <a:miter lim="800000"/>
            <a:headEnd/>
            <a:tailEnd/>
          </a:ln>
        </p:spPr>
      </p:pic>
    </p:spTree>
    <p:extLst>
      <p:ext uri="{BB962C8B-B14F-4D97-AF65-F5344CB8AC3E}">
        <p14:creationId xmlns:p14="http://schemas.microsoft.com/office/powerpoint/2010/main" val="4135379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484925" y="272247"/>
            <a:ext cx="510446" cy="728892"/>
          </a:xfrm>
          <a:prstGeom prst="roundRect">
            <a:avLst>
              <a:gd name="adj" fmla="val 28907"/>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3" name="Elipse 2"/>
          <p:cNvSpPr/>
          <p:nvPr/>
        </p:nvSpPr>
        <p:spPr>
          <a:xfrm>
            <a:off x="119208" y="133222"/>
            <a:ext cx="720000" cy="720000"/>
          </a:xfrm>
          <a:prstGeom prst="ellipse">
            <a:avLst/>
          </a:prstGeom>
          <a:solidFill>
            <a:srgbClr val="316CA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4000" dirty="0" smtClean="0">
                <a:sym typeface="Wingdings" panose="05000000000000000000" pitchFamily="2" charset="2"/>
              </a:rPr>
              <a:t></a:t>
            </a:r>
            <a:endParaRPr lang="es-GT" sz="4000" dirty="0"/>
          </a:p>
        </p:txBody>
      </p:sp>
      <p:sp>
        <p:nvSpPr>
          <p:cNvPr id="4" name="Rectángulo redondeado 3"/>
          <p:cNvSpPr/>
          <p:nvPr/>
        </p:nvSpPr>
        <p:spPr>
          <a:xfrm>
            <a:off x="1037783" y="275066"/>
            <a:ext cx="108000" cy="720000"/>
          </a:xfrm>
          <a:prstGeom prst="roundRect">
            <a:avLst>
              <a:gd name="adj" fmla="val 28907"/>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5" name="Rectángulo redondeado 4"/>
          <p:cNvSpPr/>
          <p:nvPr/>
        </p:nvSpPr>
        <p:spPr>
          <a:xfrm>
            <a:off x="1188195" y="279809"/>
            <a:ext cx="7821333" cy="721330"/>
          </a:xfrm>
          <a:prstGeom prst="roundRect">
            <a:avLst>
              <a:gd name="adj" fmla="val 12663"/>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600" b="1" dirty="0" smtClean="0">
                <a:latin typeface="Arial Rounded MT Bold" panose="020F0704030504030204" pitchFamily="34" charset="0"/>
              </a:rPr>
              <a:t>MÉTODOS de estimación del Comercio Ilícito</a:t>
            </a:r>
            <a:endParaRPr lang="es-GT" sz="2600" b="1" dirty="0">
              <a:latin typeface="Arial Rounded MT Bold" panose="020F0704030504030204" pitchFamily="34" charset="0"/>
            </a:endParaRPr>
          </a:p>
        </p:txBody>
      </p:sp>
      <p:sp>
        <p:nvSpPr>
          <p:cNvPr id="14" name="3 Rectángulo redondeado"/>
          <p:cNvSpPr/>
          <p:nvPr/>
        </p:nvSpPr>
        <p:spPr>
          <a:xfrm>
            <a:off x="229088" y="2275059"/>
            <a:ext cx="2196000" cy="792000"/>
          </a:xfrm>
          <a:prstGeom prst="roundRect">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GT" sz="7200" b="1" dirty="0" smtClean="0">
                <a:effectLst>
                  <a:outerShdw blurRad="38100" dist="38100" dir="2700000" algn="tl">
                    <a:srgbClr val="000000">
                      <a:alpha val="43137"/>
                    </a:srgbClr>
                  </a:outerShdw>
                </a:effectLst>
              </a:rPr>
              <a:t> 1</a:t>
            </a:r>
            <a:endParaRPr lang="es-GT" sz="7200" b="1" dirty="0">
              <a:effectLst>
                <a:outerShdw blurRad="38100" dist="38100" dir="2700000" algn="tl">
                  <a:srgbClr val="000000">
                    <a:alpha val="43137"/>
                  </a:srgbClr>
                </a:outerShdw>
              </a:effectLst>
            </a:endParaRPr>
          </a:p>
        </p:txBody>
      </p:sp>
      <p:sp>
        <p:nvSpPr>
          <p:cNvPr id="15" name="11 Rectángulo"/>
          <p:cNvSpPr/>
          <p:nvPr/>
        </p:nvSpPr>
        <p:spPr>
          <a:xfrm>
            <a:off x="217610" y="3139883"/>
            <a:ext cx="2196000" cy="3600000"/>
          </a:xfrm>
          <a:prstGeom prst="rect">
            <a:avLst/>
          </a:prstGeom>
          <a:solidFill>
            <a:schemeClr val="accent4">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rgbClr val="0070C0"/>
                </a:solidFill>
              </a:rPr>
              <a:t>Método de muestreo en punto de control</a:t>
            </a:r>
          </a:p>
          <a:p>
            <a:pPr algn="ctr"/>
            <a:endParaRPr lang="es-ES" sz="800" b="1" dirty="0" smtClean="0">
              <a:solidFill>
                <a:schemeClr val="tx1"/>
              </a:solidFill>
            </a:endParaRPr>
          </a:p>
          <a:p>
            <a:pPr algn="ctr"/>
            <a:r>
              <a:rPr lang="es-GT" sz="1600" dirty="0" smtClean="0">
                <a:solidFill>
                  <a:schemeClr val="tx1"/>
                </a:solidFill>
              </a:rPr>
              <a:t>Un muestreo aleatorio de las mercancías comercializadas en un radio específico respecto del puesto aduanero más cercano.  Para la estimación del valor se define una canasta de bienes que se monitorea periódicamente.</a:t>
            </a:r>
            <a:endParaRPr lang="es-GT" sz="1600" dirty="0">
              <a:solidFill>
                <a:schemeClr val="tx1"/>
              </a:solidFill>
            </a:endParaRPr>
          </a:p>
        </p:txBody>
      </p:sp>
      <p:sp>
        <p:nvSpPr>
          <p:cNvPr id="16" name="4 Rectángulo redondeado"/>
          <p:cNvSpPr/>
          <p:nvPr/>
        </p:nvSpPr>
        <p:spPr>
          <a:xfrm>
            <a:off x="1342116" y="2275059"/>
            <a:ext cx="2196000" cy="792000"/>
          </a:xfrm>
          <a:prstGeom prst="roundRect">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GT" sz="7200" b="1" dirty="0" smtClean="0">
                <a:effectLst>
                  <a:outerShdw blurRad="38100" dist="38100" dir="2700000" algn="tl">
                    <a:srgbClr val="000000">
                      <a:alpha val="43137"/>
                    </a:srgbClr>
                  </a:outerShdw>
                </a:effectLst>
              </a:rPr>
              <a:t> 2</a:t>
            </a:r>
            <a:endParaRPr lang="es-GT" sz="7200" b="1" dirty="0">
              <a:effectLst>
                <a:outerShdw blurRad="38100" dist="38100" dir="2700000" algn="tl">
                  <a:srgbClr val="000000">
                    <a:alpha val="43137"/>
                  </a:srgbClr>
                </a:outerShdw>
              </a:effectLst>
            </a:endParaRPr>
          </a:p>
        </p:txBody>
      </p:sp>
      <p:sp>
        <p:nvSpPr>
          <p:cNvPr id="17" name="12 Rectángulo"/>
          <p:cNvSpPr/>
          <p:nvPr/>
        </p:nvSpPr>
        <p:spPr>
          <a:xfrm>
            <a:off x="1330638" y="3139883"/>
            <a:ext cx="2196000" cy="3600000"/>
          </a:xfrm>
          <a:prstGeom prst="rect">
            <a:avLst/>
          </a:prstGeom>
          <a:solidFill>
            <a:schemeClr val="accent4">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b="1" dirty="0" smtClean="0">
                <a:solidFill>
                  <a:srgbClr val="0070C0"/>
                </a:solidFill>
              </a:rPr>
              <a:t>Método de Distorsión en el valor de las Importaciones</a:t>
            </a:r>
          </a:p>
          <a:p>
            <a:pPr algn="ctr"/>
            <a:endParaRPr lang="es-GT" sz="800" dirty="0" smtClean="0"/>
          </a:p>
          <a:p>
            <a:pPr algn="ctr"/>
            <a:r>
              <a:rPr lang="es-GT" sz="1600" dirty="0" smtClean="0">
                <a:solidFill>
                  <a:schemeClr val="tx1"/>
                </a:solidFill>
              </a:rPr>
              <a:t>Utiliza como referencia la comparación de los registros de las exportaciones según el lugar de procedencia y el registro de las empresas regionales que realizaron dichas importaciones en el país de destino final.</a:t>
            </a:r>
            <a:endParaRPr lang="es-GT" sz="1600" dirty="0">
              <a:solidFill>
                <a:schemeClr val="tx1"/>
              </a:solidFill>
            </a:endParaRPr>
          </a:p>
        </p:txBody>
      </p:sp>
      <p:sp>
        <p:nvSpPr>
          <p:cNvPr id="18" name="5 Rectángulo redondeado"/>
          <p:cNvSpPr/>
          <p:nvPr/>
        </p:nvSpPr>
        <p:spPr>
          <a:xfrm>
            <a:off x="2413686" y="2275059"/>
            <a:ext cx="2196000" cy="792000"/>
          </a:xfrm>
          <a:prstGeom prst="roundRect">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GT" sz="7200" b="1" dirty="0" smtClean="0">
                <a:effectLst>
                  <a:outerShdw blurRad="38100" dist="38100" dir="2700000" algn="tl">
                    <a:srgbClr val="000000">
                      <a:alpha val="43137"/>
                    </a:srgbClr>
                  </a:outerShdw>
                </a:effectLst>
              </a:rPr>
              <a:t> 3</a:t>
            </a:r>
            <a:endParaRPr lang="es-GT" sz="7200" b="1" dirty="0">
              <a:effectLst>
                <a:outerShdw blurRad="38100" dist="38100" dir="2700000" algn="tl">
                  <a:srgbClr val="000000">
                    <a:alpha val="43137"/>
                  </a:srgbClr>
                </a:outerShdw>
              </a:effectLst>
            </a:endParaRPr>
          </a:p>
        </p:txBody>
      </p:sp>
      <p:sp>
        <p:nvSpPr>
          <p:cNvPr id="19" name="13 Rectángulo"/>
          <p:cNvSpPr/>
          <p:nvPr/>
        </p:nvSpPr>
        <p:spPr>
          <a:xfrm>
            <a:off x="2402208" y="3139883"/>
            <a:ext cx="2196000" cy="3600000"/>
          </a:xfrm>
          <a:prstGeom prst="rect">
            <a:avLst/>
          </a:prstGeom>
          <a:solidFill>
            <a:schemeClr val="accent4">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b="1" dirty="0" smtClean="0">
                <a:solidFill>
                  <a:srgbClr val="0070C0"/>
                </a:solidFill>
              </a:rPr>
              <a:t>Método de Registro Histórico del Comercio Fronterizo</a:t>
            </a:r>
          </a:p>
          <a:p>
            <a:pPr algn="ctr"/>
            <a:endParaRPr lang="es-GT" sz="800" dirty="0" smtClean="0"/>
          </a:p>
          <a:p>
            <a:pPr algn="ctr"/>
            <a:r>
              <a:rPr lang="es-GT" sz="1600" dirty="0" smtClean="0">
                <a:solidFill>
                  <a:schemeClr val="tx1"/>
                </a:solidFill>
              </a:rPr>
              <a:t>Utiliza como referencia los datos históricos del comercio en cada punto de control, ajustado por la tendencia natural en el crecimiento del comercio.  Compara la diferencia entre la proyección y el registro real al final del año.</a:t>
            </a:r>
            <a:endParaRPr lang="es-GT" sz="1600" dirty="0">
              <a:solidFill>
                <a:schemeClr val="tx1"/>
              </a:solidFill>
            </a:endParaRPr>
          </a:p>
        </p:txBody>
      </p:sp>
      <p:sp>
        <p:nvSpPr>
          <p:cNvPr id="20" name="7 Rectángulo redondeado"/>
          <p:cNvSpPr/>
          <p:nvPr/>
        </p:nvSpPr>
        <p:spPr>
          <a:xfrm>
            <a:off x="3485256" y="2275059"/>
            <a:ext cx="2196000" cy="792000"/>
          </a:xfrm>
          <a:prstGeom prst="roundRect">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GT" sz="7200" b="1" dirty="0" smtClean="0">
                <a:effectLst>
                  <a:outerShdw blurRad="38100" dist="38100" dir="2700000" algn="tl">
                    <a:srgbClr val="000000">
                      <a:alpha val="43137"/>
                    </a:srgbClr>
                  </a:outerShdw>
                </a:effectLst>
              </a:rPr>
              <a:t> 4</a:t>
            </a:r>
            <a:endParaRPr lang="es-GT" sz="7200" b="1" dirty="0">
              <a:effectLst>
                <a:outerShdw blurRad="38100" dist="38100" dir="2700000" algn="tl">
                  <a:srgbClr val="000000">
                    <a:alpha val="43137"/>
                  </a:srgbClr>
                </a:outerShdw>
              </a:effectLst>
            </a:endParaRPr>
          </a:p>
        </p:txBody>
      </p:sp>
      <p:sp>
        <p:nvSpPr>
          <p:cNvPr id="21" name="14 Rectángulo"/>
          <p:cNvSpPr/>
          <p:nvPr/>
        </p:nvSpPr>
        <p:spPr>
          <a:xfrm>
            <a:off x="3473778" y="3139883"/>
            <a:ext cx="2196000" cy="3600000"/>
          </a:xfrm>
          <a:prstGeom prst="rect">
            <a:avLst/>
          </a:prstGeom>
          <a:solidFill>
            <a:schemeClr val="accent4">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b="1" dirty="0" smtClean="0">
                <a:solidFill>
                  <a:srgbClr val="0070C0"/>
                </a:solidFill>
              </a:rPr>
              <a:t>Método inductivo con base en la Incautación Anual</a:t>
            </a:r>
          </a:p>
          <a:p>
            <a:pPr algn="ctr"/>
            <a:endParaRPr lang="es-GT" sz="800" dirty="0" smtClean="0">
              <a:solidFill>
                <a:schemeClr val="tx1"/>
              </a:solidFill>
            </a:endParaRPr>
          </a:p>
          <a:p>
            <a:pPr algn="ctr"/>
            <a:r>
              <a:rPr lang="es-GT" sz="1600" dirty="0" smtClean="0">
                <a:solidFill>
                  <a:schemeClr val="tx1"/>
                </a:solidFill>
              </a:rPr>
              <a:t>Toma como referencia el valor de las incautaciones más entrevistas dirigidas a los Agentes de Aduana sobre el tipo de productos que ingresan al país y registrados de forma anómala por parte de las aduanas.  </a:t>
            </a:r>
            <a:endParaRPr lang="es-GT" sz="1600" dirty="0">
              <a:solidFill>
                <a:schemeClr val="tx1"/>
              </a:solidFill>
            </a:endParaRPr>
          </a:p>
        </p:txBody>
      </p:sp>
      <p:sp>
        <p:nvSpPr>
          <p:cNvPr id="22" name="8 Rectángulo redondeado"/>
          <p:cNvSpPr/>
          <p:nvPr/>
        </p:nvSpPr>
        <p:spPr>
          <a:xfrm>
            <a:off x="4556826" y="2275059"/>
            <a:ext cx="2196000" cy="792000"/>
          </a:xfrm>
          <a:prstGeom prst="roundRect">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GT" sz="7200" b="1" dirty="0" smtClean="0">
                <a:effectLst>
                  <a:outerShdw blurRad="38100" dist="38100" dir="2700000" algn="tl">
                    <a:srgbClr val="000000">
                      <a:alpha val="43137"/>
                    </a:srgbClr>
                  </a:outerShdw>
                </a:effectLst>
              </a:rPr>
              <a:t> 5</a:t>
            </a:r>
            <a:endParaRPr lang="es-GT" sz="7200" b="1" dirty="0">
              <a:effectLst>
                <a:outerShdw blurRad="38100" dist="38100" dir="2700000" algn="tl">
                  <a:srgbClr val="000000">
                    <a:alpha val="43137"/>
                  </a:srgbClr>
                </a:outerShdw>
              </a:effectLst>
            </a:endParaRPr>
          </a:p>
        </p:txBody>
      </p:sp>
      <p:sp>
        <p:nvSpPr>
          <p:cNvPr id="23" name="15 Rectángulo"/>
          <p:cNvSpPr/>
          <p:nvPr/>
        </p:nvSpPr>
        <p:spPr>
          <a:xfrm>
            <a:off x="4545348" y="3139883"/>
            <a:ext cx="2196000" cy="3600000"/>
          </a:xfrm>
          <a:prstGeom prst="rect">
            <a:avLst/>
          </a:prstGeom>
          <a:solidFill>
            <a:schemeClr val="accent4">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b="1" dirty="0" smtClean="0">
                <a:solidFill>
                  <a:srgbClr val="0070C0"/>
                </a:solidFill>
              </a:rPr>
              <a:t>Método comparativo de ventas y consumo por territorio</a:t>
            </a:r>
          </a:p>
          <a:p>
            <a:pPr algn="ctr"/>
            <a:endParaRPr lang="es-GT" sz="800" dirty="0" smtClean="0"/>
          </a:p>
          <a:p>
            <a:pPr algn="ctr"/>
            <a:r>
              <a:rPr lang="es-GT" sz="1600" dirty="0" smtClean="0">
                <a:solidFill>
                  <a:schemeClr val="tx1"/>
                </a:solidFill>
              </a:rPr>
              <a:t>Calcula la diferencia entre las ventas realizadas por zona y el consumo de esas mercancías tanto por los turistas como por los residentes de la zona, bajo el supuesto de que la diferencia será igual al comercio ilícito.</a:t>
            </a:r>
            <a:endParaRPr lang="es-GT" sz="1600" dirty="0">
              <a:solidFill>
                <a:schemeClr val="tx1"/>
              </a:solidFill>
            </a:endParaRPr>
          </a:p>
        </p:txBody>
      </p:sp>
      <p:sp>
        <p:nvSpPr>
          <p:cNvPr id="24" name="9 Rectángulo redondeado"/>
          <p:cNvSpPr/>
          <p:nvPr/>
        </p:nvSpPr>
        <p:spPr>
          <a:xfrm>
            <a:off x="5628396" y="2275059"/>
            <a:ext cx="2196000" cy="792000"/>
          </a:xfrm>
          <a:prstGeom prst="roundRect">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GT" sz="7200" b="1" dirty="0" smtClean="0">
                <a:effectLst>
                  <a:outerShdw blurRad="38100" dist="38100" dir="2700000" algn="tl">
                    <a:srgbClr val="000000">
                      <a:alpha val="43137"/>
                    </a:srgbClr>
                  </a:outerShdw>
                </a:effectLst>
              </a:rPr>
              <a:t> 6</a:t>
            </a:r>
            <a:endParaRPr lang="es-GT" sz="7200" b="1" dirty="0">
              <a:effectLst>
                <a:outerShdw blurRad="38100" dist="38100" dir="2700000" algn="tl">
                  <a:srgbClr val="000000">
                    <a:alpha val="43137"/>
                  </a:srgbClr>
                </a:outerShdw>
              </a:effectLst>
            </a:endParaRPr>
          </a:p>
        </p:txBody>
      </p:sp>
      <p:sp>
        <p:nvSpPr>
          <p:cNvPr id="25" name="16 Rectángulo"/>
          <p:cNvSpPr/>
          <p:nvPr/>
        </p:nvSpPr>
        <p:spPr>
          <a:xfrm>
            <a:off x="5616918" y="3139883"/>
            <a:ext cx="2196000" cy="3600000"/>
          </a:xfrm>
          <a:prstGeom prst="rect">
            <a:avLst/>
          </a:prstGeom>
          <a:solidFill>
            <a:schemeClr val="accent4">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b="1" dirty="0" smtClean="0">
                <a:solidFill>
                  <a:srgbClr val="0070C0"/>
                </a:solidFill>
              </a:rPr>
              <a:t>Diferencial entre peso bruto de transportistas</a:t>
            </a:r>
          </a:p>
          <a:p>
            <a:pPr algn="ctr"/>
            <a:endParaRPr lang="es-GT" sz="800" dirty="0" smtClean="0"/>
          </a:p>
          <a:p>
            <a:pPr algn="ctr"/>
            <a:r>
              <a:rPr lang="es-GT" sz="1600" dirty="0" smtClean="0">
                <a:solidFill>
                  <a:schemeClr val="tx1"/>
                </a:solidFill>
              </a:rPr>
              <a:t>Estima la diferencia entre los pesos brutos manifestados por los transportistas y los pesos brutos recibidos por la Terminal de Almacenamiento, valorados en función al peso por kilo promedio de las importaciones. </a:t>
            </a:r>
            <a:endParaRPr lang="es-GT" sz="1600" dirty="0">
              <a:solidFill>
                <a:schemeClr val="tx1"/>
              </a:solidFill>
            </a:endParaRPr>
          </a:p>
        </p:txBody>
      </p:sp>
      <p:sp>
        <p:nvSpPr>
          <p:cNvPr id="26" name="2 CuadroTexto"/>
          <p:cNvSpPr txBox="1"/>
          <p:nvPr/>
        </p:nvSpPr>
        <p:spPr>
          <a:xfrm>
            <a:off x="119208" y="1193952"/>
            <a:ext cx="8890320" cy="923330"/>
          </a:xfrm>
          <a:prstGeom prst="rect">
            <a:avLst/>
          </a:prstGeom>
          <a:noFill/>
        </p:spPr>
        <p:txBody>
          <a:bodyPr wrap="square" rtlCol="0">
            <a:spAutoFit/>
          </a:bodyPr>
          <a:lstStyle/>
          <a:p>
            <a:pPr marL="269875" indent="-269875" algn="just">
              <a:buClr>
                <a:schemeClr val="accent2"/>
              </a:buClr>
              <a:buFont typeface="Wingdings 3" pitchFamily="18" charset="2"/>
              <a:buChar char=""/>
            </a:pPr>
            <a:r>
              <a:rPr lang="es-GT" b="1" dirty="0" smtClean="0"/>
              <a:t>Dada la ilegalidad del hecho, y las distintas variaciones a través de las cuales ocurre, se dificulta de sobremanera hacer una medición certera del </a:t>
            </a:r>
            <a:r>
              <a:rPr lang="es-GT" b="1" dirty="0" smtClean="0">
                <a:solidFill>
                  <a:srgbClr val="0070C0"/>
                </a:solidFill>
              </a:rPr>
              <a:t>volumen y/o el valor </a:t>
            </a:r>
            <a:r>
              <a:rPr lang="es-GT" b="1" dirty="0" smtClean="0"/>
              <a:t>de las mercancías que ingresan al país de forma irregular</a:t>
            </a:r>
            <a:r>
              <a:rPr lang="es-ES" b="1" dirty="0" smtClean="0"/>
              <a:t>.</a:t>
            </a:r>
            <a:endParaRPr lang="es-GT" b="1" dirty="0"/>
          </a:p>
        </p:txBody>
      </p:sp>
      <p:sp>
        <p:nvSpPr>
          <p:cNvPr id="27" name="10 Rectángulo redondeado"/>
          <p:cNvSpPr/>
          <p:nvPr/>
        </p:nvSpPr>
        <p:spPr>
          <a:xfrm>
            <a:off x="6699966" y="2275059"/>
            <a:ext cx="2196000" cy="792000"/>
          </a:xfrm>
          <a:prstGeom prst="roundRect">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GT" sz="7200" b="1" dirty="0" smtClean="0">
                <a:effectLst>
                  <a:outerShdw blurRad="38100" dist="38100" dir="2700000" algn="tl">
                    <a:srgbClr val="000000">
                      <a:alpha val="43137"/>
                    </a:srgbClr>
                  </a:outerShdw>
                </a:effectLst>
              </a:rPr>
              <a:t> 7</a:t>
            </a:r>
            <a:endParaRPr lang="es-GT" sz="7200" b="1" dirty="0">
              <a:effectLst>
                <a:outerShdw blurRad="38100" dist="38100" dir="2700000" algn="tl">
                  <a:srgbClr val="000000">
                    <a:alpha val="43137"/>
                  </a:srgbClr>
                </a:outerShdw>
              </a:effectLst>
            </a:endParaRPr>
          </a:p>
        </p:txBody>
      </p:sp>
      <p:sp>
        <p:nvSpPr>
          <p:cNvPr id="28" name="17 Rectángulo"/>
          <p:cNvSpPr/>
          <p:nvPr/>
        </p:nvSpPr>
        <p:spPr>
          <a:xfrm>
            <a:off x="6688488" y="3139883"/>
            <a:ext cx="2196000" cy="3600000"/>
          </a:xfrm>
          <a:prstGeom prst="rect">
            <a:avLst/>
          </a:prstGeom>
          <a:solidFill>
            <a:schemeClr val="accent4">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b="1" dirty="0" smtClean="0">
                <a:solidFill>
                  <a:srgbClr val="0070C0"/>
                </a:solidFill>
              </a:rPr>
              <a:t>Método de comparación de la actividad productiva</a:t>
            </a:r>
          </a:p>
          <a:p>
            <a:pPr algn="ctr"/>
            <a:endParaRPr lang="es-GT" sz="800" dirty="0" smtClean="0"/>
          </a:p>
          <a:p>
            <a:pPr algn="ctr"/>
            <a:r>
              <a:rPr lang="es-GT" sz="1600" dirty="0" smtClean="0">
                <a:solidFill>
                  <a:schemeClr val="tx1"/>
                </a:solidFill>
              </a:rPr>
              <a:t>Utiliza como referencia una estimación del diferencial entre las ventas esperadas por sector y las ventas reales a final del año, descontadas por el crecimiento del PIB desagregado por actividad económica.</a:t>
            </a:r>
            <a:endParaRPr lang="es-GT" sz="1600" dirty="0">
              <a:solidFill>
                <a:schemeClr val="tx1"/>
              </a:solidFill>
            </a:endParaRPr>
          </a:p>
        </p:txBody>
      </p:sp>
    </p:spTree>
    <p:extLst>
      <p:ext uri="{BB962C8B-B14F-4D97-AF65-F5344CB8AC3E}">
        <p14:creationId xmlns:p14="http://schemas.microsoft.com/office/powerpoint/2010/main" val="196821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12" presetClass="entr" presetSubtype="8"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lide(fromLeft)">
                                      <p:cBhvr>
                                        <p:cTn id="12" dur="500"/>
                                        <p:tgtEl>
                                          <p:spTgt spid="15"/>
                                        </p:tgtEl>
                                      </p:cBhvr>
                                    </p:animEffect>
                                  </p:childTnLst>
                                  <p:subTnLst>
                                    <p:animClr clrSpc="rgb" dir="cw">
                                      <p:cBhvr override="childStyle">
                                        <p:cTn dur="1" fill="hold" display="0" masterRel="nextClick" afterEffect="1"/>
                                        <p:tgtEl>
                                          <p:spTgt spid="15"/>
                                        </p:tgtEl>
                                        <p:attrNameLst>
                                          <p:attrName>ppt_c</p:attrName>
                                        </p:attrNameLst>
                                      </p:cBhvr>
                                      <p:to>
                                        <a:srgbClr val="DDDDDD"/>
                                      </p:to>
                                    </p:animClr>
                                  </p:sub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slide(fromLeft)">
                                      <p:cBhvr>
                                        <p:cTn id="22" dur="500"/>
                                        <p:tgtEl>
                                          <p:spTgt spid="17"/>
                                        </p:tgtEl>
                                      </p:cBhvr>
                                    </p:animEffect>
                                  </p:childTnLst>
                                  <p:subTnLst>
                                    <p:animClr clrSpc="rgb" dir="cw">
                                      <p:cBhvr override="childStyle">
                                        <p:cTn dur="1" fill="hold" display="0" masterRel="nextClick" afterEffect="1"/>
                                        <p:tgtEl>
                                          <p:spTgt spid="17"/>
                                        </p:tgtEl>
                                        <p:attrNameLst>
                                          <p:attrName>ppt_c</p:attrName>
                                        </p:attrNameLst>
                                      </p:cBhvr>
                                      <p:to>
                                        <a:srgbClr val="DDDDDD"/>
                                      </p:to>
                                    </p:animClr>
                                  </p:sub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par>
                                <p:cTn id="30" presetID="12" presetClass="entr" presetSubtype="8"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slide(fromLeft)">
                                      <p:cBhvr>
                                        <p:cTn id="32" dur="500"/>
                                        <p:tgtEl>
                                          <p:spTgt spid="19"/>
                                        </p:tgtEl>
                                      </p:cBhvr>
                                    </p:animEffect>
                                  </p:childTnLst>
                                  <p:subTnLst>
                                    <p:animClr clrSpc="rgb" dir="cw">
                                      <p:cBhvr override="childStyle">
                                        <p:cTn dur="1" fill="hold" display="0" masterRel="nextClick" afterEffect="1"/>
                                        <p:tgtEl>
                                          <p:spTgt spid="19"/>
                                        </p:tgtEl>
                                        <p:attrNameLst>
                                          <p:attrName>ppt_c</p:attrName>
                                        </p:attrNameLst>
                                      </p:cBhvr>
                                      <p:to>
                                        <a:srgbClr val="DDDDDD"/>
                                      </p:to>
                                    </p:animClr>
                                  </p:sub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par>
                                <p:cTn id="40" presetID="12" presetClass="entr" presetSubtype="8"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slide(fromLeft)">
                                      <p:cBhvr>
                                        <p:cTn id="42" dur="500"/>
                                        <p:tgtEl>
                                          <p:spTgt spid="21"/>
                                        </p:tgtEl>
                                      </p:cBhvr>
                                    </p:animEffect>
                                  </p:childTnLst>
                                  <p:subTnLst>
                                    <p:animClr clrSpc="rgb" dir="cw">
                                      <p:cBhvr override="childStyle">
                                        <p:cTn dur="1" fill="hold" display="0" masterRel="nextClick" afterEffect="1"/>
                                        <p:tgtEl>
                                          <p:spTgt spid="21"/>
                                        </p:tgtEl>
                                        <p:attrNameLst>
                                          <p:attrName>ppt_c</p:attrName>
                                        </p:attrNameLst>
                                      </p:cBhvr>
                                      <p:to>
                                        <a:srgbClr val="DDDDDD"/>
                                      </p:to>
                                    </p:animClr>
                                  </p:sub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slide(fromLeft)">
                                      <p:cBhvr>
                                        <p:cTn id="52" dur="500"/>
                                        <p:tgtEl>
                                          <p:spTgt spid="23"/>
                                        </p:tgtEl>
                                      </p:cBhvr>
                                    </p:animEffect>
                                  </p:childTnLst>
                                  <p:subTnLst>
                                    <p:animClr clrSpc="rgb" dir="cw">
                                      <p:cBhvr override="childStyle">
                                        <p:cTn dur="1" fill="hold" display="0" masterRel="nextClick" afterEffect="1"/>
                                        <p:tgtEl>
                                          <p:spTgt spid="23"/>
                                        </p:tgtEl>
                                        <p:attrNameLst>
                                          <p:attrName>ppt_c</p:attrName>
                                        </p:attrNameLst>
                                      </p:cBhvr>
                                      <p:to>
                                        <a:srgbClr val="DDDDDD"/>
                                      </p:to>
                                    </p:animClr>
                                  </p:sub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ppt_w</p:attrName>
                                        </p:attrNameLst>
                                      </p:cBhvr>
                                      <p:tavLst>
                                        <p:tav tm="0">
                                          <p:val>
                                            <p:fltVal val="0"/>
                                          </p:val>
                                        </p:tav>
                                        <p:tav tm="100000">
                                          <p:val>
                                            <p:strVal val="#ppt_w"/>
                                          </p:val>
                                        </p:tav>
                                      </p:tavLst>
                                    </p:anim>
                                    <p:anim calcmode="lin" valueType="num">
                                      <p:cBhvr>
                                        <p:cTn id="58" dur="500" fill="hold"/>
                                        <p:tgtEl>
                                          <p:spTgt spid="24"/>
                                        </p:tgtEl>
                                        <p:attrNameLst>
                                          <p:attrName>ppt_h</p:attrName>
                                        </p:attrNameLst>
                                      </p:cBhvr>
                                      <p:tavLst>
                                        <p:tav tm="0">
                                          <p:val>
                                            <p:fltVal val="0"/>
                                          </p:val>
                                        </p:tav>
                                        <p:tav tm="100000">
                                          <p:val>
                                            <p:strVal val="#ppt_h"/>
                                          </p:val>
                                        </p:tav>
                                      </p:tavLst>
                                    </p:anim>
                                    <p:animEffect transition="in" filter="fade">
                                      <p:cBhvr>
                                        <p:cTn id="59" dur="500"/>
                                        <p:tgtEl>
                                          <p:spTgt spid="24"/>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slide(fromLeft)">
                                      <p:cBhvr>
                                        <p:cTn id="62" dur="500"/>
                                        <p:tgtEl>
                                          <p:spTgt spid="25"/>
                                        </p:tgtEl>
                                      </p:cBhvr>
                                    </p:animEffect>
                                  </p:childTnLst>
                                  <p:subTnLst>
                                    <p:animClr clrSpc="rgb" dir="cw">
                                      <p:cBhvr override="childStyle">
                                        <p:cTn dur="1" fill="hold" display="0" masterRel="nextClick" afterEffect="1"/>
                                        <p:tgtEl>
                                          <p:spTgt spid="25"/>
                                        </p:tgtEl>
                                        <p:attrNameLst>
                                          <p:attrName>ppt_c</p:attrName>
                                        </p:attrNameLst>
                                      </p:cBhvr>
                                      <p:to>
                                        <a:srgbClr val="DDDDDD"/>
                                      </p:to>
                                    </p:animClr>
                                  </p:subTnLst>
                                </p:cTn>
                              </p:par>
                            </p:childTnLst>
                          </p:cTn>
                        </p:par>
                      </p:childTnLst>
                    </p:cTn>
                  </p:par>
                  <p:par>
                    <p:cTn id="63" fill="hold">
                      <p:stCondLst>
                        <p:cond delay="indefinite"/>
                      </p:stCondLst>
                      <p:childTnLst>
                        <p:par>
                          <p:cTn id="64" fill="hold">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p:cTn id="67" dur="500" fill="hold"/>
                                        <p:tgtEl>
                                          <p:spTgt spid="27"/>
                                        </p:tgtEl>
                                        <p:attrNameLst>
                                          <p:attrName>ppt_w</p:attrName>
                                        </p:attrNameLst>
                                      </p:cBhvr>
                                      <p:tavLst>
                                        <p:tav tm="0">
                                          <p:val>
                                            <p:fltVal val="0"/>
                                          </p:val>
                                        </p:tav>
                                        <p:tav tm="100000">
                                          <p:val>
                                            <p:strVal val="#ppt_w"/>
                                          </p:val>
                                        </p:tav>
                                      </p:tavLst>
                                    </p:anim>
                                    <p:anim calcmode="lin" valueType="num">
                                      <p:cBhvr>
                                        <p:cTn id="68" dur="500" fill="hold"/>
                                        <p:tgtEl>
                                          <p:spTgt spid="27"/>
                                        </p:tgtEl>
                                        <p:attrNameLst>
                                          <p:attrName>ppt_h</p:attrName>
                                        </p:attrNameLst>
                                      </p:cBhvr>
                                      <p:tavLst>
                                        <p:tav tm="0">
                                          <p:val>
                                            <p:fltVal val="0"/>
                                          </p:val>
                                        </p:tav>
                                        <p:tav tm="100000">
                                          <p:val>
                                            <p:strVal val="#ppt_h"/>
                                          </p:val>
                                        </p:tav>
                                      </p:tavLst>
                                    </p:anim>
                                    <p:animEffect transition="in" filter="fade">
                                      <p:cBhvr>
                                        <p:cTn id="69" dur="500"/>
                                        <p:tgtEl>
                                          <p:spTgt spid="27"/>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slide(fromLeft)">
                                      <p:cBhvr>
                                        <p:cTn id="7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89964" y="2310095"/>
            <a:ext cx="8485095" cy="14773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Rectángulo redondeado 1"/>
          <p:cNvSpPr/>
          <p:nvPr/>
        </p:nvSpPr>
        <p:spPr>
          <a:xfrm>
            <a:off x="484925" y="272247"/>
            <a:ext cx="510446" cy="728892"/>
          </a:xfrm>
          <a:prstGeom prst="roundRect">
            <a:avLst>
              <a:gd name="adj" fmla="val 28907"/>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3" name="Elipse 2"/>
          <p:cNvSpPr/>
          <p:nvPr/>
        </p:nvSpPr>
        <p:spPr>
          <a:xfrm>
            <a:off x="119208" y="133222"/>
            <a:ext cx="720000" cy="720000"/>
          </a:xfrm>
          <a:prstGeom prst="ellipse">
            <a:avLst/>
          </a:prstGeom>
          <a:solidFill>
            <a:srgbClr val="316CA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4000" dirty="0" smtClean="0">
                <a:sym typeface="Wingdings" panose="05000000000000000000" pitchFamily="2" charset="2"/>
              </a:rPr>
              <a:t></a:t>
            </a:r>
            <a:endParaRPr lang="es-GT" sz="4000" dirty="0"/>
          </a:p>
        </p:txBody>
      </p:sp>
      <p:sp>
        <p:nvSpPr>
          <p:cNvPr id="4" name="Rectángulo redondeado 3"/>
          <p:cNvSpPr/>
          <p:nvPr/>
        </p:nvSpPr>
        <p:spPr>
          <a:xfrm>
            <a:off x="1037783" y="275066"/>
            <a:ext cx="108000" cy="720000"/>
          </a:xfrm>
          <a:prstGeom prst="roundRect">
            <a:avLst>
              <a:gd name="adj" fmla="val 28907"/>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5" name="Rectángulo redondeado 4"/>
          <p:cNvSpPr/>
          <p:nvPr/>
        </p:nvSpPr>
        <p:spPr>
          <a:xfrm>
            <a:off x="1188195" y="279809"/>
            <a:ext cx="7821333" cy="721330"/>
          </a:xfrm>
          <a:prstGeom prst="roundRect">
            <a:avLst>
              <a:gd name="adj" fmla="val 12663"/>
            </a:avLst>
          </a:prstGeom>
          <a:solidFill>
            <a:srgbClr val="316CA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600" b="1" dirty="0" smtClean="0">
                <a:latin typeface="Arial Rounded MT Bold" panose="020F0704030504030204" pitchFamily="34" charset="0"/>
              </a:rPr>
              <a:t>MÉTODOS de estimación del Comercio Ilícito</a:t>
            </a:r>
            <a:endParaRPr lang="es-GT" sz="2600" b="1" dirty="0">
              <a:latin typeface="Arial Rounded MT Bold" panose="020F0704030504030204" pitchFamily="34" charset="0"/>
            </a:endParaRPr>
          </a:p>
        </p:txBody>
      </p:sp>
      <p:sp>
        <p:nvSpPr>
          <p:cNvPr id="26" name="2 CuadroTexto"/>
          <p:cNvSpPr txBox="1"/>
          <p:nvPr/>
        </p:nvSpPr>
        <p:spPr>
          <a:xfrm>
            <a:off x="119208" y="1193952"/>
            <a:ext cx="8890320" cy="923330"/>
          </a:xfrm>
          <a:prstGeom prst="rect">
            <a:avLst/>
          </a:prstGeom>
          <a:noFill/>
        </p:spPr>
        <p:txBody>
          <a:bodyPr wrap="square" rtlCol="0">
            <a:spAutoFit/>
          </a:bodyPr>
          <a:lstStyle/>
          <a:p>
            <a:pPr marL="269875" indent="-269875" algn="just">
              <a:buClr>
                <a:schemeClr val="accent2"/>
              </a:buClr>
              <a:buFont typeface="Wingdings 3" pitchFamily="18" charset="2"/>
              <a:buChar char=""/>
            </a:pPr>
            <a:r>
              <a:rPr lang="es-GT" b="1" dirty="0" smtClean="0"/>
              <a:t>Cada uno de los métodos identificados tiene sus bondades y debilidades. Por esta razón, algunos países aplican varios métodos a la vez para tratar de tener mayor certeza en los resultados que se obtienen.</a:t>
            </a:r>
            <a:endParaRPr lang="es-GT" b="1" dirty="0"/>
          </a:p>
        </p:txBody>
      </p:sp>
      <p:sp>
        <p:nvSpPr>
          <p:cNvPr id="29" name="2 CuadroTexto"/>
          <p:cNvSpPr txBox="1"/>
          <p:nvPr/>
        </p:nvSpPr>
        <p:spPr>
          <a:xfrm>
            <a:off x="389965" y="2310095"/>
            <a:ext cx="8619563" cy="1477328"/>
          </a:xfrm>
          <a:prstGeom prst="rect">
            <a:avLst/>
          </a:prstGeom>
          <a:noFill/>
        </p:spPr>
        <p:txBody>
          <a:bodyPr wrap="square" rtlCol="0">
            <a:spAutoFit/>
          </a:bodyPr>
          <a:lstStyle/>
          <a:p>
            <a:pPr marL="342900" indent="-342900" algn="just">
              <a:buClr>
                <a:schemeClr val="accent2"/>
              </a:buClr>
              <a:buAutoNum type="arabicParenBoth"/>
            </a:pPr>
            <a:r>
              <a:rPr lang="es-GT" b="1" dirty="0" smtClean="0"/>
              <a:t> Medir el Comercio Ilícito es difícil y complicado.</a:t>
            </a:r>
          </a:p>
          <a:p>
            <a:pPr marL="342900" indent="-342900" algn="just">
              <a:buClr>
                <a:schemeClr val="accent2"/>
              </a:buClr>
              <a:buAutoNum type="arabicParenBoth"/>
            </a:pPr>
            <a:r>
              <a:rPr lang="es-GT" b="1" dirty="0" smtClean="0"/>
              <a:t> Todos los métodos tienen sus fortalezas y debilidades.</a:t>
            </a:r>
          </a:p>
          <a:p>
            <a:pPr marL="342900" indent="-342900" algn="just">
              <a:buClr>
                <a:schemeClr val="accent2"/>
              </a:buClr>
              <a:buAutoNum type="arabicParenBoth"/>
            </a:pPr>
            <a:r>
              <a:rPr lang="es-GT" b="1" dirty="0" smtClean="0"/>
              <a:t> La mejor práctica es monitorear varios métodos para tener una visión consistente.</a:t>
            </a:r>
          </a:p>
          <a:p>
            <a:pPr marL="342900" indent="-342900" algn="just">
              <a:buClr>
                <a:schemeClr val="accent2"/>
              </a:buClr>
              <a:buAutoNum type="arabicParenBoth"/>
            </a:pPr>
            <a:r>
              <a:rPr lang="es-GT" b="1" dirty="0" smtClean="0"/>
              <a:t> Todos los métodos tienen costos conexos.</a:t>
            </a:r>
          </a:p>
          <a:p>
            <a:pPr marL="342900" indent="-342900" algn="just">
              <a:buClr>
                <a:schemeClr val="accent2"/>
              </a:buClr>
              <a:buAutoNum type="arabicParenBoth"/>
            </a:pPr>
            <a:r>
              <a:rPr lang="es-GT" b="1" dirty="0" smtClean="0"/>
              <a:t> Se necesita comprender los impulsores de las actividades ilícitas transfronterizas.</a:t>
            </a:r>
          </a:p>
        </p:txBody>
      </p:sp>
      <p:sp>
        <p:nvSpPr>
          <p:cNvPr id="30" name="2 CuadroTexto"/>
          <p:cNvSpPr txBox="1"/>
          <p:nvPr/>
        </p:nvSpPr>
        <p:spPr>
          <a:xfrm>
            <a:off x="389964" y="4128153"/>
            <a:ext cx="8619563" cy="2462213"/>
          </a:xfrm>
          <a:prstGeom prst="rect">
            <a:avLst/>
          </a:prstGeom>
          <a:noFill/>
        </p:spPr>
        <p:txBody>
          <a:bodyPr wrap="square" rtlCol="0">
            <a:spAutoFit/>
          </a:bodyPr>
          <a:lstStyle/>
          <a:p>
            <a:pPr algn="just">
              <a:buClr>
                <a:schemeClr val="accent2"/>
              </a:buClr>
            </a:pPr>
            <a:r>
              <a:rPr lang="es-GT" sz="1600" b="1" dirty="0" smtClean="0">
                <a:solidFill>
                  <a:schemeClr val="accent2"/>
                </a:solidFill>
              </a:rPr>
              <a:t>“</a:t>
            </a:r>
            <a:r>
              <a:rPr lang="es-GT" sz="1600" b="1" dirty="0" smtClean="0"/>
              <a:t>En la mayoría de los países e instituciones, </a:t>
            </a:r>
            <a:r>
              <a:rPr lang="es-GT" sz="1600" b="1" dirty="0" smtClean="0">
                <a:solidFill>
                  <a:srgbClr val="0070C0"/>
                </a:solidFill>
              </a:rPr>
              <a:t>no hay procesos permanentes y rigurosos para asegurar la calidad de los datos</a:t>
            </a:r>
            <a:r>
              <a:rPr lang="es-GT" sz="1600" b="1" dirty="0" smtClean="0"/>
              <a:t>. Las entidades públicas, sobre todo los ministerios o secretarías, no cuentan con estándares de calidad y procedimientos de triangulación para verificar la información que envían sus dependencias. Es muy frecuente que la información obtenida por las instituciones públicas desde sus dependencias regionales se consigne tal como se recibe, </a:t>
            </a:r>
            <a:r>
              <a:rPr lang="es-GT" sz="1600" b="1" dirty="0" smtClean="0">
                <a:solidFill>
                  <a:srgbClr val="0070C0"/>
                </a:solidFill>
              </a:rPr>
              <a:t>sin confirmar su veracidad ni valorar la forma en que fue recolectada</a:t>
            </a:r>
            <a:r>
              <a:rPr lang="es-GT" sz="1600" b="1" dirty="0" smtClean="0"/>
              <a:t>. En ocasiones se realizan procesos tendientes a aclarar inconsistencias o dudas muy significativas, pero por lo general, se confía en lo reportado por las autoridades a nivel </a:t>
            </a:r>
            <a:r>
              <a:rPr lang="es-GT" sz="1600" b="1" dirty="0" err="1" smtClean="0"/>
              <a:t>subnacional</a:t>
            </a:r>
            <a:r>
              <a:rPr lang="es-GT" sz="1600" b="1" dirty="0" smtClean="0"/>
              <a:t>, sin ningún control posterior</a:t>
            </a:r>
            <a:r>
              <a:rPr lang="es-GT" sz="1600" b="1" dirty="0" smtClean="0">
                <a:solidFill>
                  <a:schemeClr val="accent2"/>
                </a:solidFill>
              </a:rPr>
              <a:t>”</a:t>
            </a:r>
            <a:r>
              <a:rPr lang="es-GT" sz="1600" b="1" dirty="0" smtClean="0"/>
              <a:t>.</a:t>
            </a:r>
          </a:p>
          <a:p>
            <a:pPr algn="just">
              <a:buClr>
                <a:schemeClr val="accent2"/>
              </a:buClr>
            </a:pPr>
            <a:endParaRPr lang="es-GT" sz="800" b="1" dirty="0" smtClean="0"/>
          </a:p>
          <a:p>
            <a:pPr algn="r">
              <a:buClr>
                <a:schemeClr val="accent2"/>
              </a:buClr>
            </a:pPr>
            <a:r>
              <a:rPr lang="es-GT" b="1" dirty="0" smtClean="0"/>
              <a:t>Programa Estado de la Nación en Desarrollo Humano Sostenible, 2013</a:t>
            </a:r>
          </a:p>
        </p:txBody>
      </p:sp>
    </p:spTree>
    <p:extLst>
      <p:ext uri="{BB962C8B-B14F-4D97-AF65-F5344CB8AC3E}">
        <p14:creationId xmlns:p14="http://schemas.microsoft.com/office/powerpoint/2010/main" val="1259807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r="5034"/>
          <a:stretch/>
        </p:blipFill>
        <p:spPr>
          <a:xfrm>
            <a:off x="2743199" y="124663"/>
            <a:ext cx="6293223" cy="6604849"/>
          </a:xfrm>
          <a:prstGeom prst="rect">
            <a:avLst/>
          </a:prstGeom>
        </p:spPr>
      </p:pic>
      <p:sp>
        <p:nvSpPr>
          <p:cNvPr id="3" name="2 Rectángulo"/>
          <p:cNvSpPr/>
          <p:nvPr/>
        </p:nvSpPr>
        <p:spPr>
          <a:xfrm>
            <a:off x="214282" y="129418"/>
            <a:ext cx="714380" cy="85620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 name="23 Triángulo rectángulo"/>
          <p:cNvSpPr/>
          <p:nvPr/>
        </p:nvSpPr>
        <p:spPr>
          <a:xfrm flipH="1">
            <a:off x="172824" y="102950"/>
            <a:ext cx="792000" cy="720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5" name="4 Triángulo rectángulo"/>
          <p:cNvSpPr/>
          <p:nvPr/>
        </p:nvSpPr>
        <p:spPr>
          <a:xfrm flipH="1">
            <a:off x="285720" y="272294"/>
            <a:ext cx="571504" cy="500066"/>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5 Rectángulo"/>
          <p:cNvSpPr/>
          <p:nvPr/>
        </p:nvSpPr>
        <p:spPr>
          <a:xfrm>
            <a:off x="857224" y="272294"/>
            <a:ext cx="285752" cy="5000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7" name="6 Triángulo isósceles"/>
          <p:cNvSpPr/>
          <p:nvPr/>
        </p:nvSpPr>
        <p:spPr>
          <a:xfrm rot="5400000">
            <a:off x="1071538" y="200856"/>
            <a:ext cx="785818" cy="64294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8" name="30 Elipse"/>
          <p:cNvSpPr/>
          <p:nvPr/>
        </p:nvSpPr>
        <p:spPr>
          <a:xfrm>
            <a:off x="985110" y="302274"/>
            <a:ext cx="432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9" name="29 CuadroTexto"/>
          <p:cNvSpPr txBox="1"/>
          <p:nvPr/>
        </p:nvSpPr>
        <p:spPr>
          <a:xfrm>
            <a:off x="830330" y="236582"/>
            <a:ext cx="714380" cy="584775"/>
          </a:xfrm>
          <a:prstGeom prst="rect">
            <a:avLst/>
          </a:prstGeom>
          <a:noFill/>
        </p:spPr>
        <p:txBody>
          <a:bodyPr wrap="square" rtlCol="0">
            <a:spAutoFit/>
          </a:bodyPr>
          <a:lstStyle/>
          <a:p>
            <a:pPr algn="ctr"/>
            <a:r>
              <a:rPr lang="es-GT" sz="3200" b="1" dirty="0" smtClean="0">
                <a:solidFill>
                  <a:srgbClr val="0070C0"/>
                </a:solidFill>
                <a:sym typeface="Wingdings" panose="05000000000000000000" pitchFamily="2" charset="2"/>
              </a:rPr>
              <a:t></a:t>
            </a:r>
            <a:endParaRPr lang="es-GT" sz="2200" b="1" dirty="0">
              <a:solidFill>
                <a:srgbClr val="0070C0"/>
              </a:solidFill>
            </a:endParaRPr>
          </a:p>
        </p:txBody>
      </p:sp>
      <p:sp>
        <p:nvSpPr>
          <p:cNvPr id="10" name="CuadroTexto 9"/>
          <p:cNvSpPr txBox="1"/>
          <p:nvPr/>
        </p:nvSpPr>
        <p:spPr>
          <a:xfrm>
            <a:off x="94129" y="1277472"/>
            <a:ext cx="2272553" cy="369332"/>
          </a:xfrm>
          <a:prstGeom prst="rect">
            <a:avLst/>
          </a:prstGeom>
          <a:noFill/>
        </p:spPr>
        <p:txBody>
          <a:bodyPr wrap="square" rtlCol="0">
            <a:spAutoFit/>
          </a:bodyPr>
          <a:lstStyle/>
          <a:p>
            <a:r>
              <a:rPr lang="es-GT" b="1" dirty="0" err="1" smtClean="0"/>
              <a:t>Insight</a:t>
            </a:r>
            <a:r>
              <a:rPr lang="es-GT" b="1" dirty="0" smtClean="0"/>
              <a:t> </a:t>
            </a:r>
            <a:r>
              <a:rPr lang="es-GT" b="1" dirty="0" err="1" smtClean="0"/>
              <a:t>Crime</a:t>
            </a:r>
            <a:r>
              <a:rPr lang="es-GT" b="1" dirty="0" smtClean="0"/>
              <a:t> (2015)</a:t>
            </a:r>
          </a:p>
        </p:txBody>
      </p:sp>
      <p:sp>
        <p:nvSpPr>
          <p:cNvPr id="11" name="CuadroTexto 10"/>
          <p:cNvSpPr txBox="1"/>
          <p:nvPr/>
        </p:nvSpPr>
        <p:spPr>
          <a:xfrm>
            <a:off x="94129" y="1958975"/>
            <a:ext cx="2528047" cy="4770537"/>
          </a:xfrm>
          <a:prstGeom prst="rect">
            <a:avLst/>
          </a:prstGeom>
          <a:noFill/>
        </p:spPr>
        <p:txBody>
          <a:bodyPr wrap="square" rtlCol="0">
            <a:spAutoFit/>
          </a:bodyPr>
          <a:lstStyle/>
          <a:p>
            <a:pPr algn="just"/>
            <a:r>
              <a:rPr lang="es-GT" sz="1600" dirty="0" smtClean="0"/>
              <a:t>A lo largo de todo el istmo, las autoridades y sectores económicos afectados por el comercio ilícito enfrentan </a:t>
            </a:r>
            <a:r>
              <a:rPr lang="es-GT" sz="1600" b="1" dirty="0" smtClean="0"/>
              <a:t>cuantiosas pérdidas</a:t>
            </a:r>
            <a:r>
              <a:rPr lang="es-GT" sz="1600" dirty="0" smtClean="0"/>
              <a:t>. Entre los efectos están la evasión tributaria, daño económico por competencia desleal, lo cual provoca disminución en las ventas, y daños serios a la salud de las personas. </a:t>
            </a:r>
          </a:p>
          <a:p>
            <a:pPr algn="just"/>
            <a:endParaRPr lang="es-GT" sz="1600" dirty="0"/>
          </a:p>
          <a:p>
            <a:pPr algn="just"/>
            <a:r>
              <a:rPr lang="es-GT" sz="1600" dirty="0" smtClean="0"/>
              <a:t>Al igual que con el tráfico de drogas y lavado de dinero, el comercio ilícito tiene una incidencia en la debilidad de las instituciones y en la </a:t>
            </a:r>
            <a:r>
              <a:rPr lang="es-GT" sz="1600" b="1" dirty="0" smtClean="0"/>
              <a:t>falta de gobernabilidad</a:t>
            </a:r>
            <a:r>
              <a:rPr lang="es-GT" sz="1600" dirty="0" smtClean="0"/>
              <a:t>, sobre todo en zonas fronterizas .</a:t>
            </a:r>
            <a:endParaRPr lang="es-GT" dirty="0" smtClean="0"/>
          </a:p>
        </p:txBody>
      </p:sp>
    </p:spTree>
    <p:extLst>
      <p:ext uri="{BB962C8B-B14F-4D97-AF65-F5344CB8AC3E}">
        <p14:creationId xmlns:p14="http://schemas.microsoft.com/office/powerpoint/2010/main" val="191606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lide(fromLeft)">
                                      <p:cBhvr>
                                        <p:cTn id="10" dur="500"/>
                                        <p:tgtEl>
                                          <p:spTgt spid="5"/>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lide(fromLeft)">
                                      <p:cBhvr>
                                        <p:cTn id="13" dur="500"/>
                                        <p:tgtEl>
                                          <p:spTgt spid="6"/>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lide(fromLeft)">
                                      <p:cBhvr>
                                        <p:cTn id="16" dur="500"/>
                                        <p:tgtEl>
                                          <p:spTgt spid="7"/>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lide(fromLeft)">
                                      <p:cBhvr>
                                        <p:cTn id="19" dur="500"/>
                                        <p:tgtEl>
                                          <p:spTgt spid="8"/>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lide(fromLeft)">
                                      <p:cBhvr>
                                        <p:cTn id="22" dur="500"/>
                                        <p:tgtEl>
                                          <p:spTgt spid="9"/>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218</TotalTime>
  <Words>2869</Words>
  <Application>Microsoft Office PowerPoint</Application>
  <PresentationFormat>Presentación en pantalla (4:3)</PresentationFormat>
  <Paragraphs>379</Paragraphs>
  <Slides>24</Slides>
  <Notes>0</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Benavides</dc:creator>
  <cp:lastModifiedBy>Pedro Prado</cp:lastModifiedBy>
  <cp:revision>28</cp:revision>
  <dcterms:created xsi:type="dcterms:W3CDTF">2015-04-13T20:43:44Z</dcterms:created>
  <dcterms:modified xsi:type="dcterms:W3CDTF">2015-04-15T13:56:10Z</dcterms:modified>
</cp:coreProperties>
</file>